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316" r:id="rId3"/>
    <p:sldId id="296" r:id="rId4"/>
    <p:sldId id="297" r:id="rId5"/>
    <p:sldId id="290" r:id="rId6"/>
    <p:sldId id="291" r:id="rId7"/>
    <p:sldId id="261" r:id="rId8"/>
    <p:sldId id="259" r:id="rId9"/>
    <p:sldId id="264" r:id="rId10"/>
    <p:sldId id="265" r:id="rId11"/>
    <p:sldId id="262" r:id="rId12"/>
    <p:sldId id="266" r:id="rId13"/>
    <p:sldId id="344" r:id="rId14"/>
    <p:sldId id="352" r:id="rId15"/>
    <p:sldId id="345" r:id="rId16"/>
    <p:sldId id="361" r:id="rId17"/>
    <p:sldId id="362" r:id="rId18"/>
    <p:sldId id="353" r:id="rId19"/>
    <p:sldId id="354" r:id="rId20"/>
    <p:sldId id="355" r:id="rId21"/>
    <p:sldId id="356" r:id="rId22"/>
    <p:sldId id="333" r:id="rId23"/>
    <p:sldId id="349" r:id="rId24"/>
    <p:sldId id="357" r:id="rId25"/>
    <p:sldId id="359" r:id="rId26"/>
    <p:sldId id="358" r:id="rId27"/>
    <p:sldId id="360" r:id="rId28"/>
    <p:sldId id="336" r:id="rId29"/>
    <p:sldId id="337" r:id="rId30"/>
    <p:sldId id="338" r:id="rId31"/>
    <p:sldId id="339" r:id="rId32"/>
    <p:sldId id="277" r:id="rId33"/>
    <p:sldId id="278" r:id="rId34"/>
    <p:sldId id="299" r:id="rId35"/>
    <p:sldId id="329" r:id="rId36"/>
    <p:sldId id="300" r:id="rId37"/>
    <p:sldId id="298" r:id="rId38"/>
    <p:sldId id="281" r:id="rId39"/>
    <p:sldId id="332" r:id="rId40"/>
    <p:sldId id="351" r:id="rId41"/>
  </p:sldIdLst>
  <p:sldSz cx="18288000" cy="10287000"/>
  <p:notesSz cx="6858000" cy="9144000"/>
  <p:embeddedFontLst>
    <p:embeddedFont>
      <p:font typeface="Arial Bold" panose="020B0604020202020204" charset="0"/>
      <p:regular r:id="rId43"/>
      <p:bold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odec Pro ExtraBold" panose="020B0604020202020204" charset="0"/>
      <p:regular r:id="rId49"/>
      <p:bold r:id="rId50"/>
    </p:embeddedFont>
    <p:embeddedFont>
      <p:font typeface="Noto Sans" panose="020B0502040504020204" pitchFamily="34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tar Brush - Demo Version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1" autoAdjust="0"/>
    <p:restoredTop sz="79221" autoAdjust="0"/>
  </p:normalViewPr>
  <p:slideViewPr>
    <p:cSldViewPr>
      <p:cViewPr varScale="1">
        <p:scale>
          <a:sx n="47" d="100"/>
          <a:sy n="47" d="100"/>
        </p:scale>
        <p:origin x="7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CC707-512B-4BB8-A0C5-2ACB39841DD9}" type="datetimeFigureOut">
              <a:rPr lang="es-CO" smtClean="0"/>
              <a:t>22/07/2024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394D5-38A3-4819-AE97-7A56AF2A1F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81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394D5-38A3-4819-AE97-7A56AF2A1FF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1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394D5-38A3-4819-AE97-7A56AF2A1FF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394D5-38A3-4819-AE97-7A56AF2A1FFB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340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2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who.int/es/publications/i/item/WHO-2019-nCoV-Sci_Brief-Mental_health-2022.1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revention.com/food/healthy-eating-tips/best-foods-stress-managemen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hyperlink" Target="mailto:?subject=Colesterol%20y%20estilo%20de%20vida%3A%20MedlinePlus%20enciclopedia%20m%C3%A9dicaLock&amp;body=Encontr%C3%A9%20esta%20informaci%C3%B3n%20en%20MedlinePlus.gov%2Fespanol%20y%20me%20gustar%C3%ADa%20compartirla%20con%20usted%3A%0A%0Ahttps%3A%2F%2Fmedlineplus.gov%2Fspanish%2Fency%2Fpatientinstructions%2F000099.htm%3Futm_source%3Demail%26utm_medium%3Dshare%26utm_campaign%3Dmplus_share%0A%0AMedlinePlus%20en%20espa%C3%B1ol%20(https%3A%2F%2Fmedlineplus.gov%2Fespanol)%3A%20Informaci%C3%B3n%20de%20salud%20para%20usted%0A%0APara%20recibir%20novedades%20por%20email%20cuando%20nueva%20informaci%C3%B3n%20se%20encuentre%20disponible%20en%20MedlinePlus%20en%20espa%C3%B1ol%2C%20suscr%C3%ADbase%20en%20https%3A%2F%2Fmedlineplus.gov%2Fspanish%2Flistserv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tiff"/><Relationship Id="rId5" Type="http://schemas.openxmlformats.org/officeDocument/2006/relationships/image" Target="../media/image57.png"/><Relationship Id="rId10" Type="http://schemas.openxmlformats.org/officeDocument/2006/relationships/image" Target="../media/image61.tiff"/><Relationship Id="rId4" Type="http://schemas.openxmlformats.org/officeDocument/2006/relationships/hyperlink" Target="https://medlineplus.gov/spanish/ency/patientinstructions/000099.htm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salud.gov.co/salud/publica/SMental/Paginas/gestion-integrada-para-la-salud-mental.aspx" TargetMode="External"/><Relationship Id="rId3" Type="http://schemas.openxmlformats.org/officeDocument/2006/relationships/image" Target="../media/image68.svg"/><Relationship Id="rId7" Type="http://schemas.openxmlformats.org/officeDocument/2006/relationships/hyperlink" Target="https://colombianadetrasplantes.com/web/mente-sana/influencia-alimentacion-en-la-salud-mental/#:~:text=Un%20buen%20estado%20nutricional%20es,importante%20seguir%20un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ealthline.com/health/es/alimentos-para-aliviar-el-estres#11.-Perejil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vizhub.healthdata.org/gbd-results/" TargetMode="External"/><Relationship Id="rId4" Type="http://schemas.openxmlformats.org/officeDocument/2006/relationships/image" Target="../media/image69.png"/><Relationship Id="rId9" Type="http://schemas.openxmlformats.org/officeDocument/2006/relationships/hyperlink" Target="https://www.who.int/es/news-room/fact-sheets/detail/mental-health-strengthening-our-response/?gad_source=1&amp;gclid=CjwKCAjw4ri0BhAvEiwA8oo6F27MMRKb0qfgK2ARqOYnCg6wfCxyB1oQwj9qpY8uoCbSd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5.png"/><Relationship Id="rId2" Type="http://schemas.openxmlformats.org/officeDocument/2006/relationships/image" Target="../media/image72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6.sv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15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tiff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42899"/>
            <a:ext cx="18288000" cy="10629900"/>
          </a:xfrm>
          <a:custGeom>
            <a:avLst/>
            <a:gdLst/>
            <a:ahLst/>
            <a:cxnLst/>
            <a:rect l="l" t="t" r="r" b="b"/>
            <a:pathLst>
              <a:path w="18288000" h="7890667">
                <a:moveTo>
                  <a:pt x="0" y="0"/>
                </a:moveTo>
                <a:lnTo>
                  <a:pt x="18288000" y="0"/>
                </a:lnTo>
                <a:lnTo>
                  <a:pt x="18288000" y="7890667"/>
                </a:lnTo>
                <a:lnTo>
                  <a:pt x="0" y="78906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1028700" y="5586400"/>
            <a:ext cx="204168" cy="2681691"/>
            <a:chOff x="0" y="0"/>
            <a:chExt cx="48732" cy="6400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732" cy="640082"/>
            </a:xfrm>
            <a:custGeom>
              <a:avLst/>
              <a:gdLst/>
              <a:ahLst/>
              <a:cxnLst/>
              <a:rect l="l" t="t" r="r" b="b"/>
              <a:pathLst>
                <a:path w="48732" h="640082">
                  <a:moveTo>
                    <a:pt x="0" y="0"/>
                  </a:moveTo>
                  <a:lnTo>
                    <a:pt x="48732" y="0"/>
                  </a:lnTo>
                  <a:lnTo>
                    <a:pt x="48732" y="640082"/>
                  </a:lnTo>
                  <a:lnTo>
                    <a:pt x="0" y="6400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8732" cy="65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40899" y="6702901"/>
            <a:ext cx="10395584" cy="146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99"/>
              </a:lnSpc>
            </a:pPr>
            <a:r>
              <a:rPr lang="en-US" sz="8832">
                <a:solidFill>
                  <a:srgbClr val="FFFFFF"/>
                </a:solidFill>
                <a:latin typeface="Codec Pro ExtraBold"/>
              </a:rPr>
              <a:t>MULTIMODAL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0899" y="5751241"/>
            <a:ext cx="1057490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14000" dirty="0">
                <a:solidFill>
                  <a:srgbClr val="FFFFFF"/>
                </a:solidFill>
                <a:latin typeface="Star Brush - Demo Version" pitchFamily="50" charset="0"/>
              </a:rPr>
              <a:t>Plan Nacional</a:t>
            </a:r>
          </a:p>
        </p:txBody>
      </p:sp>
      <p:sp>
        <p:nvSpPr>
          <p:cNvPr id="9" name="Freeform 9"/>
          <p:cNvSpPr/>
          <p:nvPr/>
        </p:nvSpPr>
        <p:spPr>
          <a:xfrm>
            <a:off x="9996821" y="5824315"/>
            <a:ext cx="8291179" cy="3350937"/>
          </a:xfrm>
          <a:custGeom>
            <a:avLst/>
            <a:gdLst/>
            <a:ahLst/>
            <a:cxnLst/>
            <a:rect l="l" t="t" r="r" b="b"/>
            <a:pathLst>
              <a:path w="8291179" h="3350937">
                <a:moveTo>
                  <a:pt x="0" y="0"/>
                </a:moveTo>
                <a:lnTo>
                  <a:pt x="8291179" y="0"/>
                </a:lnTo>
                <a:lnTo>
                  <a:pt x="8291179" y="3350937"/>
                </a:lnTo>
                <a:lnTo>
                  <a:pt x="0" y="335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7620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2" name="Group 10"/>
          <p:cNvGrpSpPr>
            <a:grpSpLocks noGrp="1" noUngrp="1" noRot="1" noMove="1" noResize="1"/>
          </p:cNvGrpSpPr>
          <p:nvPr/>
        </p:nvGrpSpPr>
        <p:grpSpPr>
          <a:xfrm>
            <a:off x="0" y="9175252"/>
            <a:ext cx="18288000" cy="1143000"/>
            <a:chOff x="0" y="0"/>
            <a:chExt cx="24384000" cy="1524000"/>
          </a:xfrm>
        </p:grpSpPr>
        <p:sp>
          <p:nvSpPr>
            <p:cNvPr id="13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524000"/>
            </a:xfrm>
            <a:custGeom>
              <a:avLst/>
              <a:gdLst/>
              <a:ahLst/>
              <a:cxnLst/>
              <a:rect l="l" t="t" r="r" b="b"/>
              <a:pathLst>
                <a:path w="24384000" h="1524000">
                  <a:moveTo>
                    <a:pt x="0" y="0"/>
                  </a:moveTo>
                  <a:lnTo>
                    <a:pt x="24384000" y="0"/>
                  </a:lnTo>
                  <a:lnTo>
                    <a:pt x="24384000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49087" y="448875"/>
              <a:ext cx="3967320" cy="880249"/>
            </a:xfrm>
            <a:custGeom>
              <a:avLst/>
              <a:gdLst/>
              <a:ahLst/>
              <a:cxnLst/>
              <a:rect l="l" t="t" r="r" b="b"/>
              <a:pathLst>
                <a:path w="3967320" h="880249">
                  <a:moveTo>
                    <a:pt x="0" y="0"/>
                  </a:moveTo>
                  <a:lnTo>
                    <a:pt x="3967320" y="0"/>
                  </a:lnTo>
                  <a:lnTo>
                    <a:pt x="3967320" y="880250"/>
                  </a:lnTo>
                  <a:lnTo>
                    <a:pt x="0" y="880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6128465"/>
          </a:xfrm>
          <a:custGeom>
            <a:avLst/>
            <a:gdLst/>
            <a:ahLst/>
            <a:cxnLst/>
            <a:rect l="l" t="t" r="r" b="b"/>
            <a:pathLst>
              <a:path w="18288000" h="6128465">
                <a:moveTo>
                  <a:pt x="0" y="0"/>
                </a:moveTo>
                <a:lnTo>
                  <a:pt x="18288000" y="0"/>
                </a:lnTo>
                <a:lnTo>
                  <a:pt x="18288000" y="6128465"/>
                </a:lnTo>
                <a:lnTo>
                  <a:pt x="0" y="612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9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6128465"/>
            <a:ext cx="18288000" cy="4158535"/>
            <a:chOff x="0" y="0"/>
            <a:chExt cx="4816593" cy="109525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095252"/>
            </a:xfrm>
            <a:custGeom>
              <a:avLst/>
              <a:gdLst/>
              <a:ahLst/>
              <a:cxnLst/>
              <a:rect l="l" t="t" r="r" b="b"/>
              <a:pathLst>
                <a:path w="4816592" h="1095252">
                  <a:moveTo>
                    <a:pt x="0" y="0"/>
                  </a:moveTo>
                  <a:lnTo>
                    <a:pt x="4816592" y="0"/>
                  </a:lnTo>
                  <a:lnTo>
                    <a:pt x="4816592" y="1095252"/>
                  </a:lnTo>
                  <a:lnTo>
                    <a:pt x="0" y="1095252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11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6796" y="3847484"/>
            <a:ext cx="3725563" cy="6439516"/>
            <a:chOff x="0" y="0"/>
            <a:chExt cx="660400" cy="11858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185893"/>
            </a:xfrm>
            <a:custGeom>
              <a:avLst/>
              <a:gdLst/>
              <a:ahLst/>
              <a:cxnLst/>
              <a:rect l="l" t="t" r="r" b="b"/>
              <a:pathLst>
                <a:path w="660400" h="118589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789"/>
                  </a:cubicBezTo>
                  <a:lnTo>
                    <a:pt x="660400" y="1185893"/>
                  </a:lnTo>
                  <a:lnTo>
                    <a:pt x="0" y="1185893"/>
                  </a:lnTo>
                  <a:lnTo>
                    <a:pt x="0" y="33742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7950"/>
              <a:ext cx="660400" cy="10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13403" y="4140573"/>
            <a:ext cx="3586037" cy="6439516"/>
            <a:chOff x="0" y="0"/>
            <a:chExt cx="660400" cy="11858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1185893"/>
            </a:xfrm>
            <a:custGeom>
              <a:avLst/>
              <a:gdLst/>
              <a:ahLst/>
              <a:cxnLst/>
              <a:rect l="l" t="t" r="r" b="b"/>
              <a:pathLst>
                <a:path w="660400" h="118589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789"/>
                  </a:cubicBezTo>
                  <a:lnTo>
                    <a:pt x="660400" y="1185893"/>
                  </a:lnTo>
                  <a:lnTo>
                    <a:pt x="0" y="1185893"/>
                  </a:lnTo>
                  <a:lnTo>
                    <a:pt x="0" y="33742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7950"/>
              <a:ext cx="660400" cy="10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89285" y="3847484"/>
            <a:ext cx="3586037" cy="6439516"/>
            <a:chOff x="0" y="0"/>
            <a:chExt cx="660400" cy="11858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1185893"/>
            </a:xfrm>
            <a:custGeom>
              <a:avLst/>
              <a:gdLst/>
              <a:ahLst/>
              <a:cxnLst/>
              <a:rect l="l" t="t" r="r" b="b"/>
              <a:pathLst>
                <a:path w="660400" h="118589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789"/>
                  </a:cubicBezTo>
                  <a:lnTo>
                    <a:pt x="660400" y="1185893"/>
                  </a:lnTo>
                  <a:lnTo>
                    <a:pt x="0" y="1185893"/>
                  </a:lnTo>
                  <a:lnTo>
                    <a:pt x="0" y="33742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7950"/>
              <a:ext cx="660400" cy="10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085532" y="4439314"/>
            <a:ext cx="2488565" cy="2488565"/>
          </a:xfrm>
          <a:custGeom>
            <a:avLst/>
            <a:gdLst/>
            <a:ahLst/>
            <a:cxnLst/>
            <a:rect l="l" t="t" r="r" b="b"/>
            <a:pathLst>
              <a:path w="2488565" h="2488565">
                <a:moveTo>
                  <a:pt x="0" y="0"/>
                </a:moveTo>
                <a:lnTo>
                  <a:pt x="2488565" y="0"/>
                </a:lnTo>
                <a:lnTo>
                  <a:pt x="2488565" y="2488565"/>
                </a:lnTo>
                <a:lnTo>
                  <a:pt x="0" y="24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5962140" y="4439314"/>
            <a:ext cx="2488565" cy="2488565"/>
          </a:xfrm>
          <a:custGeom>
            <a:avLst/>
            <a:gdLst/>
            <a:ahLst/>
            <a:cxnLst/>
            <a:rect l="l" t="t" r="r" b="b"/>
            <a:pathLst>
              <a:path w="2488565" h="2488565">
                <a:moveTo>
                  <a:pt x="0" y="0"/>
                </a:moveTo>
                <a:lnTo>
                  <a:pt x="2488565" y="0"/>
                </a:lnTo>
                <a:lnTo>
                  <a:pt x="2488565" y="2488565"/>
                </a:lnTo>
                <a:lnTo>
                  <a:pt x="0" y="248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9838021" y="4439314"/>
            <a:ext cx="2488565" cy="2488565"/>
          </a:xfrm>
          <a:custGeom>
            <a:avLst/>
            <a:gdLst/>
            <a:ahLst/>
            <a:cxnLst/>
            <a:rect l="l" t="t" r="r" b="b"/>
            <a:pathLst>
              <a:path w="2488565" h="2488565">
                <a:moveTo>
                  <a:pt x="0" y="0"/>
                </a:moveTo>
                <a:lnTo>
                  <a:pt x="2488566" y="0"/>
                </a:lnTo>
                <a:lnTo>
                  <a:pt x="2488566" y="2488565"/>
                </a:lnTo>
                <a:lnTo>
                  <a:pt x="0" y="248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2771057" y="5155317"/>
            <a:ext cx="1117515" cy="1056559"/>
          </a:xfrm>
          <a:custGeom>
            <a:avLst/>
            <a:gdLst/>
            <a:ahLst/>
            <a:cxnLst/>
            <a:rect l="l" t="t" r="r" b="b"/>
            <a:pathLst>
              <a:path w="1117515" h="1056559">
                <a:moveTo>
                  <a:pt x="0" y="0"/>
                </a:moveTo>
                <a:lnTo>
                  <a:pt x="1117515" y="0"/>
                </a:lnTo>
                <a:lnTo>
                  <a:pt x="1117515" y="1056559"/>
                </a:lnTo>
                <a:lnTo>
                  <a:pt x="0" y="105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6647665" y="5155317"/>
            <a:ext cx="1117515" cy="1056559"/>
          </a:xfrm>
          <a:custGeom>
            <a:avLst/>
            <a:gdLst/>
            <a:ahLst/>
            <a:cxnLst/>
            <a:rect l="l" t="t" r="r" b="b"/>
            <a:pathLst>
              <a:path w="1117515" h="1056559">
                <a:moveTo>
                  <a:pt x="0" y="0"/>
                </a:moveTo>
                <a:lnTo>
                  <a:pt x="1117515" y="0"/>
                </a:lnTo>
                <a:lnTo>
                  <a:pt x="1117515" y="1056559"/>
                </a:lnTo>
                <a:lnTo>
                  <a:pt x="0" y="105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0523547" y="5155317"/>
            <a:ext cx="1117515" cy="1056559"/>
          </a:xfrm>
          <a:custGeom>
            <a:avLst/>
            <a:gdLst/>
            <a:ahLst/>
            <a:cxnLst/>
            <a:rect l="l" t="t" r="r" b="b"/>
            <a:pathLst>
              <a:path w="1117515" h="1056559">
                <a:moveTo>
                  <a:pt x="0" y="0"/>
                </a:moveTo>
                <a:lnTo>
                  <a:pt x="1117514" y="0"/>
                </a:lnTo>
                <a:lnTo>
                  <a:pt x="1117514" y="1056559"/>
                </a:lnTo>
                <a:lnTo>
                  <a:pt x="0" y="105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1" name="Group 21"/>
          <p:cNvGrpSpPr/>
          <p:nvPr/>
        </p:nvGrpSpPr>
        <p:grpSpPr>
          <a:xfrm>
            <a:off x="13165167" y="3847484"/>
            <a:ext cx="3586037" cy="6439516"/>
            <a:chOff x="0" y="0"/>
            <a:chExt cx="660400" cy="11858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1185893"/>
            </a:xfrm>
            <a:custGeom>
              <a:avLst/>
              <a:gdLst/>
              <a:ahLst/>
              <a:cxnLst/>
              <a:rect l="l" t="t" r="r" b="b"/>
              <a:pathLst>
                <a:path w="660400" h="118589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789"/>
                  </a:cubicBezTo>
                  <a:lnTo>
                    <a:pt x="660400" y="1185893"/>
                  </a:lnTo>
                  <a:lnTo>
                    <a:pt x="0" y="1185893"/>
                  </a:lnTo>
                  <a:lnTo>
                    <a:pt x="0" y="33742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7950"/>
              <a:ext cx="660400" cy="10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713903" y="4439314"/>
            <a:ext cx="2488565" cy="2488565"/>
          </a:xfrm>
          <a:custGeom>
            <a:avLst/>
            <a:gdLst/>
            <a:ahLst/>
            <a:cxnLst/>
            <a:rect l="l" t="t" r="r" b="b"/>
            <a:pathLst>
              <a:path w="2488565" h="2488565">
                <a:moveTo>
                  <a:pt x="0" y="0"/>
                </a:moveTo>
                <a:lnTo>
                  <a:pt x="2488565" y="0"/>
                </a:lnTo>
                <a:lnTo>
                  <a:pt x="2488565" y="2488565"/>
                </a:lnTo>
                <a:lnTo>
                  <a:pt x="0" y="248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5" name="Freeform 25"/>
          <p:cNvSpPr/>
          <p:nvPr/>
        </p:nvSpPr>
        <p:spPr>
          <a:xfrm>
            <a:off x="14399428" y="5155317"/>
            <a:ext cx="1117515" cy="1056559"/>
          </a:xfrm>
          <a:custGeom>
            <a:avLst/>
            <a:gdLst/>
            <a:ahLst/>
            <a:cxnLst/>
            <a:rect l="l" t="t" r="r" b="b"/>
            <a:pathLst>
              <a:path w="1117515" h="1056559">
                <a:moveTo>
                  <a:pt x="0" y="0"/>
                </a:moveTo>
                <a:lnTo>
                  <a:pt x="1117515" y="0"/>
                </a:lnTo>
                <a:lnTo>
                  <a:pt x="1117515" y="1056559"/>
                </a:lnTo>
                <a:lnTo>
                  <a:pt x="0" y="105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7" name="TextBox 27"/>
          <p:cNvSpPr txBox="1"/>
          <p:nvPr/>
        </p:nvSpPr>
        <p:spPr>
          <a:xfrm>
            <a:off x="6035499" y="7767072"/>
            <a:ext cx="2264162" cy="13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4"/>
              </a:lnSpc>
              <a:spcBef>
                <a:spcPct val="0"/>
              </a:spcBef>
            </a:pPr>
            <a:r>
              <a:rPr lang="en-US" sz="2400" dirty="0">
                <a:solidFill>
                  <a:srgbClr val="072939"/>
                </a:solidFill>
                <a:latin typeface="Century Gothic" panose="020B0502020202020204" pitchFamily="34" charset="0"/>
              </a:rPr>
              <a:t>Cuales son las causas de alteraciones en la salud mental de los trabajadores.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911380" y="7767072"/>
            <a:ext cx="2264162" cy="13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4"/>
              </a:lnSpc>
              <a:spcBef>
                <a:spcPct val="0"/>
              </a:spcBef>
            </a:pPr>
            <a:r>
              <a:rPr lang="en-US" sz="2400" dirty="0">
                <a:solidFill>
                  <a:srgbClr val="072939"/>
                </a:solidFill>
                <a:latin typeface="Century Gothic" panose="020B0502020202020204" pitchFamily="34" charset="0"/>
              </a:rPr>
              <a:t>Identificar cuales  alimentos contribuyen con la salud mental.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87261" y="7767072"/>
            <a:ext cx="2264162" cy="116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4"/>
              </a:lnSpc>
              <a:spcBef>
                <a:spcPct val="0"/>
              </a:spcBef>
            </a:pPr>
            <a:r>
              <a:rPr lang="en-US" sz="2400" dirty="0">
                <a:solidFill>
                  <a:srgbClr val="072939"/>
                </a:solidFill>
                <a:latin typeface="Century Gothic" panose="020B0502020202020204" pitchFamily="34" charset="0"/>
              </a:rPr>
              <a:t>Establecer recomendaciones específicas que aporten al bienestar.</a:t>
            </a:r>
          </a:p>
        </p:txBody>
      </p:sp>
      <p:sp>
        <p:nvSpPr>
          <p:cNvPr id="30" name="Freeform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F8569D16-FC89-1D30-C61E-3765948D3776}"/>
              </a:ext>
            </a:extLst>
          </p:cNvPr>
          <p:cNvSpPr txBox="1"/>
          <p:nvPr/>
        </p:nvSpPr>
        <p:spPr>
          <a:xfrm>
            <a:off x="1028700" y="2395994"/>
            <a:ext cx="730550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72939"/>
                </a:solidFill>
                <a:latin typeface="Century Gothic" panose="020B0502020202020204" pitchFamily="34" charset="0"/>
              </a:rPr>
              <a:t>Objetivos específicos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B36C8E6B-275C-5A44-BC9D-6924587662B8}"/>
              </a:ext>
            </a:extLst>
          </p:cNvPr>
          <p:cNvSpPr/>
          <p:nvPr/>
        </p:nvSpPr>
        <p:spPr>
          <a:xfrm>
            <a:off x="2362200" y="7767072"/>
            <a:ext cx="2211896" cy="56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54"/>
              </a:lnSpc>
              <a:spcBef>
                <a:spcPct val="0"/>
              </a:spcBef>
            </a:pPr>
            <a:r>
              <a:rPr lang="en-US" sz="2400" dirty="0">
                <a:solidFill>
                  <a:srgbClr val="072939"/>
                </a:solidFill>
                <a:latin typeface="Century Gothic" panose="020B0502020202020204" pitchFamily="34" charset="0"/>
              </a:rPr>
              <a:t>Definir que es salud mental.</a:t>
            </a:r>
            <a:endParaRPr lang="en-US" sz="2000" dirty="0">
              <a:solidFill>
                <a:srgbClr val="07293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41" y="-347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9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5400000">
            <a:off x="9688997" y="1190631"/>
            <a:ext cx="9789634" cy="7408372"/>
          </a:xfrm>
          <a:custGeom>
            <a:avLst/>
            <a:gdLst/>
            <a:ahLst/>
            <a:cxnLst/>
            <a:rect l="l" t="t" r="r" b="b"/>
            <a:pathLst>
              <a:path w="9789634" h="7408372">
                <a:moveTo>
                  <a:pt x="0" y="0"/>
                </a:moveTo>
                <a:lnTo>
                  <a:pt x="9789634" y="0"/>
                </a:lnTo>
                <a:lnTo>
                  <a:pt x="9789634" y="7408372"/>
                </a:lnTo>
                <a:lnTo>
                  <a:pt x="0" y="740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20941" y="309991"/>
            <a:ext cx="6120044" cy="9743508"/>
          </a:xfrm>
          <a:custGeom>
            <a:avLst/>
            <a:gdLst/>
            <a:ahLst/>
            <a:cxnLst/>
            <a:rect l="l" t="t" r="r" b="b"/>
            <a:pathLst>
              <a:path w="6120044" h="9743508">
                <a:moveTo>
                  <a:pt x="0" y="0"/>
                </a:moveTo>
                <a:lnTo>
                  <a:pt x="6120044" y="0"/>
                </a:lnTo>
                <a:lnTo>
                  <a:pt x="6120044" y="9743508"/>
                </a:lnTo>
                <a:lnTo>
                  <a:pt x="0" y="97435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481078" y="3099446"/>
            <a:ext cx="134473" cy="4612539"/>
            <a:chOff x="0" y="0"/>
            <a:chExt cx="32097" cy="1100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97" cy="1100948"/>
            </a:xfrm>
            <a:custGeom>
              <a:avLst/>
              <a:gdLst/>
              <a:ahLst/>
              <a:cxnLst/>
              <a:rect l="l" t="t" r="r" b="b"/>
              <a:pathLst>
                <a:path w="32097" h="1100948">
                  <a:moveTo>
                    <a:pt x="0" y="0"/>
                  </a:moveTo>
                  <a:lnTo>
                    <a:pt x="32097" y="0"/>
                  </a:lnTo>
                  <a:lnTo>
                    <a:pt x="32097" y="1100948"/>
                  </a:lnTo>
                  <a:lnTo>
                    <a:pt x="0" y="1100948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2097" cy="111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0" y="9833235"/>
            <a:ext cx="18288000" cy="453765"/>
            <a:chOff x="0" y="0"/>
            <a:chExt cx="4816593" cy="119510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19510"/>
            </a:xfrm>
            <a:custGeom>
              <a:avLst/>
              <a:gdLst/>
              <a:ahLst/>
              <a:cxnLst/>
              <a:rect l="l" t="t" r="r" b="b"/>
              <a:pathLst>
                <a:path w="4816592" h="119510">
                  <a:moveTo>
                    <a:pt x="0" y="0"/>
                  </a:moveTo>
                  <a:lnTo>
                    <a:pt x="4816592" y="0"/>
                  </a:lnTo>
                  <a:lnTo>
                    <a:pt x="4816592" y="119510"/>
                  </a:lnTo>
                  <a:lnTo>
                    <a:pt x="0" y="11951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3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0570787" y="2209048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1731743" y="2095500"/>
            <a:ext cx="9147885" cy="937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5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QUE ES LA SALUD MENTAL</a:t>
            </a:r>
          </a:p>
          <a:p>
            <a:pPr algn="just">
              <a:lnSpc>
                <a:spcPts val="8480"/>
              </a:lnSpc>
            </a:pP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La OMS define salud mental como :</a:t>
            </a:r>
          </a:p>
          <a:p>
            <a:pPr algn="just"/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“Un estado de bienestar en el cual el individuo es consciente de sus propias capacidades, puede afrontar las tensiones normales de la vida, puede trabajar de forma productive y fructífera y es capaz de hacer una contribución a su comunidad”.</a:t>
            </a:r>
          </a:p>
          <a:p>
            <a:pPr>
              <a:lnSpc>
                <a:spcPts val="8480"/>
              </a:lnSpc>
            </a:pPr>
            <a:endParaRPr lang="en-US" sz="5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8480"/>
              </a:lnSpc>
            </a:pPr>
            <a:endParaRPr lang="en-US" sz="5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8480"/>
              </a:lnSpc>
            </a:pPr>
            <a:endParaRPr lang="en-US" sz="5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ts val="8480"/>
              </a:lnSpc>
            </a:pPr>
            <a:endParaRPr lang="en-US" sz="5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21427" y="0"/>
            <a:ext cx="6866573" cy="10287000"/>
            <a:chOff x="0" y="0"/>
            <a:chExt cx="1808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8480" cy="2709333"/>
            </a:xfrm>
            <a:custGeom>
              <a:avLst/>
              <a:gdLst/>
              <a:ahLst/>
              <a:cxnLst/>
              <a:rect l="l" t="t" r="r" b="b"/>
              <a:pathLst>
                <a:path w="1808480" h="2709333">
                  <a:moveTo>
                    <a:pt x="0" y="0"/>
                  </a:moveTo>
                  <a:lnTo>
                    <a:pt x="1808480" y="0"/>
                  </a:lnTo>
                  <a:lnTo>
                    <a:pt x="1808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08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21427" y="0"/>
            <a:ext cx="6866573" cy="10287000"/>
          </a:xfrm>
          <a:custGeom>
            <a:avLst/>
            <a:gdLst/>
            <a:ahLst/>
            <a:cxnLst/>
            <a:rect l="l" t="t" r="r" b="b"/>
            <a:pathLst>
              <a:path w="6866573" h="10287000">
                <a:moveTo>
                  <a:pt x="0" y="0"/>
                </a:moveTo>
                <a:lnTo>
                  <a:pt x="6866573" y="0"/>
                </a:lnTo>
                <a:lnTo>
                  <a:pt x="68665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143000" y="1333500"/>
            <a:ext cx="7620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72939"/>
                </a:solidFill>
                <a:latin typeface="Century Gothic" panose="020B0502020202020204" pitchFamily="34" charset="0"/>
              </a:rPr>
              <a:t>MARCO LEGAL</a:t>
            </a:r>
            <a:r>
              <a:rPr lang="en-US" sz="5000" b="1" dirty="0">
                <a:solidFill>
                  <a:srgbClr val="072939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93" y="-144661"/>
            <a:ext cx="6493668" cy="886759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78AB38A-5775-1246-B529-4543317D1F9C}"/>
              </a:ext>
            </a:extLst>
          </p:cNvPr>
          <p:cNvSpPr/>
          <p:nvPr/>
        </p:nvSpPr>
        <p:spPr>
          <a:xfrm>
            <a:off x="1028700" y="4838700"/>
            <a:ext cx="773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dirty="0">
                <a:solidFill>
                  <a:srgbClr val="111111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F41A20-6B1D-FA43-BB0F-C61DE44AD9E1}"/>
              </a:ext>
            </a:extLst>
          </p:cNvPr>
          <p:cNvSpPr/>
          <p:nvPr/>
        </p:nvSpPr>
        <p:spPr>
          <a:xfrm>
            <a:off x="1143000" y="2668607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endParaRPr lang="es-CO" sz="3200" dirty="0">
              <a:solidFill>
                <a:srgbClr val="505050"/>
              </a:solidFill>
              <a:latin typeface="Century Gothic" panose="020B0502020202020204" pitchFamily="34" charset="0"/>
            </a:endParaRPr>
          </a:p>
          <a:p>
            <a:pPr fontAlgn="base"/>
            <a:endParaRPr lang="es-CO" sz="3200" dirty="0">
              <a:solidFill>
                <a:srgbClr val="505050"/>
              </a:solidFill>
              <a:latin typeface="Century Gothic" panose="020B0502020202020204" pitchFamily="34" charset="0"/>
            </a:endParaRPr>
          </a:p>
          <a:p>
            <a:br>
              <a:rPr lang="es-CO" dirty="0"/>
            </a:br>
            <a:endParaRPr lang="es-CO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BA2DA50-7AF2-4B06-4CBC-69A14DD84571}"/>
              </a:ext>
            </a:extLst>
          </p:cNvPr>
          <p:cNvSpPr txBox="1"/>
          <p:nvPr/>
        </p:nvSpPr>
        <p:spPr>
          <a:xfrm>
            <a:off x="1028700" y="2102942"/>
            <a:ext cx="1047750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latin typeface="Century Gothic" panose="020B0502020202020204" pitchFamily="34" charset="0"/>
              </a:rPr>
              <a:t>DECRETO 614 DE 1984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DECRETO 1832 DE 1994 Y 2566 DE 2009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RESOLUCIÓN 2646 DE 2008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Los factores de riesgo psicosociales en el trabajo son complejos y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difíciles de entender.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Representan el conjunto de las percepciones y experiencias del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trabajador.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Debe abarcar todo lo que puede influir en la salud, rendimiento y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satisfacción en el trabajo: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Interacciones entre el trabajo y su medio ambiente.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Satisfacción en el trabajo y las condiciones de su organización.</a:t>
            </a:r>
          </a:p>
          <a:p>
            <a:endParaRPr lang="es-CO" sz="2400" dirty="0">
              <a:latin typeface="Century Gothic" panose="020B0502020202020204" pitchFamily="34" charset="0"/>
            </a:endParaRPr>
          </a:p>
          <a:p>
            <a:r>
              <a:rPr lang="es-CO" sz="2400" dirty="0">
                <a:latin typeface="Century Gothic" panose="020B0502020202020204" pitchFamily="34" charset="0"/>
              </a:rPr>
              <a:t>Capacidades del trabajador, necesidades, cultura y situaciones</a:t>
            </a:r>
          </a:p>
          <a:p>
            <a:r>
              <a:rPr lang="es-CO" sz="2400" dirty="0">
                <a:latin typeface="Century Gothic" panose="020B0502020202020204" pitchFamily="34" charset="0"/>
              </a:rPr>
              <a:t>personales fuera del trabajo. (OIT. 1986, p. 3)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4DE559A-5DC5-C84C-B784-4BC2C1C78083}"/>
              </a:ext>
            </a:extLst>
          </p:cNvPr>
          <p:cNvSpPr/>
          <p:nvPr/>
        </p:nvSpPr>
        <p:spPr>
          <a:xfrm>
            <a:off x="2133600" y="1943100"/>
            <a:ext cx="147066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just" fontAlgn="base">
              <a:buFont typeface="Arial" panose="020B0604020202020204" pitchFamily="34" charset="0"/>
              <a:buChar char="•"/>
            </a:pPr>
            <a:r>
              <a:rPr lang="es-CO" sz="3200" b="1" dirty="0">
                <a:solidFill>
                  <a:srgbClr val="505050"/>
                </a:solidFill>
                <a:latin typeface="Century Gothic" panose="020B0502020202020204" pitchFamily="34" charset="0"/>
              </a:rPr>
              <a:t>ALGUNAS ESTADÍSTICAS.</a:t>
            </a:r>
          </a:p>
          <a:p>
            <a:pPr lvl="3" algn="just" fontAlgn="base"/>
            <a:endParaRPr lang="es-CO" sz="3200" b="1" dirty="0">
              <a:solidFill>
                <a:srgbClr val="50505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En 2019, una de cada ocho personas en el mundo (lo que equivale a 970 millones de personas) padecían un trastorno mental. </a:t>
            </a:r>
          </a:p>
          <a:p>
            <a:pPr algn="just"/>
            <a:r>
              <a:rPr lang="es-CO" sz="32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Los más comunes son </a:t>
            </a:r>
            <a:r>
              <a:rPr lang="es-CO" sz="32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la ansiedad </a:t>
            </a:r>
            <a:r>
              <a:rPr lang="es-CO" sz="32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y </a:t>
            </a:r>
            <a:r>
              <a:rPr lang="es-CO" sz="32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los trastornos depresivos </a:t>
            </a:r>
            <a:r>
              <a:rPr lang="es-CO" sz="32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(1), que en 2020 aumentaron considerablemente debido a la pandemia de COVID-19; las estimaciones iniciales muestran un aumento del 26% y el 28% de la ansiedad y los trastornos depresivos graves en solo un año (2). Aunque existen opciones eficaces de prevención y tratamiento, la mayoría de las personas que padecen trastornos mentales no tienen acceso a una atención efectiva. Además, muchos sufren estigma, discriminación y violaciones de los derechos humanos.</a:t>
            </a:r>
          </a:p>
          <a:p>
            <a:br>
              <a:rPr lang="es-CO" sz="3200" dirty="0"/>
            </a:br>
            <a:r>
              <a:rPr lang="es-CO" sz="32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(</a:t>
            </a:r>
            <a:r>
              <a:rPr lang="es-CO" sz="32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  <a:hlinkClick r:id="rId2"/>
              </a:rPr>
              <a:t>https://www.who.int/es/publications/i/item/WHO-2019-nCoV-Sci_Brief-Mental_health-2022.1</a:t>
            </a:r>
            <a:r>
              <a:rPr lang="es-CO" sz="32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)</a:t>
            </a:r>
          </a:p>
          <a:p>
            <a:endParaRPr lang="es-CO" sz="3200" b="1" dirty="0">
              <a:solidFill>
                <a:srgbClr val="50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C64DEF38-8EA2-094C-826E-3CA82C1C1C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BEAD28F-72D9-0DBC-964A-8526F522E9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278348-784A-6731-0524-549BEE80297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BE8DD0D-C75A-FD11-958D-1B2C64A1952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145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Generado, Mujer, Trabajo, Estrés">
            <a:extLst>
              <a:ext uri="{FF2B5EF4-FFF2-40B4-BE49-F238E27FC236}">
                <a16:creationId xmlns:a16="http://schemas.microsoft.com/office/drawing/2014/main" id="{2D8D50DC-3BEC-B68A-044D-9A41BBE3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8" y="1371600"/>
            <a:ext cx="75438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4683FE78-AF2A-E93E-586F-BD07FFB143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D6FFA6A-FE08-15C3-D551-9B92D8285B7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4703704-A44E-FEF1-DA15-F48A42CECD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D18D62-9E49-BCF0-33B0-2043848B598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64D53-B8BC-7DD3-3906-6095D3FA5B48}"/>
              </a:ext>
            </a:extLst>
          </p:cNvPr>
          <p:cNvSpPr txBox="1"/>
          <p:nvPr/>
        </p:nvSpPr>
        <p:spPr>
          <a:xfrm>
            <a:off x="990600" y="3009900"/>
            <a:ext cx="7543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4000" b="1" dirty="0">
                <a:latin typeface="Century Gothic" panose="020B0502020202020204" pitchFamily="34" charset="0"/>
              </a:rPr>
              <a:t>Eres o conoces un trabajador estresado o con algunas alteraciones mentales?.</a:t>
            </a:r>
          </a:p>
        </p:txBody>
      </p:sp>
    </p:spTree>
    <p:extLst>
      <p:ext uri="{BB962C8B-B14F-4D97-AF65-F5344CB8AC3E}">
        <p14:creationId xmlns:p14="http://schemas.microsoft.com/office/powerpoint/2010/main" val="4242254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>
            <a:extLst>
              <a:ext uri="{FF2B5EF4-FFF2-40B4-BE49-F238E27FC236}">
                <a16:creationId xmlns:a16="http://schemas.microsoft.com/office/drawing/2014/main" id="{CB437D0B-725E-AB43-97B6-57944B96D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34366F5-483C-85C8-8D32-B92E266A1CD8}"/>
              </a:ext>
            </a:extLst>
          </p:cNvPr>
          <p:cNvSpPr txBox="1"/>
          <p:nvPr/>
        </p:nvSpPr>
        <p:spPr>
          <a:xfrm>
            <a:off x="613883" y="1638300"/>
            <a:ext cx="10663717" cy="692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36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ENTONCES!</a:t>
            </a:r>
          </a:p>
          <a:p>
            <a:pPr algn="l"/>
            <a:endParaRPr lang="es-CO" sz="32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Si te sientes estresado:  Busca ayuda.</a:t>
            </a:r>
          </a:p>
          <a:p>
            <a:pPr algn="just"/>
            <a:endParaRPr lang="es-CO" sz="36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CO" sz="3600" dirty="0">
                <a:solidFill>
                  <a:srgbClr val="231F20"/>
                </a:solidFill>
                <a:latin typeface="Century Gothic" panose="020B0502020202020204" pitchFamily="34" charset="0"/>
              </a:rPr>
              <a:t>Algunos </a:t>
            </a: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episodios ocasionales de </a:t>
            </a:r>
            <a:r>
              <a:rPr lang="es-CO" sz="3600" b="0" i="0" dirty="0">
                <a:effectLst/>
                <a:latin typeface="Century Gothic" panose="020B0502020202020204" pitchFamily="34" charset="0"/>
              </a:rPr>
              <a:t>estrés</a:t>
            </a: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 son difíciles de evitar, pero el estrés crónico puede afectar gravemente </a:t>
            </a:r>
            <a:r>
              <a:rPr lang="es-CO" sz="3600" dirty="0">
                <a:solidFill>
                  <a:srgbClr val="231F20"/>
                </a:solidFill>
                <a:latin typeface="Century Gothic" panose="020B0502020202020204" pitchFamily="34" charset="0"/>
              </a:rPr>
              <a:t>la </a:t>
            </a: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salud física y emocional. 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s-CO" sz="36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CO" sz="3600" dirty="0">
                <a:solidFill>
                  <a:srgbClr val="231F20"/>
                </a:solidFill>
                <a:latin typeface="Century Gothic" panose="020B0502020202020204" pitchFamily="34" charset="0"/>
              </a:rPr>
              <a:t>El estrés</a:t>
            </a: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puede aumentar el riesgo de padecer afecciones como enfermedades cardíacas y depresión.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96A240D3-9368-49FE-9D61-370CDFDC47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9B1A996-DD72-F16E-E5E9-D867FE4B05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34CB179F-F4E3-4BB2-567A-CAA3E77709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028" name="Picture 4" descr="Estado Animico, Salud Mental, Depresión">
            <a:extLst>
              <a:ext uri="{FF2B5EF4-FFF2-40B4-BE49-F238E27FC236}">
                <a16:creationId xmlns:a16="http://schemas.microsoft.com/office/drawing/2014/main" id="{20E9EAAF-E73E-AF59-1F07-B6121606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38500"/>
            <a:ext cx="5923078" cy="41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6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0A7AF7-5E49-726A-708D-931E684CE1FD}"/>
              </a:ext>
            </a:extLst>
          </p:cNvPr>
          <p:cNvSpPr txBox="1"/>
          <p:nvPr/>
        </p:nvSpPr>
        <p:spPr>
          <a:xfrm>
            <a:off x="1676400" y="1726874"/>
            <a:ext cx="10287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s-CO" sz="40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Depresión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s-CO" sz="4000" b="1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s-CO" sz="4000" dirty="0">
                <a:solidFill>
                  <a:srgbClr val="3C4245"/>
                </a:solidFill>
                <a:latin typeface="Century Gothic" panose="020B0502020202020204" pitchFamily="34" charset="0"/>
              </a:rPr>
              <a:t>T</a:t>
            </a:r>
            <a:r>
              <a:rPr lang="es-CO" sz="400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risteza, Irritabilidad, Sensación de vacío.</a:t>
            </a:r>
          </a:p>
          <a:p>
            <a:pPr algn="l"/>
            <a:endParaRPr lang="es-CO" sz="40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s-CO" sz="4000" dirty="0">
                <a:solidFill>
                  <a:srgbClr val="3C4245"/>
                </a:solidFill>
                <a:latin typeface="Century Gothic" panose="020B0502020202020204" pitchFamily="34" charset="0"/>
              </a:rPr>
              <a:t>F</a:t>
            </a:r>
            <a:r>
              <a:rPr lang="es-CO" sz="400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alta de concentración, Ningún interés, Pensamientos  suicidas.</a:t>
            </a:r>
          </a:p>
          <a:p>
            <a:pPr algn="l"/>
            <a:endParaRPr lang="es-CO" sz="40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s-CO" sz="4000" dirty="0">
                <a:solidFill>
                  <a:srgbClr val="3C4245"/>
                </a:solidFill>
                <a:latin typeface="Century Gothic" panose="020B0502020202020204" pitchFamily="34" charset="0"/>
              </a:rPr>
              <a:t>C</a:t>
            </a:r>
            <a:r>
              <a:rPr lang="es-CO" sz="400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ansancio, Falta o exceso de apetito.</a:t>
            </a:r>
          </a:p>
          <a:p>
            <a:pPr algn="l"/>
            <a:endParaRPr lang="es-CO" sz="40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s-CO" sz="4000" dirty="0">
                <a:solidFill>
                  <a:srgbClr val="3C4245"/>
                </a:solidFill>
                <a:latin typeface="Century Gothic" panose="020B0502020202020204" pitchFamily="34" charset="0"/>
              </a:rPr>
              <a:t>A</a:t>
            </a:r>
            <a:r>
              <a:rPr lang="es-CO" sz="400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lteraciones del sueño.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C39ACA7-343E-2D85-4622-DBD80BCF34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DAE226B-A5E5-71BE-960A-802D7BBDC2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980DDDE-3C30-AE28-F462-C571CDE4FA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C6387ADF-81C8-CF10-56F3-642206AD907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3314" name="Picture 2" descr="mujer triste y deprimido - persona con drepesión fotografías e imágenes de stock">
            <a:extLst>
              <a:ext uri="{FF2B5EF4-FFF2-40B4-BE49-F238E27FC236}">
                <a16:creationId xmlns:a16="http://schemas.microsoft.com/office/drawing/2014/main" id="{D3E325EF-21AB-9212-6FC3-3E2BD8B0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2482233"/>
            <a:ext cx="4648200" cy="56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9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C45D4C9-7C16-8758-786D-04394F7FBEA3}"/>
              </a:ext>
            </a:extLst>
          </p:cNvPr>
          <p:cNvSpPr txBox="1"/>
          <p:nvPr/>
        </p:nvSpPr>
        <p:spPr>
          <a:xfrm>
            <a:off x="1752600" y="1790700"/>
            <a:ext cx="13639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Ø"/>
            </a:pPr>
            <a:r>
              <a:rPr lang="es-CO" sz="40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TRASTORNOS DEL COMPORTAMIENTO ALIMENTARIO.</a:t>
            </a:r>
          </a:p>
          <a:p>
            <a:pPr marL="571500" indent="-571500" algn="l">
              <a:buFont typeface="Wingdings" pitchFamily="2" charset="2"/>
              <a:buChar char="Ø"/>
            </a:pPr>
            <a:endParaRPr lang="es-CO" sz="4000" b="1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marL="571500" indent="-571500" algn="l">
              <a:buFont typeface="Wingdings" pitchFamily="2" charset="2"/>
              <a:buChar char="Ø"/>
            </a:pPr>
            <a:endParaRPr lang="es-CO" sz="4000" b="1" i="0" dirty="0">
              <a:solidFill>
                <a:srgbClr val="3C424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s-CO" sz="4000" b="1" dirty="0">
                <a:solidFill>
                  <a:srgbClr val="3C4245"/>
                </a:solidFill>
                <a:latin typeface="Century Gothic" panose="020B0502020202020204" pitchFamily="34" charset="0"/>
              </a:rPr>
              <a:t>    Anorexia.</a:t>
            </a:r>
          </a:p>
          <a:p>
            <a:pPr algn="l"/>
            <a:endParaRPr lang="es-CO" sz="4000" b="1" i="0" dirty="0">
              <a:solidFill>
                <a:srgbClr val="3C4245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s-CO" sz="40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    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D2EA7393-9A78-F2A9-4A41-E3D66ED7F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26EC6295-E550-2C01-1E4C-2CFAF1ADD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FD76E05-2D54-8765-E479-2297FCB7E0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281ACCAB-F4E5-97B3-E24A-7D93B0A8125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4338" name="Picture 2" descr="chica con mirada de anorexia en el espejo. - persona anorexia fotografías e imágenes de stock">
            <a:extLst>
              <a:ext uri="{FF2B5EF4-FFF2-40B4-BE49-F238E27FC236}">
                <a16:creationId xmlns:a16="http://schemas.microsoft.com/office/drawing/2014/main" id="{9F58C2CD-3A98-B65B-C7F8-A5739440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4689373"/>
            <a:ext cx="593031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3DE6302-5C6B-50D2-885E-6DD95521A83C}"/>
              </a:ext>
            </a:extLst>
          </p:cNvPr>
          <p:cNvSpPr txBox="1"/>
          <p:nvPr/>
        </p:nvSpPr>
        <p:spPr>
          <a:xfrm>
            <a:off x="10972800" y="3543300"/>
            <a:ext cx="274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Bulimia.</a:t>
            </a:r>
            <a:endParaRPr lang="es-CO" sz="4000" dirty="0">
              <a:latin typeface="Century Gothic" panose="020B0502020202020204" pitchFamily="34" charset="0"/>
            </a:endParaRPr>
          </a:p>
        </p:txBody>
      </p:sp>
      <p:pic>
        <p:nvPicPr>
          <p:cNvPr id="14340" name="Picture 4" descr="bulimia nervosa vómitos - persona bulimia fotografías e imágenes de stock">
            <a:extLst>
              <a:ext uri="{FF2B5EF4-FFF2-40B4-BE49-F238E27FC236}">
                <a16:creationId xmlns:a16="http://schemas.microsoft.com/office/drawing/2014/main" id="{4317091D-0166-DC23-2EA3-6F8FD282C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603472"/>
            <a:ext cx="5943600" cy="37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0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EBE7E1-47C6-7D33-9B21-1B36B707F8F8}"/>
              </a:ext>
            </a:extLst>
          </p:cNvPr>
          <p:cNvSpPr txBox="1"/>
          <p:nvPr/>
        </p:nvSpPr>
        <p:spPr>
          <a:xfrm>
            <a:off x="1371600" y="2019300"/>
            <a:ext cx="129540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s-CO" sz="3600" dirty="0">
                <a:solidFill>
                  <a:srgbClr val="231F20"/>
                </a:solidFill>
                <a:latin typeface="Century Gothic" panose="020B0502020202020204" pitchFamily="34" charset="0"/>
              </a:rPr>
              <a:t>Existen alimentos y bebidas con propiedades específicas que contribuyen</a:t>
            </a: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a aliviar el estrés.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s-CO" sz="3600" dirty="0">
              <a:solidFill>
                <a:srgbClr val="231F20"/>
              </a:solidFill>
              <a:latin typeface="Century Gothic" panose="020B0502020202020204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s-CO" sz="36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Y existen algunos alimentos o productos que debemos evitar a toda costa.</a:t>
            </a:r>
          </a:p>
          <a:p>
            <a:pPr algn="just"/>
            <a:endParaRPr lang="es-CO" sz="32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88449C8-9B27-DD21-92B6-0F06E944D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FC58C301-40AD-4738-533C-B496B232457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F80AA88-88DD-A5A0-9902-84BB771B41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EEEA5CD2-929D-78D8-C6C0-AAA05073B1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3074" name="Picture 2" descr="Woman eating chocolate pasta because of being stressed">
            <a:extLst>
              <a:ext uri="{FF2B5EF4-FFF2-40B4-BE49-F238E27FC236}">
                <a16:creationId xmlns:a16="http://schemas.microsoft.com/office/drawing/2014/main" id="{59A8369E-7AB7-DE12-F885-7E126144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9588"/>
            <a:ext cx="5105400" cy="35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d and lonely woman eating burger and French fries in the bed">
            <a:extLst>
              <a:ext uri="{FF2B5EF4-FFF2-40B4-BE49-F238E27FC236}">
                <a16:creationId xmlns:a16="http://schemas.microsoft.com/office/drawing/2014/main" id="{FABA9A3C-9820-4F53-B45F-FEB22531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92" y="4959588"/>
            <a:ext cx="5281449" cy="35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E66A47-8619-C220-5C66-4E1858992FFD}"/>
              </a:ext>
            </a:extLst>
          </p:cNvPr>
          <p:cNvSpPr txBox="1"/>
          <p:nvPr/>
        </p:nvSpPr>
        <p:spPr>
          <a:xfrm>
            <a:off x="1676400" y="1980195"/>
            <a:ext cx="1203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s-CO" sz="3200" b="1" dirty="0">
                <a:solidFill>
                  <a:srgbClr val="231F20"/>
                </a:solidFill>
                <a:latin typeface="Century Gothic" panose="020B0502020202020204" pitchFamily="34" charset="0"/>
              </a:rPr>
              <a:t>LOS PROHIBIDOS</a:t>
            </a:r>
            <a:r>
              <a:rPr lang="es-CO" dirty="0">
                <a:solidFill>
                  <a:srgbClr val="231F20"/>
                </a:solidFill>
                <a:latin typeface="Century Gothic" panose="020B0502020202020204" pitchFamily="34" charset="0"/>
              </a:rPr>
              <a:t>.</a:t>
            </a:r>
            <a:endParaRPr lang="es-CO" sz="18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E84694-AC42-F38F-C568-684ACBF22A48}"/>
              </a:ext>
            </a:extLst>
          </p:cNvPr>
          <p:cNvSpPr txBox="1"/>
          <p:nvPr/>
        </p:nvSpPr>
        <p:spPr>
          <a:xfrm>
            <a:off x="2222500" y="2933700"/>
            <a:ext cx="78359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s-CO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Según afirma </a:t>
            </a:r>
            <a:r>
              <a:rPr lang="es-CO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Drew Ramsey</a:t>
            </a:r>
            <a:r>
              <a:rPr lang="es-CO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doctor por la universidad de Columbia, en </a:t>
            </a:r>
            <a:r>
              <a:rPr lang="es-CO" sz="2800" b="1" i="1" u="none" strike="noStrike" dirty="0">
                <a:solidFill>
                  <a:srgbClr val="007AE6"/>
                </a:solidFill>
                <a:effectLst/>
                <a:latin typeface="Century Gothic" panose="020B0502020202020204" pitchFamily="34" charset="0"/>
                <a:hlinkClick r:id="rId2"/>
              </a:rPr>
              <a:t>Prevention</a:t>
            </a:r>
            <a:r>
              <a:rPr lang="es-CO" sz="2800" b="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 </a:t>
            </a:r>
            <a:r>
              <a:rPr lang="es-CO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las conocidas como </a:t>
            </a:r>
            <a:r>
              <a:rPr lang="es-CO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grasas </a:t>
            </a:r>
            <a:r>
              <a:rPr lang="es-CO" sz="2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trans</a:t>
            </a:r>
            <a:r>
              <a:rPr lang="es-CO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no son nada saludables para nuestro organismo, por lo que no es recomendable </a:t>
            </a:r>
            <a:r>
              <a:rPr lang="es-CO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atiborrarnos </a:t>
            </a:r>
            <a:r>
              <a:rPr lang="es-CO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de</a:t>
            </a:r>
            <a:r>
              <a:rPr lang="es-CO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papas o productos fritos</a:t>
            </a:r>
            <a:r>
              <a:rPr lang="es-CO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de paquetes cuando suframos un ataque de nervios. Este aperitivo es sabroso y apetecible, pero contiene gran cantidad de estas grasas negativas para nuestro peso y corazón. Aunque tampoco sea del todo recomendable, es más saludable freír en casa unas pocas papas con un buen aceite de oliva y sin pasarse con la sal.”</a:t>
            </a:r>
            <a:endParaRPr lang="es-CO" sz="2800" dirty="0">
              <a:latin typeface="Century Gothic" panose="020B0502020202020204" pitchFamily="34" charset="0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A0AC3056-4370-E3F4-F6DE-FA242BE92A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86E379-545A-2301-48E4-334C9959BC9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DDFFFAB-22CA-D69F-1FBD-5DC6B57B7B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D8A5A2-680A-9788-E8EF-52E9585BBF4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4098" name="Picture 2" descr="No, Advertencia, Texto, Prohibición">
            <a:extLst>
              <a:ext uri="{FF2B5EF4-FFF2-40B4-BE49-F238E27FC236}">
                <a16:creationId xmlns:a16="http://schemas.microsoft.com/office/drawing/2014/main" id="{879BA2D7-47FD-ED8E-0D84-CC11AAD0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925079"/>
            <a:ext cx="78359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4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42899"/>
            <a:ext cx="18288000" cy="10629900"/>
          </a:xfrm>
          <a:custGeom>
            <a:avLst/>
            <a:gdLst/>
            <a:ahLst/>
            <a:cxnLst/>
            <a:rect l="l" t="t" r="r" b="b"/>
            <a:pathLst>
              <a:path w="18288000" h="7890667">
                <a:moveTo>
                  <a:pt x="0" y="0"/>
                </a:moveTo>
                <a:lnTo>
                  <a:pt x="18288000" y="0"/>
                </a:lnTo>
                <a:lnTo>
                  <a:pt x="18288000" y="7890667"/>
                </a:lnTo>
                <a:lnTo>
                  <a:pt x="0" y="78906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1028700" y="5586400"/>
            <a:ext cx="204168" cy="2681691"/>
            <a:chOff x="0" y="0"/>
            <a:chExt cx="48732" cy="6400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732" cy="640082"/>
            </a:xfrm>
            <a:custGeom>
              <a:avLst/>
              <a:gdLst/>
              <a:ahLst/>
              <a:cxnLst/>
              <a:rect l="l" t="t" r="r" b="b"/>
              <a:pathLst>
                <a:path w="48732" h="640082">
                  <a:moveTo>
                    <a:pt x="0" y="0"/>
                  </a:moveTo>
                  <a:lnTo>
                    <a:pt x="48732" y="0"/>
                  </a:lnTo>
                  <a:lnTo>
                    <a:pt x="48732" y="640082"/>
                  </a:lnTo>
                  <a:lnTo>
                    <a:pt x="0" y="6400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8732" cy="65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40899" y="6702901"/>
            <a:ext cx="10395584" cy="146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99"/>
              </a:lnSpc>
            </a:pPr>
            <a:r>
              <a:rPr lang="en-US" sz="8832">
                <a:solidFill>
                  <a:srgbClr val="FFFFFF"/>
                </a:solidFill>
                <a:latin typeface="Codec Pro ExtraBold"/>
              </a:rPr>
              <a:t>MULTIMODAL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0899" y="5751241"/>
            <a:ext cx="1057490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0"/>
              </a:lnSpc>
            </a:pPr>
            <a:r>
              <a:rPr lang="en-US" sz="14000" dirty="0">
                <a:solidFill>
                  <a:srgbClr val="FFFFFF"/>
                </a:solidFill>
                <a:latin typeface="Star Brush - Demo Version" pitchFamily="50" charset="0"/>
              </a:rPr>
              <a:t>Plan Nacional</a:t>
            </a:r>
          </a:p>
        </p:txBody>
      </p:sp>
      <p:sp>
        <p:nvSpPr>
          <p:cNvPr id="9" name="Freeform 9"/>
          <p:cNvSpPr/>
          <p:nvPr/>
        </p:nvSpPr>
        <p:spPr>
          <a:xfrm>
            <a:off x="9996821" y="5824315"/>
            <a:ext cx="8291179" cy="3350937"/>
          </a:xfrm>
          <a:custGeom>
            <a:avLst/>
            <a:gdLst/>
            <a:ahLst/>
            <a:cxnLst/>
            <a:rect l="l" t="t" r="r" b="b"/>
            <a:pathLst>
              <a:path w="8291179" h="3350937">
                <a:moveTo>
                  <a:pt x="0" y="0"/>
                </a:moveTo>
                <a:lnTo>
                  <a:pt x="8291179" y="0"/>
                </a:lnTo>
                <a:lnTo>
                  <a:pt x="8291179" y="3350937"/>
                </a:lnTo>
                <a:lnTo>
                  <a:pt x="0" y="335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7620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2" name="Group 10"/>
          <p:cNvGrpSpPr>
            <a:grpSpLocks noGrp="1" noUngrp="1" noRot="1" noMove="1" noResize="1"/>
          </p:cNvGrpSpPr>
          <p:nvPr/>
        </p:nvGrpSpPr>
        <p:grpSpPr>
          <a:xfrm>
            <a:off x="0" y="9175252"/>
            <a:ext cx="18288000" cy="1143000"/>
            <a:chOff x="0" y="0"/>
            <a:chExt cx="24384000" cy="1524000"/>
          </a:xfrm>
        </p:grpSpPr>
        <p:sp>
          <p:nvSpPr>
            <p:cNvPr id="13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524000"/>
            </a:xfrm>
            <a:custGeom>
              <a:avLst/>
              <a:gdLst/>
              <a:ahLst/>
              <a:cxnLst/>
              <a:rect l="l" t="t" r="r" b="b"/>
              <a:pathLst>
                <a:path w="24384000" h="1524000">
                  <a:moveTo>
                    <a:pt x="0" y="0"/>
                  </a:moveTo>
                  <a:lnTo>
                    <a:pt x="24384000" y="0"/>
                  </a:lnTo>
                  <a:lnTo>
                    <a:pt x="24384000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49087" y="448875"/>
              <a:ext cx="3967320" cy="880249"/>
            </a:xfrm>
            <a:custGeom>
              <a:avLst/>
              <a:gdLst/>
              <a:ahLst/>
              <a:cxnLst/>
              <a:rect l="l" t="t" r="r" b="b"/>
              <a:pathLst>
                <a:path w="3967320" h="880249">
                  <a:moveTo>
                    <a:pt x="0" y="0"/>
                  </a:moveTo>
                  <a:lnTo>
                    <a:pt x="3967320" y="0"/>
                  </a:lnTo>
                  <a:lnTo>
                    <a:pt x="3967320" y="880250"/>
                  </a:lnTo>
                  <a:lnTo>
                    <a:pt x="0" y="880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DA1962E0-20D2-704E-BC8A-3D5476BED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" y="0"/>
            <a:ext cx="1829645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F7A57-6D4F-3137-885E-F342AA4FEBF0}"/>
              </a:ext>
            </a:extLst>
          </p:cNvPr>
          <p:cNvSpPr txBox="1"/>
          <p:nvPr/>
        </p:nvSpPr>
        <p:spPr>
          <a:xfrm>
            <a:off x="1752600" y="1866900"/>
            <a:ext cx="1196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s-CO" sz="32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Helado</a:t>
            </a:r>
            <a:endParaRPr lang="es-CO" sz="3200" dirty="0">
              <a:latin typeface="Century Gothic" panose="020B0502020202020204" pitchFamily="34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7E381EDA-3450-527D-751A-522B57F150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653EC92-3E56-6A7C-4FDA-68841A7A63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18EED1A-800E-AFF4-40D8-AA09AD6899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4284C691-1E17-339E-AD2D-680C060E3B6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122" name="Picture 2" descr="Categoría «Depression ice cream» de imágenes, fotos de stock ...">
            <a:extLst>
              <a:ext uri="{FF2B5EF4-FFF2-40B4-BE49-F238E27FC236}">
                <a16:creationId xmlns:a16="http://schemas.microsoft.com/office/drawing/2014/main" id="{20D695A7-73DA-3227-0A1C-0FF7A4B5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1700"/>
            <a:ext cx="6796753" cy="48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8FB493-7B85-1E79-9184-CEFDD78D7D10}"/>
              </a:ext>
            </a:extLst>
          </p:cNvPr>
          <p:cNvSpPr txBox="1"/>
          <p:nvPr/>
        </p:nvSpPr>
        <p:spPr>
          <a:xfrm>
            <a:off x="1726366" y="3178053"/>
            <a:ext cx="1196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CO" sz="32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Comida rápida</a:t>
            </a:r>
            <a:endParaRPr lang="es-CO" sz="3200" dirty="0"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25D7C3-923D-0EFA-B513-9DC0F47625F6}"/>
              </a:ext>
            </a:extLst>
          </p:cNvPr>
          <p:cNvSpPr txBox="1"/>
          <p:nvPr/>
        </p:nvSpPr>
        <p:spPr>
          <a:xfrm>
            <a:off x="1726366" y="4273763"/>
            <a:ext cx="11963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s-CO" sz="32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Refrescos carbonatados</a:t>
            </a:r>
          </a:p>
          <a:p>
            <a:pPr marL="457200" indent="-457200">
              <a:buFont typeface="Wingdings" pitchFamily="2" charset="2"/>
              <a:buChar char="Ø"/>
            </a:pPr>
            <a:endParaRPr lang="es-CO" sz="3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s-CO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Chocolate</a:t>
            </a:r>
          </a:p>
          <a:p>
            <a:pPr marL="457200" indent="-457200">
              <a:buFont typeface="Wingdings" pitchFamily="2" charset="2"/>
              <a:buChar char="Ø"/>
            </a:pPr>
            <a:endParaRPr lang="es-CO" sz="32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B03262-FF88-7085-0D89-4CF453318CBF}"/>
              </a:ext>
            </a:extLst>
          </p:cNvPr>
          <p:cNvSpPr txBox="1"/>
          <p:nvPr/>
        </p:nvSpPr>
        <p:spPr>
          <a:xfrm>
            <a:off x="1752600" y="5428463"/>
            <a:ext cx="1051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endParaRPr lang="es-CO" sz="3200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s-CO" sz="3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s-CO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Alcohol</a:t>
            </a:r>
            <a:endParaRPr lang="es-CO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0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098753-A207-D4F1-6EED-6E33D4A57BF7}"/>
              </a:ext>
            </a:extLst>
          </p:cNvPr>
          <p:cNvSpPr txBox="1"/>
          <p:nvPr/>
        </p:nvSpPr>
        <p:spPr>
          <a:xfrm>
            <a:off x="1219200" y="2104794"/>
            <a:ext cx="1249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s-CO" sz="36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PORQUE?</a:t>
            </a:r>
            <a:endParaRPr lang="es-CO" sz="3600" dirty="0">
              <a:latin typeface="Century Gothic" panose="020B0502020202020204" pitchFamily="34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9B9E3A26-3147-23D9-EFCB-B31076529F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1F10047B-6CD0-26FF-5611-B3C116398F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2217673-9230-90A8-CC5C-A512A7FF01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63CFAE5-DAFC-2F45-F5DD-B739D579DD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A5E4463-848E-63AF-70ED-3180524E3515}"/>
              </a:ext>
            </a:extLst>
          </p:cNvPr>
          <p:cNvSpPr txBox="1"/>
          <p:nvPr/>
        </p:nvSpPr>
        <p:spPr>
          <a:xfrm>
            <a:off x="1219200" y="2823455"/>
            <a:ext cx="10820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Todo sumado posiblemente afecte  nuestro bienestar, generando problemas alimenticios, </a:t>
            </a:r>
            <a:r>
              <a:rPr lang="es-CO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gástricos</a:t>
            </a:r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intestinales, o </a:t>
            </a:r>
            <a:r>
              <a:rPr lang="es-CO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cardiovasculares o</a:t>
            </a:r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sobrepeso y obesidad. </a:t>
            </a:r>
            <a:r>
              <a:rPr lang="es-CO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 abuso </a:t>
            </a:r>
            <a:r>
              <a:rPr lang="es-CO" sz="32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 es recomendable</a:t>
            </a:r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bajo ninguna circunstancia, pero mucho menos en situaciones de estrés, porque la suma de todos estos elementos no es nada favorable para aliviar la tensión acumulada.</a:t>
            </a:r>
          </a:p>
          <a:p>
            <a:pPr algn="just"/>
            <a:endParaRPr lang="es-CO" sz="3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Una buena alternativa es el té frío, mucho más saludable y recomendable por su capacidad estimulante.</a:t>
            </a:r>
            <a:endParaRPr lang="es-CO" sz="3200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 descr="Hamburguesa de calorías con papas fritas, gente comiendo en la mesa de café, almuerzo poco saludable - 125872018">
            <a:extLst>
              <a:ext uri="{FF2B5EF4-FFF2-40B4-BE49-F238E27FC236}">
                <a16:creationId xmlns:a16="http://schemas.microsoft.com/office/drawing/2014/main" id="{093FEFAA-FCD6-E2B7-3620-47EB1A6F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000" y="1790700"/>
            <a:ext cx="4664664" cy="69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55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2">
            <a:extLst>
              <a:ext uri="{FF2B5EF4-FFF2-40B4-BE49-F238E27FC236}">
                <a16:creationId xmlns:a16="http://schemas.microsoft.com/office/drawing/2014/main" id="{92165A59-D640-5348-A546-12557AFB90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291CE617-4125-EC42-0639-C77EA3564F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3B79196-C9AD-4C07-C040-183E1261D5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440F3886-D33A-92A7-A536-6FD2E689C3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B27997D7-A4A6-E18A-46D4-ADE5BFAC2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44">
            <a:off x="8242341" y="2735580"/>
            <a:ext cx="5271087" cy="481584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FD07412-4927-4E11-8125-68166784F452}"/>
              </a:ext>
            </a:extLst>
          </p:cNvPr>
          <p:cNvSpPr txBox="1"/>
          <p:nvPr/>
        </p:nvSpPr>
        <p:spPr>
          <a:xfrm>
            <a:off x="1524000" y="2400300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Y LOS SUGERIDOS: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1507094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1AEFC9C-7C15-194F-90ED-326FB6971225}"/>
              </a:ext>
            </a:extLst>
          </p:cNvPr>
          <p:cNvSpPr/>
          <p:nvPr/>
        </p:nvSpPr>
        <p:spPr>
          <a:xfrm>
            <a:off x="1066800" y="1943100"/>
            <a:ext cx="256916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s-CO" sz="4000" b="1" dirty="0">
                <a:solidFill>
                  <a:srgbClr val="564D39"/>
                </a:solidFill>
                <a:latin typeface="Century Gothic" panose="020B0502020202020204" pitchFamily="34" charset="0"/>
              </a:rPr>
              <a:t>PESCADOS Y ALIMENTOS FUENTES DE AC. GRASOS OMEGA 3</a:t>
            </a:r>
          </a:p>
          <a:p>
            <a:r>
              <a:rPr lang="es-CO" sz="4000" b="1" dirty="0">
                <a:solidFill>
                  <a:srgbClr val="564D39"/>
                </a:solidFill>
                <a:latin typeface="Century Gothic" panose="020B0502020202020204" pitchFamily="34" charset="0"/>
              </a:rPr>
              <a:t>                                                  </a:t>
            </a:r>
          </a:p>
          <a:p>
            <a:r>
              <a:rPr lang="es-CO" sz="4000" b="1" dirty="0">
                <a:solidFill>
                  <a:srgbClr val="564D39"/>
                </a:solidFill>
                <a:latin typeface="Century Gothic" panose="020B0502020202020204" pitchFamily="34" charset="0"/>
              </a:rPr>
              <a:t>    </a:t>
            </a:r>
          </a:p>
          <a:p>
            <a:endParaRPr lang="es-CO" sz="4000" dirty="0">
              <a:latin typeface="Century Gothic" panose="020B0502020202020204" pitchFamily="34" charset="0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3882311C-F329-0A46-ADFF-A7CD8AA6C9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64C802C0-D329-694C-BACD-1F135A21F14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00CB83F-3B77-6D40-B9C9-BD248C28C9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CCBB0EC3-3EAF-9348-B2EA-8430338A54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F8ABB8-5CCF-EE9D-5154-C22FB7AA111C}"/>
              </a:ext>
            </a:extLst>
          </p:cNvPr>
          <p:cNvSpPr txBox="1"/>
          <p:nvPr/>
        </p:nvSpPr>
        <p:spPr>
          <a:xfrm>
            <a:off x="1676400" y="3314700"/>
            <a:ext cx="88392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Los  </a:t>
            </a:r>
            <a:r>
              <a:rPr lang="es-CO" sz="28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Ac. Grasos Omega-3 </a:t>
            </a:r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no solo son esenciales para la salud cerebral y el estado de ánimo, sino que también pueden ayudar a tu cuerpo a manejar el estrés.</a:t>
            </a:r>
          </a:p>
          <a:p>
            <a:pPr algn="just"/>
            <a:endParaRPr lang="es-CO" sz="28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2800" dirty="0">
                <a:solidFill>
                  <a:srgbClr val="231F20"/>
                </a:solidFill>
                <a:latin typeface="Century Gothic" panose="020B0502020202020204" pitchFamily="34" charset="0"/>
              </a:rPr>
              <a:t>Está comprobado que</a:t>
            </a:r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el bajo consumo de omega-3 está relacionado con el aumento de </a:t>
            </a:r>
            <a:r>
              <a:rPr lang="es-CO" sz="28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la ansiedad y la depresión</a:t>
            </a:r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CO" sz="28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28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La vitamina D </a:t>
            </a:r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también juega un papel crítico en la salud mental y la regulación del estrés. </a:t>
            </a:r>
          </a:p>
          <a:p>
            <a:pPr algn="just"/>
            <a:endParaRPr lang="es-CO" sz="28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28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Los niveles bajos se asocian con un mayor riesgo de ansiedad y depresión.</a:t>
            </a:r>
          </a:p>
        </p:txBody>
      </p:sp>
      <p:pic>
        <p:nvPicPr>
          <p:cNvPr id="8194" name="Picture 2" descr="alimentos con alto contenido de grasas omega-3 - omega 3 fotografías e imágenes de stock">
            <a:extLst>
              <a:ext uri="{FF2B5EF4-FFF2-40B4-BE49-F238E27FC236}">
                <a16:creationId xmlns:a16="http://schemas.microsoft.com/office/drawing/2014/main" id="{35FD1D13-C851-A907-73C9-B9593118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724" y="3619500"/>
            <a:ext cx="63620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19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327FA0-A445-4220-57D1-FEE80BEFC907}"/>
              </a:ext>
            </a:extLst>
          </p:cNvPr>
          <p:cNvSpPr txBox="1"/>
          <p:nvPr/>
        </p:nvSpPr>
        <p:spPr>
          <a:xfrm>
            <a:off x="1371600" y="1638300"/>
            <a:ext cx="96012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Ø"/>
            </a:pPr>
            <a:r>
              <a:rPr lang="es-CO" sz="44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Vísceras</a:t>
            </a:r>
          </a:p>
          <a:p>
            <a:pPr algn="l"/>
            <a:endParaRPr lang="es-CO" sz="3600" b="1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Las vísceras, que incluyen el corazón, el hígado y los riñones   de animales como vacas y pollos, son una excelente fuente de vitaminas del </a:t>
            </a:r>
            <a:r>
              <a:rPr lang="es-CO" sz="3200" dirty="0">
                <a:solidFill>
                  <a:srgbClr val="231F20"/>
                </a:solidFill>
                <a:latin typeface="Century Gothic" panose="020B0502020202020204" pitchFamily="34" charset="0"/>
              </a:rPr>
              <a:t>Complejo</a:t>
            </a:r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B, especialmente B12, B6, riboflavina y folato, que son esenciales para el control del estrés.</a:t>
            </a: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Por ejemplo, las vitaminas B son necesarias para la producción de neurotransmisores como la dopamina y la serotonina, que ayudan a regular el estado de ánimo.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3BE8E9F4-2001-2419-7047-99F3B0927D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CC859463-2A8E-65E4-EBB9-E4C562586C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C6352C5-4930-D934-9791-AF9F87A57D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5858085D-6A45-AB20-9CAC-7AEE153A9D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9218" name="Picture 2" descr="despojos de pollo - visceras de pollo fotografías e imágenes de stock">
            <a:extLst>
              <a:ext uri="{FF2B5EF4-FFF2-40B4-BE49-F238E27FC236}">
                <a16:creationId xmlns:a16="http://schemas.microsoft.com/office/drawing/2014/main" id="{9F46A21A-8F28-7B5F-95B4-9AF8F774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628900"/>
            <a:ext cx="5257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6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A6E2EABA-2F2E-5A4C-52CF-06945AC63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523DD788-C66F-434F-97DD-2FC82077E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3F76946D-EC79-C9A9-3F51-9A8D5E0CAD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B988F2F-8464-665D-CE6F-5D86B8A6B6F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A1847-CD28-C918-85A7-6CDAF126F8F5}"/>
              </a:ext>
            </a:extLst>
          </p:cNvPr>
          <p:cNvSpPr txBox="1"/>
          <p:nvPr/>
        </p:nvSpPr>
        <p:spPr>
          <a:xfrm>
            <a:off x="1752600" y="2095500"/>
            <a:ext cx="441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s-CO" sz="36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CO" sz="44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HUEVO</a:t>
            </a:r>
          </a:p>
        </p:txBody>
      </p:sp>
      <p:pic>
        <p:nvPicPr>
          <p:cNvPr id="11266" name="Picture 2" descr="huevo hervido cortado en tazón de fuente - huevo fotografías e imágenes de stock">
            <a:extLst>
              <a:ext uri="{FF2B5EF4-FFF2-40B4-BE49-F238E27FC236}">
                <a16:creationId xmlns:a16="http://schemas.microsoft.com/office/drawing/2014/main" id="{A5DFAAB9-268E-5D46-3650-87EE948D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2573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os de pascua aislado en blanco - huevo fotografías e imágenes de stock">
            <a:extLst>
              <a:ext uri="{FF2B5EF4-FFF2-40B4-BE49-F238E27FC236}">
                <a16:creationId xmlns:a16="http://schemas.microsoft.com/office/drawing/2014/main" id="{A363CC7D-A858-A935-2D99-37BD534D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53163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E9B836D-9277-4D73-F89F-FB6EA25E2170}"/>
              </a:ext>
            </a:extLst>
          </p:cNvPr>
          <p:cNvSpPr txBox="1"/>
          <p:nvPr/>
        </p:nvSpPr>
        <p:spPr>
          <a:xfrm>
            <a:off x="6858000" y="6743700"/>
            <a:ext cx="10058400" cy="1078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3200" b="1" dirty="0">
                <a:latin typeface="Century Gothic" panose="020B0502020202020204" pitchFamily="34" charset="0"/>
              </a:rPr>
              <a:t>EXCELENTE APORTE DE COLINA, FOLATOS, Y COLESTEROL BUENO</a:t>
            </a:r>
            <a:r>
              <a:rPr lang="es-CO" dirty="0">
                <a:latin typeface="Century Gothic" panose="020B0502020202020204" pitchFamily="34" charset="0"/>
              </a:rPr>
              <a:t>.</a:t>
            </a:r>
            <a:r>
              <a:rPr lang="es-CO" sz="1800" dirty="0">
                <a:effectLst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284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86354D-0E74-0406-C409-37C5510F9604}"/>
              </a:ext>
            </a:extLst>
          </p:cNvPr>
          <p:cNvSpPr txBox="1"/>
          <p:nvPr/>
        </p:nvSpPr>
        <p:spPr>
          <a:xfrm>
            <a:off x="2590800" y="2723316"/>
            <a:ext cx="79248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3200" dirty="0">
                <a:effectLst/>
                <a:latin typeface="Century Gothic" panose="020B0502020202020204" pitchFamily="34" charset="0"/>
              </a:rPr>
              <a:t>La vitamina C está involucrada en la respuesta al estrés. Es más, los niveles altos de vitamina C están vinculados a un estado de ánimo elevado y niveles más bajos de depresión y enojo. Además, comer alimentos ricos en esta vitamina puede mejorar el estado de ánimo en general.</a:t>
            </a:r>
          </a:p>
          <a:p>
            <a:pPr algn="just"/>
            <a:br>
              <a:rPr lang="es-CO" b="0" i="0" dirty="0">
                <a:solidFill>
                  <a:srgbClr val="231F20"/>
                </a:solidFill>
                <a:effectLst/>
                <a:latin typeface="Proxima Nova"/>
              </a:rPr>
            </a:br>
            <a:endParaRPr lang="es-CO" b="0" i="0" dirty="0">
              <a:solidFill>
                <a:srgbClr val="231F20"/>
              </a:solidFill>
              <a:effectLst/>
              <a:latin typeface="Proxima Nov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31319D-5F8A-40F6-81BF-34492952E34C}"/>
              </a:ext>
            </a:extLst>
          </p:cNvPr>
          <p:cNvSpPr txBox="1"/>
          <p:nvPr/>
        </p:nvSpPr>
        <p:spPr>
          <a:xfrm>
            <a:off x="2133600" y="1943100"/>
            <a:ext cx="1158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s-CO" sz="4000" b="1" dirty="0">
                <a:solidFill>
                  <a:srgbClr val="231F20"/>
                </a:solidFill>
                <a:latin typeface="Century Gothic" panose="020B0502020202020204" pitchFamily="34" charset="0"/>
              </a:rPr>
              <a:t>VITAMINA C y ANTIOXIDANTES</a:t>
            </a:r>
            <a:endParaRPr lang="es-CO" sz="40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69CEC5DE-6642-5CB6-0838-3AD989B1AA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30DA0B-0923-E514-8C98-ECF0C739483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F49D6F4-8313-C3EE-4747-7BA9970E1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8E6D52-8F03-BBF8-5C6F-33A51CD8CAC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0242" name="Picture 2" descr="mezcla bayas sobre blanco - frutas rojas fotografías e imágenes de stock">
            <a:extLst>
              <a:ext uri="{FF2B5EF4-FFF2-40B4-BE49-F238E27FC236}">
                <a16:creationId xmlns:a16="http://schemas.microsoft.com/office/drawing/2014/main" id="{D8424A73-4346-3599-5B4E-DF683BEE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297043"/>
            <a:ext cx="6413187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4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B4E51B-CAD9-1C5E-FC60-F6CD76B32AFE}"/>
              </a:ext>
            </a:extLst>
          </p:cNvPr>
          <p:cNvSpPr txBox="1"/>
          <p:nvPr/>
        </p:nvSpPr>
        <p:spPr>
          <a:xfrm>
            <a:off x="1447800" y="1333500"/>
            <a:ext cx="10134596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s-CO" sz="4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Perejil</a:t>
            </a:r>
            <a:endParaRPr lang="es-CO" sz="2800" b="1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Es una hierba muy rica en antioxidantes, compuestos que neutralizan moléculas inestables llamadas radicales libres, y protegen contra el estrés oxidativo.</a:t>
            </a:r>
          </a:p>
          <a:p>
            <a:pPr algn="just"/>
            <a:endParaRPr lang="es-CO" sz="32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El estrés oxidativo se presenta en trastornos de salud mental como la depresión y la ansiedad.</a:t>
            </a:r>
          </a:p>
          <a:p>
            <a:pPr algn="just"/>
            <a:endParaRPr lang="es-CO" sz="32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Los antioxidantes ayudan a reducir la inflamación, que a menudo es alta en personas con estrés crónico.</a:t>
            </a:r>
          </a:p>
          <a:p>
            <a:pPr algn="just"/>
            <a:endParaRPr lang="es-CO" sz="3200" b="0" i="0" dirty="0">
              <a:solidFill>
                <a:srgbClr val="231F2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CO" sz="32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El perejil es especialmente rico en carotenoides, flavonoides  los cuales tienen poderosas propiedades antioxidantes.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70E6F46C-97EC-8FE0-A6BF-0BDD74252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5D97760-780B-A2AB-61E8-C10AADC9EE6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D62C04D-AF51-93D3-DB20-29F05E74C2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4CEE9AC5-5F1C-2D50-D1D5-DC6650315D6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2292" name="Picture 4" descr="un montón de perejil orgánico fresco en una tabla de cortar sobre una mesa de madera - perejil fotografías e imágenes de stock">
            <a:extLst>
              <a:ext uri="{FF2B5EF4-FFF2-40B4-BE49-F238E27FC236}">
                <a16:creationId xmlns:a16="http://schemas.microsoft.com/office/drawing/2014/main" id="{04345694-2423-CF08-6CED-6C49CCA1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140395"/>
            <a:ext cx="6016934" cy="457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83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AADFBAC8-482D-4D4A-B03C-6BBC4DB5C4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19A9DA8F-C709-0640-A582-859F75A59C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C47DEE5D-0D9C-7147-AC9E-0905C35655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A48E1301-90A0-9B45-95D2-9616E3B57A8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3ACAE817-4496-2B40-8AEF-54F1523756DC}"/>
              </a:ext>
            </a:extLst>
          </p:cNvPr>
          <p:cNvSpPr/>
          <p:nvPr/>
        </p:nvSpPr>
        <p:spPr>
          <a:xfrm>
            <a:off x="914400" y="1943100"/>
            <a:ext cx="10363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s-CO" sz="4000" b="1" dirty="0">
                <a:solidFill>
                  <a:srgbClr val="5C4727"/>
                </a:solidFill>
                <a:latin typeface="Century Gothic" panose="020B0502020202020204" pitchFamily="34" charset="0"/>
              </a:rPr>
              <a:t>Cacao</a:t>
            </a:r>
            <a:r>
              <a:rPr lang="es-CO" sz="4000" b="1" dirty="0">
                <a:solidFill>
                  <a:srgbClr val="5C4727"/>
                </a:solidFill>
                <a:latin typeface="Arvo"/>
              </a:rPr>
              <a:t>. 80%</a:t>
            </a:r>
          </a:p>
          <a:p>
            <a:pPr marL="571500" indent="-571500" algn="just">
              <a:buFont typeface="Wingdings" pitchFamily="2" charset="2"/>
              <a:buChar char="Ø"/>
            </a:pPr>
            <a:endParaRPr lang="es-CO" sz="4000" b="1" dirty="0">
              <a:solidFill>
                <a:srgbClr val="5C4727"/>
              </a:solidFill>
              <a:latin typeface="Arvo"/>
            </a:endParaRPr>
          </a:p>
          <a:p>
            <a:pPr algn="just"/>
            <a:r>
              <a:rPr lang="es-CO" sz="4000" dirty="0">
                <a:solidFill>
                  <a:srgbClr val="5C4727"/>
                </a:solidFill>
                <a:latin typeface="Century Gothic" panose="020B0502020202020204" pitchFamily="34" charset="0"/>
              </a:rPr>
              <a:t>Excelente acompañamiento para mejorar  el estado de ánimo.</a:t>
            </a:r>
          </a:p>
          <a:p>
            <a:pPr algn="just"/>
            <a:endParaRPr lang="es-CO" sz="4000" dirty="0">
              <a:solidFill>
                <a:srgbClr val="5C4727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CO" sz="4000" dirty="0">
                <a:solidFill>
                  <a:srgbClr val="5C4727"/>
                </a:solidFill>
                <a:latin typeface="Century Gothic" panose="020B0502020202020204" pitchFamily="34" charset="0"/>
              </a:rPr>
              <a:t>Gracias al contenido de flavonoides es muy buen </a:t>
            </a:r>
            <a:r>
              <a:rPr lang="es-CO" sz="4000" dirty="0" err="1">
                <a:solidFill>
                  <a:srgbClr val="5C4727"/>
                </a:solidFill>
                <a:latin typeface="Century Gothic" panose="020B0502020202020204" pitchFamily="34" charset="0"/>
              </a:rPr>
              <a:t>neuroprotector</a:t>
            </a:r>
            <a:r>
              <a:rPr lang="es-CO" sz="4000" dirty="0">
                <a:solidFill>
                  <a:srgbClr val="5C4727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CO" sz="4000" b="1" dirty="0">
              <a:solidFill>
                <a:srgbClr val="5C4727"/>
              </a:solidFill>
              <a:latin typeface="Arvo"/>
            </a:endParaRPr>
          </a:p>
          <a:p>
            <a:pPr algn="just"/>
            <a:r>
              <a:rPr lang="es-CO" sz="4000" b="1" dirty="0">
                <a:solidFill>
                  <a:srgbClr val="5C4727"/>
                </a:solidFill>
                <a:latin typeface="Arvo"/>
              </a:rPr>
              <a:t>OBVIAMENTE SIN AZÚCAR.!</a:t>
            </a:r>
          </a:p>
          <a:p>
            <a:pPr algn="just"/>
            <a:r>
              <a:rPr lang="es-CO" sz="4000" b="1" dirty="0">
                <a:solidFill>
                  <a:srgbClr val="5C4727"/>
                </a:solidFill>
                <a:latin typeface="Century Gothic" panose="020B0502020202020204" pitchFamily="34" charset="0"/>
              </a:rPr>
              <a:t> </a:t>
            </a:r>
            <a:endParaRPr lang="es-CO" sz="4000" b="0" i="0" dirty="0">
              <a:solidFill>
                <a:srgbClr val="564D39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C41AFE-CD12-A04E-8857-C61039AEB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0" y="1257300"/>
            <a:ext cx="5069905" cy="75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CAAA7E-5F90-A946-B6C3-B8C1C298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095500"/>
            <a:ext cx="9829800" cy="7386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4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VITAMINA A, D, E y K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48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MINERALES Mg, Zn.</a:t>
            </a:r>
            <a:endParaRPr kumimoji="0" lang="es-CO" altLang="es-CO" sz="4800" b="1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O" altLang="es-CO" sz="4800" b="1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4800" dirty="0">
                <a:solidFill>
                  <a:srgbClr val="404040"/>
                </a:solidFill>
                <a:latin typeface="Century Gothic" panose="020B0502020202020204" pitchFamily="34" charset="0"/>
              </a:rPr>
              <a:t>Son una excelente alternativa</a:t>
            </a:r>
            <a:r>
              <a:rPr lang="es-CO" altLang="es-CO" sz="48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480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Nueces, almendras: Por su fibra,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4800" dirty="0">
                <a:solidFill>
                  <a:srgbClr val="404040"/>
                </a:solidFill>
                <a:latin typeface="Century Gothic" panose="020B0502020202020204" pitchFamily="34" charset="0"/>
              </a:rPr>
              <a:t>ayudan a regular la glucosa e intervienen en muchas otras funciones orgánicas.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480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48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kumimoji="0" lang="es-CO" altLang="es-CO" sz="480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</a:t>
            </a:r>
            <a:endParaRPr kumimoji="0" lang="es-CO" altLang="es-CO" sz="2500" i="0" u="none" strike="noStrike" cap="none" normalizeH="0" baseline="0" dirty="0">
              <a:ln>
                <a:noFill/>
              </a:ln>
              <a:solidFill>
                <a:srgbClr val="006699"/>
              </a:solidFill>
              <a:effectLst/>
              <a:latin typeface="Lucida Grande" panose="020B0600040502020204" pitchFamily="34" charset="0"/>
            </a:endParaRPr>
          </a:p>
        </p:txBody>
      </p:sp>
      <p:pic>
        <p:nvPicPr>
          <p:cNvPr id="2050" name="Picture 2" descr="Enviar esta página a un amigo">
            <a:hlinkClick r:id="rId2" tooltip="Enviar esta página a un amigo"/>
            <a:extLst>
              <a:ext uri="{FF2B5EF4-FFF2-40B4-BE49-F238E27FC236}">
                <a16:creationId xmlns:a16="http://schemas.microsoft.com/office/drawing/2014/main" id="{A193CCCC-4A84-E84B-9F44-5EB904E2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" y="-49202837"/>
            <a:ext cx="857839" cy="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mprimir">
            <a:hlinkClick r:id="rId4" tooltip="Imprimir"/>
            <a:extLst>
              <a:ext uri="{FF2B5EF4-FFF2-40B4-BE49-F238E27FC236}">
                <a16:creationId xmlns:a16="http://schemas.microsoft.com/office/drawing/2014/main" id="{4107803A-9A05-8F4F-97AC-202AF0D4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" y="-49202837"/>
            <a:ext cx="857839" cy="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ebook">
            <a:hlinkClick r:id="rId4" tooltip="Facebook"/>
            <a:extLst>
              <a:ext uri="{FF2B5EF4-FFF2-40B4-BE49-F238E27FC236}">
                <a16:creationId xmlns:a16="http://schemas.microsoft.com/office/drawing/2014/main" id="{E0936FCE-913B-584E-ABF4-B6A49B89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" y="-49202837"/>
            <a:ext cx="857839" cy="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witter">
            <a:hlinkClick r:id="rId4" tooltip="Twitter"/>
            <a:extLst>
              <a:ext uri="{FF2B5EF4-FFF2-40B4-BE49-F238E27FC236}">
                <a16:creationId xmlns:a16="http://schemas.microsoft.com/office/drawing/2014/main" id="{A73D4A9D-8EED-6541-91F5-47B86CF5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" y="-49202837"/>
            <a:ext cx="857839" cy="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terest">
            <a:hlinkClick r:id="rId4" tooltip="Pinterest"/>
            <a:extLst>
              <a:ext uri="{FF2B5EF4-FFF2-40B4-BE49-F238E27FC236}">
                <a16:creationId xmlns:a16="http://schemas.microsoft.com/office/drawing/2014/main" id="{5C4F6749-9490-AB48-A5D6-E655CB6F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" y="-49202837"/>
            <a:ext cx="857839" cy="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6661601A-16DB-B444-B520-475728E87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AA21EC84-8CA0-714B-86C3-757F4FCF4AA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DA718195-02D8-B848-927B-561F364D2A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67264D74-3907-AC46-8A38-66B8D4BE4C0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985D753-7AA3-9147-A8CA-89AB1550D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2400" y="1309149"/>
            <a:ext cx="5791199" cy="34475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B912F6-D07E-AC4B-8214-4C56B67D7C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2400" y="4521920"/>
            <a:ext cx="5791199" cy="35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3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C4581-6F58-1194-2E35-3821B36C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B699A6-C383-E074-195D-FCCF881FCC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41" y="-347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9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A2461B8-CD02-E17E-F444-8AF2ECBCCCFC}"/>
              </a:ext>
            </a:extLst>
          </p:cNvPr>
          <p:cNvSpPr/>
          <p:nvPr/>
        </p:nvSpPr>
        <p:spPr>
          <a:xfrm rot="-5400000">
            <a:off x="9688997" y="1190631"/>
            <a:ext cx="9789634" cy="7408372"/>
          </a:xfrm>
          <a:custGeom>
            <a:avLst/>
            <a:gdLst/>
            <a:ahLst/>
            <a:cxnLst/>
            <a:rect l="l" t="t" r="r" b="b"/>
            <a:pathLst>
              <a:path w="9789634" h="7408372">
                <a:moveTo>
                  <a:pt x="0" y="0"/>
                </a:moveTo>
                <a:lnTo>
                  <a:pt x="9789634" y="0"/>
                </a:lnTo>
                <a:lnTo>
                  <a:pt x="9789634" y="7408372"/>
                </a:lnTo>
                <a:lnTo>
                  <a:pt x="0" y="74083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67F538E-E939-F698-16B1-5BDE7D31D86F}"/>
              </a:ext>
            </a:extLst>
          </p:cNvPr>
          <p:cNvSpPr/>
          <p:nvPr/>
        </p:nvSpPr>
        <p:spPr>
          <a:xfrm>
            <a:off x="2057401" y="3924300"/>
            <a:ext cx="13258800" cy="1555283"/>
          </a:xfrm>
          <a:custGeom>
            <a:avLst/>
            <a:gdLst/>
            <a:ahLst/>
            <a:cxnLst/>
            <a:rect l="l" t="t" r="r" b="b"/>
            <a:pathLst>
              <a:path w="6120044" h="9743508">
                <a:moveTo>
                  <a:pt x="0" y="0"/>
                </a:moveTo>
                <a:lnTo>
                  <a:pt x="6120044" y="0"/>
                </a:lnTo>
                <a:lnTo>
                  <a:pt x="6120044" y="9743508"/>
                </a:lnTo>
                <a:lnTo>
                  <a:pt x="0" y="974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A5F850F-97A2-40A2-B405-7638818DD9EE}"/>
              </a:ext>
            </a:extLst>
          </p:cNvPr>
          <p:cNvGrpSpPr/>
          <p:nvPr/>
        </p:nvGrpSpPr>
        <p:grpSpPr>
          <a:xfrm>
            <a:off x="0" y="9833235"/>
            <a:ext cx="18288000" cy="453765"/>
            <a:chOff x="0" y="0"/>
            <a:chExt cx="4816593" cy="11951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BD226BD-AA14-B593-D0FE-E12EC33E4AF6}"/>
                </a:ext>
              </a:extLst>
            </p:cNvPr>
            <p:cNvSpPr/>
            <p:nvPr/>
          </p:nvSpPr>
          <p:spPr>
            <a:xfrm>
              <a:off x="0" y="0"/>
              <a:ext cx="4816592" cy="119510"/>
            </a:xfrm>
            <a:custGeom>
              <a:avLst/>
              <a:gdLst/>
              <a:ahLst/>
              <a:cxnLst/>
              <a:rect l="l" t="t" r="r" b="b"/>
              <a:pathLst>
                <a:path w="4816592" h="119510">
                  <a:moveTo>
                    <a:pt x="0" y="0"/>
                  </a:moveTo>
                  <a:lnTo>
                    <a:pt x="4816592" y="0"/>
                  </a:lnTo>
                  <a:lnTo>
                    <a:pt x="4816592" y="119510"/>
                  </a:lnTo>
                  <a:lnTo>
                    <a:pt x="0" y="11951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D65971E-57B3-19FF-6635-023798E2B4DC}"/>
                </a:ext>
              </a:extLst>
            </p:cNvPr>
            <p:cNvSpPr txBox="1"/>
            <p:nvPr/>
          </p:nvSpPr>
          <p:spPr>
            <a:xfrm>
              <a:off x="0" y="-19050"/>
              <a:ext cx="4816593" cy="13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53EF86D-0EA4-A865-8DE9-C50DB2DEE1DB}"/>
              </a:ext>
            </a:extLst>
          </p:cNvPr>
          <p:cNvSpPr/>
          <p:nvPr/>
        </p:nvSpPr>
        <p:spPr>
          <a:xfrm>
            <a:off x="-112287" y="-69476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25B87D8-0F73-5925-4340-6FB9743309B7}"/>
              </a:ext>
            </a:extLst>
          </p:cNvPr>
          <p:cNvSpPr txBox="1"/>
          <p:nvPr/>
        </p:nvSpPr>
        <p:spPr>
          <a:xfrm>
            <a:off x="1339979" y="3788330"/>
            <a:ext cx="15608037" cy="1021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3551DDC-5A39-0045-81FF-D5047053C175}"/>
              </a:ext>
            </a:extLst>
          </p:cNvPr>
          <p:cNvSpPr/>
          <p:nvPr/>
        </p:nvSpPr>
        <p:spPr>
          <a:xfrm>
            <a:off x="1143000" y="3162300"/>
            <a:ext cx="12344399" cy="1447800"/>
          </a:xfrm>
          <a:custGeom>
            <a:avLst/>
            <a:gdLst/>
            <a:ahLst/>
            <a:cxnLst/>
            <a:rect l="l" t="t" r="r" b="b"/>
            <a:pathLst>
              <a:path w="6120044" h="9743508">
                <a:moveTo>
                  <a:pt x="0" y="0"/>
                </a:moveTo>
                <a:lnTo>
                  <a:pt x="6120044" y="0"/>
                </a:lnTo>
                <a:lnTo>
                  <a:pt x="6120044" y="9743508"/>
                </a:lnTo>
                <a:lnTo>
                  <a:pt x="0" y="974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1CF668F5-665C-7F49-8D63-29C5764E6414}"/>
              </a:ext>
            </a:extLst>
          </p:cNvPr>
          <p:cNvSpPr/>
          <p:nvPr/>
        </p:nvSpPr>
        <p:spPr>
          <a:xfrm>
            <a:off x="1600201" y="3647940"/>
            <a:ext cx="14308440" cy="2921643"/>
          </a:xfrm>
          <a:custGeom>
            <a:avLst/>
            <a:gdLst/>
            <a:ahLst/>
            <a:cxnLst/>
            <a:rect l="l" t="t" r="r" b="b"/>
            <a:pathLst>
              <a:path w="6120044" h="9743508">
                <a:moveTo>
                  <a:pt x="0" y="0"/>
                </a:moveTo>
                <a:lnTo>
                  <a:pt x="6120044" y="0"/>
                </a:lnTo>
                <a:lnTo>
                  <a:pt x="6120044" y="9743508"/>
                </a:lnTo>
                <a:lnTo>
                  <a:pt x="0" y="974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>
              <a:defRPr/>
            </a:pPr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SESIÓN 7: </a:t>
            </a:r>
            <a:b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SALUD MENTAL Y ALIMENTACIÓN</a:t>
            </a:r>
            <a:endParaRPr kumimoji="0" lang="es-CO" sz="7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80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FC2491BD-B71D-E14E-866D-FAB6D4B25E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4C54BB7E-952C-6947-8B0E-4D594DD2F0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ABF6323F-66AE-C840-8C83-AAF830F3C8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7910DA1-436D-014B-AAD5-90ACB655B86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7AD68AA7-FC16-3863-8F94-7AA5D0D17898}"/>
              </a:ext>
            </a:extLst>
          </p:cNvPr>
          <p:cNvSpPr txBox="1"/>
          <p:nvPr/>
        </p:nvSpPr>
        <p:spPr>
          <a:xfrm>
            <a:off x="1905000" y="1879736"/>
            <a:ext cx="11784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ALTERNATIVAS INTEGRALES DE TRATAMIENTO.</a:t>
            </a:r>
            <a:endParaRPr lang="es-CO" sz="4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959A5B-EA99-7432-F9EE-8910978080A3}"/>
              </a:ext>
            </a:extLst>
          </p:cNvPr>
          <p:cNvSpPr txBox="1"/>
          <p:nvPr/>
        </p:nvSpPr>
        <p:spPr>
          <a:xfrm>
            <a:off x="1905000" y="2933701"/>
            <a:ext cx="132588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 </a:t>
            </a:r>
            <a:r>
              <a:rPr lang="es-CO" sz="28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es-CO" sz="32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Buscar ayuda profesional.</a:t>
            </a:r>
          </a:p>
          <a:p>
            <a:endParaRPr lang="es-CO" sz="32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r>
              <a:rPr lang="es-CO" sz="3200" dirty="0">
                <a:solidFill>
                  <a:srgbClr val="3C4245"/>
                </a:solidFill>
                <a:latin typeface="Century Gothic" panose="020B0502020202020204" pitchFamily="34" charset="0"/>
              </a:rPr>
              <a:t> 2. Contar con la familia o los amigos.</a:t>
            </a:r>
          </a:p>
          <a:p>
            <a:endParaRPr lang="es-CO" sz="32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r>
              <a:rPr lang="es-CO" sz="3200" dirty="0">
                <a:solidFill>
                  <a:srgbClr val="3C4245"/>
                </a:solidFill>
                <a:latin typeface="Century Gothic" panose="020B0502020202020204" pitchFamily="34" charset="0"/>
              </a:rPr>
              <a:t> 3. Realizar actividad física .</a:t>
            </a:r>
          </a:p>
          <a:p>
            <a:endParaRPr lang="es-CO" sz="32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r>
              <a:rPr lang="es-CO" sz="3200" dirty="0">
                <a:solidFill>
                  <a:srgbClr val="3C4245"/>
                </a:solidFill>
                <a:latin typeface="Century Gothic" panose="020B0502020202020204" pitchFamily="34" charset="0"/>
              </a:rPr>
              <a:t> 4. Alimentarse adecuadamente.</a:t>
            </a:r>
          </a:p>
          <a:p>
            <a:endParaRPr lang="es-CO" sz="32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r>
              <a:rPr lang="es-CO" sz="3200" dirty="0">
                <a:solidFill>
                  <a:srgbClr val="3C4245"/>
                </a:solidFill>
                <a:latin typeface="Century Gothic" panose="020B0502020202020204" pitchFamily="34" charset="0"/>
              </a:rPr>
              <a:t> 5. Fortalecer su espiritualidad cualquiera sea su credo.</a:t>
            </a:r>
          </a:p>
          <a:p>
            <a:endParaRPr lang="es-CO" sz="32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r>
              <a:rPr lang="es-CO" sz="3200" dirty="0">
                <a:solidFill>
                  <a:srgbClr val="3C4245"/>
                </a:solidFill>
                <a:latin typeface="Century Gothic" panose="020B0502020202020204" pitchFamily="34" charset="0"/>
              </a:rPr>
              <a:t> 6. Pero sobre todo y lo más importante, piense en si mismo  y en lo valiosa que es la salud..</a:t>
            </a:r>
            <a:endParaRPr lang="es-CO" sz="3200" dirty="0">
              <a:latin typeface="Century Gothic" panose="020B0502020202020204" pitchFamily="34" charset="0"/>
            </a:endParaRPr>
          </a:p>
        </p:txBody>
      </p:sp>
      <p:pic>
        <p:nvPicPr>
          <p:cNvPr id="15364" name="Picture 4" descr="hombres y mujeres sentados en un círculo durante la terapia grupal, apoyándose mutuamente. - persona consultando psiquiatra fotografías e imágenes de stock">
            <a:extLst>
              <a:ext uri="{FF2B5EF4-FFF2-40B4-BE49-F238E27FC236}">
                <a16:creationId xmlns:a16="http://schemas.microsoft.com/office/drawing/2014/main" id="{65D259CD-B6D8-5AA4-A7F7-AA860A3D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2659952"/>
            <a:ext cx="6110283" cy="40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31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FB31EB30-1D60-DB4F-AEC1-F6EAAD9EF4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3FD3F565-D560-6D4D-AF90-40BD2DDD1B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370697D-72B8-D748-A16D-EA5EBB6C3D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310D85ED-BC29-2A48-A202-76C974484B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02A78200-A46A-FD23-41B8-D0591A174FEB}"/>
              </a:ext>
            </a:extLst>
          </p:cNvPr>
          <p:cNvSpPr txBox="1"/>
          <p:nvPr/>
        </p:nvSpPr>
        <p:spPr>
          <a:xfrm>
            <a:off x="838200" y="1714500"/>
            <a:ext cx="8839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3600" b="1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Recordemos:</a:t>
            </a:r>
          </a:p>
          <a:p>
            <a:pPr algn="just"/>
            <a:endParaRPr lang="es-CO" sz="3600" dirty="0">
              <a:solidFill>
                <a:srgbClr val="3C4245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CO" sz="36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Entre los factores de protección y de riesgo se cuentan factores psicológicos y biológicos individuales, como las habilidades emocionales y la genética. Muchos de esos factores se ven </a:t>
            </a:r>
            <a:r>
              <a:rPr lang="es-CO" sz="3600" dirty="0">
                <a:solidFill>
                  <a:srgbClr val="3C4245"/>
                </a:solidFill>
                <a:latin typeface="Century Gothic" panose="020B0502020202020204" pitchFamily="34" charset="0"/>
              </a:rPr>
              <a:t>alterados</a:t>
            </a:r>
            <a:r>
              <a:rPr lang="es-CO" sz="3600" b="0" i="0" dirty="0">
                <a:solidFill>
                  <a:srgbClr val="3C4245"/>
                </a:solidFill>
                <a:effectLst/>
                <a:latin typeface="Century Gothic" panose="020B0502020202020204" pitchFamily="34" charset="0"/>
              </a:rPr>
              <a:t> por cambios en la estructura o la actividad del cerebro.</a:t>
            </a:r>
            <a:endParaRPr lang="es-CO" sz="3600" dirty="0">
              <a:latin typeface="Century Gothic" panose="020B0502020202020204" pitchFamily="34" charset="0"/>
            </a:endParaRPr>
          </a:p>
        </p:txBody>
      </p:sp>
      <p:pic>
        <p:nvPicPr>
          <p:cNvPr id="16386" name="Picture 2" descr="ilustraciones, imágenes clip art, dibujos animados e iconos de stock de concepto de habilidad y aprendizaje - ceebro funcionando">
            <a:extLst>
              <a:ext uri="{FF2B5EF4-FFF2-40B4-BE49-F238E27FC236}">
                <a16:creationId xmlns:a16="http://schemas.microsoft.com/office/drawing/2014/main" id="{FAC54EEF-E31A-C399-DC8C-30F73D50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317612"/>
            <a:ext cx="7467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73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CO" dirty="0"/>
              <a:t>estos trastornos.</a:t>
            </a:r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6461887" cy="640907"/>
            <a:chOff x="0" y="0"/>
            <a:chExt cx="1701896" cy="16879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01896" cy="168799"/>
            </a:xfrm>
            <a:custGeom>
              <a:avLst/>
              <a:gdLst/>
              <a:ahLst/>
              <a:cxnLst/>
              <a:rect l="l" t="t" r="r" b="b"/>
              <a:pathLst>
                <a:path w="1701896" h="168799">
                  <a:moveTo>
                    <a:pt x="0" y="0"/>
                  </a:moveTo>
                  <a:lnTo>
                    <a:pt x="1701896" y="0"/>
                  </a:lnTo>
                  <a:lnTo>
                    <a:pt x="1701896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1701896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" y="1693655"/>
            <a:ext cx="5334000" cy="8174245"/>
          </a:xfrm>
          <a:custGeom>
            <a:avLst/>
            <a:gdLst/>
            <a:ahLst/>
            <a:cxnLst/>
            <a:rect l="l" t="t" r="r" b="b"/>
            <a:pathLst>
              <a:path w="5702856" h="8593345">
                <a:moveTo>
                  <a:pt x="0" y="0"/>
                </a:moveTo>
                <a:lnTo>
                  <a:pt x="5702856" y="0"/>
                </a:lnTo>
                <a:lnTo>
                  <a:pt x="5702856" y="8593345"/>
                </a:lnTo>
                <a:lnTo>
                  <a:pt x="0" y="8593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5181600" y="1274555"/>
            <a:ext cx="12192000" cy="753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b="1" dirty="0">
                <a:latin typeface="Century Gothic" panose="020B0502020202020204" pitchFamily="34" charset="0"/>
              </a:rPr>
              <a:t>Estudiemos:</a:t>
            </a:r>
          </a:p>
          <a:p>
            <a:r>
              <a:rPr lang="es-CO" sz="5400" b="0" i="0" dirty="0">
                <a:solidFill>
                  <a:srgbClr val="000000"/>
                </a:solidFill>
                <a:effectLst/>
                <a:latin typeface="Exo 2"/>
              </a:rPr>
              <a:t>SÍ existe una relación entre su </a:t>
            </a:r>
            <a:r>
              <a:rPr lang="es-CO" sz="5400" b="1" i="0" dirty="0">
                <a:solidFill>
                  <a:srgbClr val="000000"/>
                </a:solidFill>
                <a:effectLst/>
                <a:latin typeface="Exo 2"/>
              </a:rPr>
              <a:t>alimentación diaria y el cuidado de su salud mental</a:t>
            </a:r>
            <a:r>
              <a:rPr lang="es-CO" sz="5400" b="0" i="0" dirty="0">
                <a:solidFill>
                  <a:srgbClr val="000000"/>
                </a:solidFill>
                <a:effectLst/>
                <a:latin typeface="Exo 2"/>
              </a:rPr>
              <a:t>, a través de sus estados de ánimo/emociones. Tenga presente que, una transformación duradera no se produce de la noche a la mañana, sino que las decisiones saludables que toma cada día se van acumulando.</a:t>
            </a:r>
            <a:endParaRPr lang="en-US" sz="5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endParaRPr lang="en-US" sz="5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6461887" cy="640907"/>
            <a:chOff x="0" y="0"/>
            <a:chExt cx="1701896" cy="16879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01896" cy="168799"/>
            </a:xfrm>
            <a:custGeom>
              <a:avLst/>
              <a:gdLst/>
              <a:ahLst/>
              <a:cxnLst/>
              <a:rect l="l" t="t" r="r" b="b"/>
              <a:pathLst>
                <a:path w="1701896" h="168799">
                  <a:moveTo>
                    <a:pt x="0" y="0"/>
                  </a:moveTo>
                  <a:lnTo>
                    <a:pt x="1701896" y="0"/>
                  </a:lnTo>
                  <a:lnTo>
                    <a:pt x="1701896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1701896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10200" y="1886956"/>
            <a:ext cx="11887200" cy="142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CONCLUSIÓNES:</a:t>
            </a:r>
          </a:p>
          <a:p>
            <a:pPr marL="457200" lvl="0" indent="-457200">
              <a:lnSpc>
                <a:spcPts val="6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E35694-422A-8940-B2C0-255929A67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66" y="1886956"/>
            <a:ext cx="5655468" cy="7722972"/>
          </a:xfrm>
          <a:prstGeom prst="rect">
            <a:avLst/>
          </a:pr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7AB3C42D-2B31-0C47-BDDC-4D238356EB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9DA7BD-0C29-172E-E20B-BAC0A7C7F5AA}"/>
              </a:ext>
            </a:extLst>
          </p:cNvPr>
          <p:cNvSpPr txBox="1"/>
          <p:nvPr/>
        </p:nvSpPr>
        <p:spPr>
          <a:xfrm>
            <a:off x="5486400" y="3009900"/>
            <a:ext cx="108204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2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El Plan de Acción Integral de Salud Mental 2013-2030 de la OMS reconoce el papel esencial de la salud mental para lograr la salud para todas las personas. Tiene cuatro objetivos principales:</a:t>
            </a:r>
          </a:p>
          <a:p>
            <a:pPr algn="l"/>
            <a:r>
              <a:rPr lang="es-CO" sz="2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-          Reforzar un liderazgo y una gobernanza eficaces en el ámbito de la salud mental;</a:t>
            </a:r>
          </a:p>
          <a:p>
            <a:pPr algn="l"/>
            <a:r>
              <a:rPr lang="es-CO" sz="2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-          Proporcionar servicios de asistencia social y de salud mental integrales, integrados y adaptables en entornos comunitarios;</a:t>
            </a:r>
          </a:p>
          <a:p>
            <a:pPr algn="l"/>
            <a:r>
              <a:rPr lang="es-CO" sz="2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-          Poner en práctica estrategias de promoción y prevención en el campo de la salud mental, y</a:t>
            </a:r>
          </a:p>
          <a:p>
            <a:pPr algn="l"/>
            <a:r>
              <a:rPr lang="es-CO" sz="2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-          Fortalecer los sistemas de información, los datos científicos y las investigaciones sobre la salud mental.</a:t>
            </a:r>
          </a:p>
          <a:p>
            <a:br>
              <a:rPr lang="es-CO" dirty="0">
                <a:solidFill>
                  <a:schemeClr val="bg1"/>
                </a:solidFill>
              </a:rPr>
            </a:br>
            <a:endParaRPr lang="es-CO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3771567" y="0"/>
            <a:ext cx="4516433" cy="10287000"/>
            <a:chOff x="0" y="0"/>
            <a:chExt cx="1189513" cy="2709333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89513" cy="2709333"/>
            </a:xfrm>
            <a:custGeom>
              <a:avLst/>
              <a:gdLst/>
              <a:ahLst/>
              <a:cxnLst/>
              <a:rect l="l" t="t" r="r" b="b"/>
              <a:pathLst>
                <a:path w="1189513" h="2709333">
                  <a:moveTo>
                    <a:pt x="0" y="0"/>
                  </a:moveTo>
                  <a:lnTo>
                    <a:pt x="1189513" y="0"/>
                  </a:lnTo>
                  <a:lnTo>
                    <a:pt x="1189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1895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959696"/>
            <a:ext cx="581344" cy="285585"/>
          </a:xfrm>
          <a:custGeom>
            <a:avLst/>
            <a:gdLst/>
            <a:ahLst/>
            <a:cxnLst/>
            <a:rect l="l" t="t" r="r" b="b"/>
            <a:pathLst>
              <a:path w="581344" h="285585">
                <a:moveTo>
                  <a:pt x="0" y="0"/>
                </a:moveTo>
                <a:lnTo>
                  <a:pt x="581344" y="0"/>
                </a:lnTo>
                <a:lnTo>
                  <a:pt x="581344" y="285585"/>
                </a:lnTo>
                <a:lnTo>
                  <a:pt x="0" y="28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1796" y="5108493"/>
            <a:ext cx="581344" cy="285585"/>
          </a:xfrm>
          <a:custGeom>
            <a:avLst/>
            <a:gdLst/>
            <a:ahLst/>
            <a:cxnLst/>
            <a:rect l="l" t="t" r="r" b="b"/>
            <a:pathLst>
              <a:path w="581344" h="285585">
                <a:moveTo>
                  <a:pt x="0" y="0"/>
                </a:moveTo>
                <a:lnTo>
                  <a:pt x="581344" y="0"/>
                </a:lnTo>
                <a:lnTo>
                  <a:pt x="581344" y="285586"/>
                </a:lnTo>
                <a:lnTo>
                  <a:pt x="0" y="28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7296507"/>
            <a:ext cx="581344" cy="285585"/>
          </a:xfrm>
          <a:custGeom>
            <a:avLst/>
            <a:gdLst/>
            <a:ahLst/>
            <a:cxnLst/>
            <a:rect l="l" t="t" r="r" b="b"/>
            <a:pathLst>
              <a:path w="581344" h="285585">
                <a:moveTo>
                  <a:pt x="0" y="0"/>
                </a:moveTo>
                <a:lnTo>
                  <a:pt x="581344" y="0"/>
                </a:lnTo>
                <a:lnTo>
                  <a:pt x="581344" y="285585"/>
                </a:lnTo>
                <a:lnTo>
                  <a:pt x="0" y="28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870381"/>
            <a:ext cx="75339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Century Gothic" panose="020B0502020202020204" pitchFamily="34" charset="0"/>
              </a:rPr>
              <a:t>Bibliografía</a:t>
            </a:r>
          </a:p>
        </p:txBody>
      </p: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10298591" y="9755244"/>
            <a:ext cx="7989409" cy="531756"/>
            <a:chOff x="0" y="0"/>
            <a:chExt cx="2104207" cy="140051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104207" cy="140051"/>
            </a:xfrm>
            <a:custGeom>
              <a:avLst/>
              <a:gdLst/>
              <a:ahLst/>
              <a:cxnLst/>
              <a:rect l="l" t="t" r="r" b="b"/>
              <a:pathLst>
                <a:path w="2104207" h="140051">
                  <a:moveTo>
                    <a:pt x="0" y="0"/>
                  </a:moveTo>
                  <a:lnTo>
                    <a:pt x="2104207" y="0"/>
                  </a:lnTo>
                  <a:lnTo>
                    <a:pt x="2104207" y="140051"/>
                  </a:lnTo>
                  <a:lnTo>
                    <a:pt x="0" y="140051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2104207" cy="159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30211" y="1312327"/>
            <a:ext cx="6001812" cy="8974673"/>
          </a:xfrm>
          <a:custGeom>
            <a:avLst/>
            <a:gdLst/>
            <a:ahLst/>
            <a:cxnLst/>
            <a:rect l="l" t="t" r="r" b="b"/>
            <a:pathLst>
              <a:path w="6001812" h="8974673">
                <a:moveTo>
                  <a:pt x="0" y="0"/>
                </a:moveTo>
                <a:lnTo>
                  <a:pt x="6001812" y="0"/>
                </a:lnTo>
                <a:lnTo>
                  <a:pt x="6001812" y="8974673"/>
                </a:lnTo>
                <a:lnTo>
                  <a:pt x="0" y="89746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29057026-5EC3-2941-C2AD-EDB5BC45F2C1}"/>
              </a:ext>
            </a:extLst>
          </p:cNvPr>
          <p:cNvSpPr/>
          <p:nvPr/>
        </p:nvSpPr>
        <p:spPr>
          <a:xfrm>
            <a:off x="1028700" y="6261983"/>
            <a:ext cx="581344" cy="285585"/>
          </a:xfrm>
          <a:custGeom>
            <a:avLst/>
            <a:gdLst/>
            <a:ahLst/>
            <a:cxnLst/>
            <a:rect l="l" t="t" r="r" b="b"/>
            <a:pathLst>
              <a:path w="581344" h="285585">
                <a:moveTo>
                  <a:pt x="0" y="0"/>
                </a:moveTo>
                <a:lnTo>
                  <a:pt x="581344" y="0"/>
                </a:lnTo>
                <a:lnTo>
                  <a:pt x="581344" y="285586"/>
                </a:lnTo>
                <a:lnTo>
                  <a:pt x="0" y="28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3705399A-ECDB-9391-90A4-1FED5B7A5518}"/>
              </a:ext>
            </a:extLst>
          </p:cNvPr>
          <p:cNvSpPr/>
          <p:nvPr/>
        </p:nvSpPr>
        <p:spPr>
          <a:xfrm>
            <a:off x="1036107" y="8359384"/>
            <a:ext cx="581344" cy="285585"/>
          </a:xfrm>
          <a:custGeom>
            <a:avLst/>
            <a:gdLst/>
            <a:ahLst/>
            <a:cxnLst/>
            <a:rect l="l" t="t" r="r" b="b"/>
            <a:pathLst>
              <a:path w="581344" h="285585">
                <a:moveTo>
                  <a:pt x="0" y="0"/>
                </a:moveTo>
                <a:lnTo>
                  <a:pt x="581344" y="0"/>
                </a:lnTo>
                <a:lnTo>
                  <a:pt x="581344" y="285586"/>
                </a:lnTo>
                <a:lnTo>
                  <a:pt x="0" y="28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B87E6301-1E99-957C-AA20-2148FA788E2D}"/>
              </a:ext>
            </a:extLst>
          </p:cNvPr>
          <p:cNvSpPr txBox="1"/>
          <p:nvPr/>
        </p:nvSpPr>
        <p:spPr>
          <a:xfrm>
            <a:off x="1812655" y="6261983"/>
            <a:ext cx="9464944" cy="675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2800"/>
              </a:lnSpc>
              <a:spcBef>
                <a:spcPct val="0"/>
              </a:spcBef>
              <a:defRPr/>
            </a:pPr>
            <a:endParaRPr lang="es-CO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0" algn="just">
              <a:lnSpc>
                <a:spcPts val="2800"/>
              </a:lnSpc>
              <a:spcBef>
                <a:spcPct val="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4E009D6-DF51-8A43-94DF-09478BA6230A}"/>
              </a:ext>
            </a:extLst>
          </p:cNvPr>
          <p:cNvSpPr/>
          <p:nvPr/>
        </p:nvSpPr>
        <p:spPr>
          <a:xfrm>
            <a:off x="1812654" y="3952149"/>
            <a:ext cx="9575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400" dirty="0">
              <a:latin typeface="Century Gothic" panose="020B0502020202020204" pitchFamily="34" charset="0"/>
            </a:endParaRPr>
          </a:p>
          <a:p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AA4C36A-CBB1-8C4B-AD08-AF3F9EDE9F92}"/>
              </a:ext>
            </a:extLst>
          </p:cNvPr>
          <p:cNvSpPr/>
          <p:nvPr/>
        </p:nvSpPr>
        <p:spPr>
          <a:xfrm>
            <a:off x="1812654" y="5108493"/>
            <a:ext cx="980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hlinkClick r:id="rId6"/>
              </a:rPr>
              <a:t>https://www.healthline.com/health/es/alimentos-para-aliviar-el-estres#11.-Perejil</a:t>
            </a:r>
            <a:endParaRPr lang="es-CO" dirty="0"/>
          </a:p>
          <a:p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614C1B3-381D-7D46-9A62-2E0220A067A9}"/>
              </a:ext>
            </a:extLst>
          </p:cNvPr>
          <p:cNvSpPr/>
          <p:nvPr/>
        </p:nvSpPr>
        <p:spPr>
          <a:xfrm>
            <a:off x="1805749" y="7067149"/>
            <a:ext cx="10674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600" dirty="0">
              <a:latin typeface="Century Gothic" panose="020B0502020202020204" pitchFamily="34" charset="0"/>
            </a:endParaRPr>
          </a:p>
          <a:p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8742951-6EB4-B344-99D1-AE8939E258ED}"/>
              </a:ext>
            </a:extLst>
          </p:cNvPr>
          <p:cNvSpPr/>
          <p:nvPr/>
        </p:nvSpPr>
        <p:spPr>
          <a:xfrm>
            <a:off x="1812654" y="8282819"/>
            <a:ext cx="9809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hlinkClick r:id="rId7"/>
              </a:rPr>
              <a:t>https://colombianadetrasplantes.com/web/mente-sana/influencia-alimentacion-en-la-salud-mental/#:~:text=Un%20buen%20estado%20nutricional%20es,importante%20seguir%20un</a:t>
            </a:r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00DFD40-00ED-114F-890E-BBF678D17AAA}"/>
              </a:ext>
            </a:extLst>
          </p:cNvPr>
          <p:cNvSpPr/>
          <p:nvPr/>
        </p:nvSpPr>
        <p:spPr>
          <a:xfrm>
            <a:off x="1805749" y="7067149"/>
            <a:ext cx="9816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hlinkClick r:id="rId8"/>
              </a:rPr>
              <a:t>https://www.minsalud.gov.co/salud/publica/SMental/Paginas/gestion-integrada-para-la-salud-mental.aspx</a:t>
            </a:r>
            <a:endParaRPr lang="es-CO" dirty="0"/>
          </a:p>
          <a:p>
            <a:endParaRPr lang="es-CO" dirty="0"/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2E512703-499E-8CDE-D72A-F6FFBBDB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654" y="2918862"/>
            <a:ext cx="9464943" cy="192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380880" rIns="91440" bIns="2856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O" altLang="es-CO" sz="1600" b="0" i="0" u="sng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Arial" panose="020B0604020202020204" pitchFamily="34" charset="0"/>
              </a:rPr>
            </a:b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400" b="0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  <a:hlinkClick r:id="rId9"/>
              </a:rPr>
              <a:t>https://www.who.int/es/news-room/fact-sheets/detail/mental-health-strengthening-our-response/?gad_source=1&amp;gclid=CjwKCAjw4ri0BhAvEiwA8oo6F27MMRKb0qfgK2ARqOYnCg6wfCxyB1oQwj9qpY8uoCbSd1</a:t>
            </a:r>
            <a:endParaRPr kumimoji="0" lang="es-CO" altLang="es-CO" sz="1400" b="0" i="0" u="none" strike="noStrike" cap="none" normalizeH="0" baseline="0" dirty="0">
              <a:ln>
                <a:noFill/>
              </a:ln>
              <a:solidFill>
                <a:srgbClr val="1A0DAB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400" b="0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400" b="0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  </a:t>
            </a:r>
            <a:endParaRPr kumimoji="0" lang="es-CO" altLang="es-CO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A60EFBF-ABDB-2F6B-7DBA-47A0653B1559}"/>
              </a:ext>
            </a:extLst>
          </p:cNvPr>
          <p:cNvSpPr txBox="1"/>
          <p:nvPr/>
        </p:nvSpPr>
        <p:spPr>
          <a:xfrm>
            <a:off x="1805749" y="6044225"/>
            <a:ext cx="9167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0" i="0" u="sng" dirty="0">
                <a:solidFill>
                  <a:srgbClr val="3C4245"/>
                </a:solidFill>
                <a:effectLst/>
                <a:latin typeface="Noto Sans" panose="020B0502040504020204" pitchFamily="34" charset="0"/>
                <a:hlinkClick r:id="rId10"/>
              </a:rPr>
              <a:t>https://vizhub.healthdata.org/gbd-results/</a:t>
            </a:r>
            <a:endParaRPr lang="es-CO" b="0" i="0" u="sng" dirty="0">
              <a:solidFill>
                <a:srgbClr val="3C4245"/>
              </a:solidFill>
              <a:effectLst/>
              <a:latin typeface="Noto Sans" panose="020B0502040504020204" pitchFamily="34" charset="0"/>
            </a:endParaRPr>
          </a:p>
          <a:p>
            <a:endParaRPr lang="es-CO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>
            <a:extLst>
              <a:ext uri="{FF2B5EF4-FFF2-40B4-BE49-F238E27FC236}">
                <a16:creationId xmlns:a16="http://schemas.microsoft.com/office/drawing/2014/main" id="{0542A6E9-C30A-C44D-BB60-C2F4637720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4812F0A-B5F2-3F42-8DBB-3B6594568F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6461887" cy="640907"/>
            <a:chOff x="0" y="0"/>
            <a:chExt cx="1701896" cy="16879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13DDDB-8E97-C941-BBE8-ED754C4D8F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01896" cy="168799"/>
            </a:xfrm>
            <a:custGeom>
              <a:avLst/>
              <a:gdLst/>
              <a:ahLst/>
              <a:cxnLst/>
              <a:rect l="l" t="t" r="r" b="b"/>
              <a:pathLst>
                <a:path w="1701896" h="168799">
                  <a:moveTo>
                    <a:pt x="0" y="0"/>
                  </a:moveTo>
                  <a:lnTo>
                    <a:pt x="1701896" y="0"/>
                  </a:lnTo>
                  <a:lnTo>
                    <a:pt x="1701896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973530E-6F4D-2043-AAA4-133D74E780C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1701896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601C062-AD31-CC41-9A27-099083AB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362200"/>
            <a:ext cx="115062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61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BB77B-E280-E84D-6224-4ABEE47D5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34FC60-861E-70A5-34F8-9E0683D9BE9A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608387" h="12397838">
                <a:moveTo>
                  <a:pt x="0" y="0"/>
                </a:moveTo>
                <a:lnTo>
                  <a:pt x="18608388" y="0"/>
                </a:lnTo>
                <a:lnTo>
                  <a:pt x="18608388" y="12397838"/>
                </a:lnTo>
                <a:lnTo>
                  <a:pt x="0" y="123978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319439-1DBC-3484-F36E-7C0C026067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5" y="-85725"/>
            <a:ext cx="18288000" cy="10382250"/>
          </a:xfrm>
          <a:custGeom>
            <a:avLst/>
            <a:gdLst/>
            <a:ahLst/>
            <a:cxnLst/>
            <a:rect l="l" t="t" r="r" b="b"/>
            <a:pathLst>
              <a:path w="18288000" h="12570975">
                <a:moveTo>
                  <a:pt x="0" y="0"/>
                </a:moveTo>
                <a:lnTo>
                  <a:pt x="18288000" y="0"/>
                </a:lnTo>
                <a:lnTo>
                  <a:pt x="18288000" y="12570975"/>
                </a:lnTo>
                <a:lnTo>
                  <a:pt x="0" y="12570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4E45BF1-4BD3-C4BC-E104-B1128521A1E5}"/>
              </a:ext>
            </a:extLst>
          </p:cNvPr>
          <p:cNvGrpSpPr/>
          <p:nvPr/>
        </p:nvGrpSpPr>
        <p:grpSpPr>
          <a:xfrm rot="5400000">
            <a:off x="8893055" y="2219276"/>
            <a:ext cx="92930" cy="3427614"/>
            <a:chOff x="0" y="0"/>
            <a:chExt cx="22181" cy="81812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6E92D5A-73BA-4177-79C9-8D09C315E6D5}"/>
                </a:ext>
              </a:extLst>
            </p:cNvPr>
            <p:cNvSpPr/>
            <p:nvPr/>
          </p:nvSpPr>
          <p:spPr>
            <a:xfrm>
              <a:off x="0" y="0"/>
              <a:ext cx="22181" cy="818124"/>
            </a:xfrm>
            <a:custGeom>
              <a:avLst/>
              <a:gdLst/>
              <a:ahLst/>
              <a:cxnLst/>
              <a:rect l="l" t="t" r="r" b="b"/>
              <a:pathLst>
                <a:path w="22181" h="818124">
                  <a:moveTo>
                    <a:pt x="0" y="0"/>
                  </a:moveTo>
                  <a:lnTo>
                    <a:pt x="22181" y="0"/>
                  </a:lnTo>
                  <a:lnTo>
                    <a:pt x="22181" y="818124"/>
                  </a:lnTo>
                  <a:lnTo>
                    <a:pt x="0" y="818124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0A99AEB-80E5-03EB-A640-E190393F4D91}"/>
                </a:ext>
              </a:extLst>
            </p:cNvPr>
            <p:cNvSpPr txBox="1"/>
            <p:nvPr/>
          </p:nvSpPr>
          <p:spPr>
            <a:xfrm>
              <a:off x="0" y="-19050"/>
              <a:ext cx="22181" cy="837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EC8515-F0AA-D3C4-1D2F-40EB9D0659F5}"/>
              </a:ext>
            </a:extLst>
          </p:cNvPr>
          <p:cNvSpPr/>
          <p:nvPr/>
        </p:nvSpPr>
        <p:spPr>
          <a:xfrm>
            <a:off x="9996821" y="5907363"/>
            <a:ext cx="8291179" cy="3350937"/>
          </a:xfrm>
          <a:custGeom>
            <a:avLst/>
            <a:gdLst/>
            <a:ahLst/>
            <a:cxnLst/>
            <a:rect l="l" t="t" r="r" b="b"/>
            <a:pathLst>
              <a:path w="8291179" h="3350937">
                <a:moveTo>
                  <a:pt x="0" y="0"/>
                </a:moveTo>
                <a:lnTo>
                  <a:pt x="8291179" y="0"/>
                </a:lnTo>
                <a:lnTo>
                  <a:pt x="8291179" y="3350937"/>
                </a:lnTo>
                <a:lnTo>
                  <a:pt x="0" y="335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DFA0F4-42AE-5F26-3FE3-4B7F118A2289}"/>
              </a:ext>
            </a:extLst>
          </p:cNvPr>
          <p:cNvSpPr/>
          <p:nvPr/>
        </p:nvSpPr>
        <p:spPr>
          <a:xfrm>
            <a:off x="10586901" y="867929"/>
            <a:ext cx="7381193" cy="9199996"/>
          </a:xfrm>
          <a:custGeom>
            <a:avLst/>
            <a:gdLst/>
            <a:ahLst/>
            <a:cxnLst/>
            <a:rect l="l" t="t" r="r" b="b"/>
            <a:pathLst>
              <a:path w="7381193" h="9638303">
                <a:moveTo>
                  <a:pt x="0" y="0"/>
                </a:moveTo>
                <a:lnTo>
                  <a:pt x="7381193" y="0"/>
                </a:lnTo>
                <a:lnTo>
                  <a:pt x="7381193" y="9638303"/>
                </a:lnTo>
                <a:lnTo>
                  <a:pt x="0" y="96383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4B7D21-2F86-62B3-6586-BD729164FC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5" y="9153525"/>
            <a:ext cx="18288000" cy="1143000"/>
          </a:xfrm>
          <a:custGeom>
            <a:avLst/>
            <a:gdLst/>
            <a:ahLst/>
            <a:cxnLst/>
            <a:rect l="l" t="t" r="r" b="b"/>
            <a:pathLst>
              <a:path w="18288000" h="1143000">
                <a:moveTo>
                  <a:pt x="0" y="0"/>
                </a:moveTo>
                <a:lnTo>
                  <a:pt x="18288000" y="0"/>
                </a:lnTo>
                <a:lnTo>
                  <a:pt x="18288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EB7252D-A571-F5C1-A169-5BA31E36BB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28600" y="-11430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86419AA-EB6E-7B46-068E-032FBF0558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51139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1" y="0"/>
                </a:lnTo>
                <a:lnTo>
                  <a:pt x="2147881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5D16247-AE82-BCC6-C128-F077E5525A74}"/>
              </a:ext>
            </a:extLst>
          </p:cNvPr>
          <p:cNvSpPr txBox="1"/>
          <p:nvPr/>
        </p:nvSpPr>
        <p:spPr>
          <a:xfrm>
            <a:off x="1028700" y="2026990"/>
            <a:ext cx="9881232" cy="195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99" b="0" i="0" u="none" strike="noStrike" kern="1200" cap="none" spc="0" normalizeH="0" baseline="0" noProof="0" dirty="0" err="1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Codec Pro ExtraBold"/>
                <a:ea typeface="+mn-ea"/>
                <a:cs typeface="+mn-cs"/>
              </a:rPr>
              <a:t>Evaluémonos</a:t>
            </a:r>
            <a:endParaRPr kumimoji="0" lang="en-US" sz="11699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Codec Pro ExtraBold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4612011-B53F-9A15-8399-B536C4E7BD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54777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0" y="0"/>
                </a:lnTo>
                <a:lnTo>
                  <a:pt x="2147880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6B67598-F226-37BD-AB57-CE2F7AB45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58414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1" y="0"/>
                </a:lnTo>
                <a:lnTo>
                  <a:pt x="2147881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D23DF49-4BA6-EF1B-5678-FD0B436B35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2052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0" y="0"/>
                </a:lnTo>
                <a:lnTo>
                  <a:pt x="2147880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17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76800" y="5138530"/>
            <a:ext cx="12954000" cy="109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¿</a:t>
            </a:r>
            <a:r>
              <a:rPr kumimoji="0" lang="en-US" sz="1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Preguntas</a:t>
            </a:r>
            <a:r>
              <a:rPr kumimoji="0" lang="en-US" sz="1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?</a:t>
            </a:r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C5D73FD-4FF7-1E4F-3BE3-BCBD0895DC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93655"/>
            <a:ext cx="5702856" cy="8593345"/>
          </a:xfrm>
          <a:custGeom>
            <a:avLst/>
            <a:gdLst/>
            <a:ahLst/>
            <a:cxnLst/>
            <a:rect l="l" t="t" r="r" b="b"/>
            <a:pathLst>
              <a:path w="5702856" h="8593345">
                <a:moveTo>
                  <a:pt x="0" y="0"/>
                </a:moveTo>
                <a:lnTo>
                  <a:pt x="5702856" y="0"/>
                </a:lnTo>
                <a:lnTo>
                  <a:pt x="5702856" y="8593345"/>
                </a:lnTo>
                <a:lnTo>
                  <a:pt x="0" y="8593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01197" y="3625145"/>
            <a:ext cx="3340658" cy="456557"/>
          </a:xfrm>
          <a:custGeom>
            <a:avLst/>
            <a:gdLst/>
            <a:ahLst/>
            <a:cxnLst/>
            <a:rect l="l" t="t" r="r" b="b"/>
            <a:pathLst>
              <a:path w="3340658" h="456557">
                <a:moveTo>
                  <a:pt x="0" y="0"/>
                </a:moveTo>
                <a:lnTo>
                  <a:pt x="3340657" y="0"/>
                </a:lnTo>
                <a:lnTo>
                  <a:pt x="3340657" y="456557"/>
                </a:lnTo>
                <a:lnTo>
                  <a:pt x="0" y="4565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14991" y="4767502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14991" y="7001997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45499" y="4767502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45499" y="7001997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096386" y="4767502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096386" y="7001997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6183" y="4826374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6183" y="7060870"/>
            <a:ext cx="1360146" cy="1360146"/>
          </a:xfrm>
          <a:custGeom>
            <a:avLst/>
            <a:gdLst/>
            <a:ahLst/>
            <a:cxnLst/>
            <a:rect l="l" t="t" r="r" b="b"/>
            <a:pathLst>
              <a:path w="1360146" h="1360146">
                <a:moveTo>
                  <a:pt x="0" y="0"/>
                </a:moveTo>
                <a:lnTo>
                  <a:pt x="1360146" y="0"/>
                </a:lnTo>
                <a:lnTo>
                  <a:pt x="1360146" y="1360146"/>
                </a:lnTo>
                <a:lnTo>
                  <a:pt x="0" y="13601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22995" y="5032782"/>
            <a:ext cx="944137" cy="946474"/>
          </a:xfrm>
          <a:custGeom>
            <a:avLst/>
            <a:gdLst/>
            <a:ahLst/>
            <a:cxnLst/>
            <a:rect l="l" t="t" r="r" b="b"/>
            <a:pathLst>
              <a:path w="944137" h="946474">
                <a:moveTo>
                  <a:pt x="0" y="0"/>
                </a:moveTo>
                <a:lnTo>
                  <a:pt x="944137" y="0"/>
                </a:lnTo>
                <a:lnTo>
                  <a:pt x="944137" y="946474"/>
                </a:lnTo>
                <a:lnTo>
                  <a:pt x="0" y="94647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151" y="5081507"/>
            <a:ext cx="977573" cy="849881"/>
          </a:xfrm>
          <a:custGeom>
            <a:avLst/>
            <a:gdLst/>
            <a:ahLst/>
            <a:cxnLst/>
            <a:rect l="l" t="t" r="r" b="b"/>
            <a:pathLst>
              <a:path w="977573" h="849881">
                <a:moveTo>
                  <a:pt x="0" y="0"/>
                </a:moveTo>
                <a:lnTo>
                  <a:pt x="977573" y="0"/>
                </a:lnTo>
                <a:lnTo>
                  <a:pt x="977573" y="849881"/>
                </a:lnTo>
                <a:lnTo>
                  <a:pt x="0" y="84988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99637" y="7180888"/>
            <a:ext cx="851871" cy="1035993"/>
          </a:xfrm>
          <a:custGeom>
            <a:avLst/>
            <a:gdLst/>
            <a:ahLst/>
            <a:cxnLst/>
            <a:rect l="l" t="t" r="r" b="b"/>
            <a:pathLst>
              <a:path w="851871" h="1035993">
                <a:moveTo>
                  <a:pt x="0" y="0"/>
                </a:moveTo>
                <a:lnTo>
                  <a:pt x="851871" y="0"/>
                </a:lnTo>
                <a:lnTo>
                  <a:pt x="851871" y="1035994"/>
                </a:lnTo>
                <a:lnTo>
                  <a:pt x="0" y="1035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75378" y="1975497"/>
            <a:ext cx="6676484" cy="1649648"/>
          </a:xfrm>
          <a:custGeom>
            <a:avLst/>
            <a:gdLst/>
            <a:ahLst/>
            <a:cxnLst/>
            <a:rect l="l" t="t" r="r" b="b"/>
            <a:pathLst>
              <a:path w="6676484" h="1649648">
                <a:moveTo>
                  <a:pt x="0" y="0"/>
                </a:moveTo>
                <a:lnTo>
                  <a:pt x="6676484" y="0"/>
                </a:lnTo>
                <a:lnTo>
                  <a:pt x="6676484" y="1649648"/>
                </a:lnTo>
                <a:lnTo>
                  <a:pt x="0" y="1649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18260" y="7232790"/>
            <a:ext cx="1015992" cy="1013514"/>
          </a:xfrm>
          <a:custGeom>
            <a:avLst/>
            <a:gdLst/>
            <a:ahLst/>
            <a:cxnLst/>
            <a:rect l="l" t="t" r="r" b="b"/>
            <a:pathLst>
              <a:path w="1015992" h="1013514">
                <a:moveTo>
                  <a:pt x="0" y="0"/>
                </a:moveTo>
                <a:lnTo>
                  <a:pt x="1015992" y="0"/>
                </a:lnTo>
                <a:lnTo>
                  <a:pt x="1015992" y="1013514"/>
                </a:lnTo>
                <a:lnTo>
                  <a:pt x="0" y="1013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88924" y="5087497"/>
            <a:ext cx="673297" cy="673297"/>
          </a:xfrm>
          <a:custGeom>
            <a:avLst/>
            <a:gdLst/>
            <a:ahLst/>
            <a:cxnLst/>
            <a:rect l="l" t="t" r="r" b="b"/>
            <a:pathLst>
              <a:path w="673297" h="673297">
                <a:moveTo>
                  <a:pt x="0" y="0"/>
                </a:moveTo>
                <a:lnTo>
                  <a:pt x="673297" y="0"/>
                </a:lnTo>
                <a:lnTo>
                  <a:pt x="673297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620717" y="5218313"/>
            <a:ext cx="611078" cy="606617"/>
          </a:xfrm>
          <a:custGeom>
            <a:avLst/>
            <a:gdLst/>
            <a:ahLst/>
            <a:cxnLst/>
            <a:rect l="l" t="t" r="r" b="b"/>
            <a:pathLst>
              <a:path w="611078" h="606617">
                <a:moveTo>
                  <a:pt x="0" y="0"/>
                </a:moveTo>
                <a:lnTo>
                  <a:pt x="611078" y="0"/>
                </a:lnTo>
                <a:lnTo>
                  <a:pt x="611078" y="606617"/>
                </a:lnTo>
                <a:lnTo>
                  <a:pt x="0" y="606617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1693" y="7339900"/>
            <a:ext cx="686741" cy="684340"/>
          </a:xfrm>
          <a:custGeom>
            <a:avLst/>
            <a:gdLst/>
            <a:ahLst/>
            <a:cxnLst/>
            <a:rect l="l" t="t" r="r" b="b"/>
            <a:pathLst>
              <a:path w="686741" h="684340">
                <a:moveTo>
                  <a:pt x="0" y="0"/>
                </a:moveTo>
                <a:lnTo>
                  <a:pt x="686742" y="0"/>
                </a:lnTo>
                <a:lnTo>
                  <a:pt x="686742" y="684340"/>
                </a:lnTo>
                <a:lnTo>
                  <a:pt x="0" y="68434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44922" y="7401031"/>
            <a:ext cx="850030" cy="595708"/>
          </a:xfrm>
          <a:custGeom>
            <a:avLst/>
            <a:gdLst/>
            <a:ahLst/>
            <a:cxnLst/>
            <a:rect l="l" t="t" r="r" b="b"/>
            <a:pathLst>
              <a:path w="850030" h="595708">
                <a:moveTo>
                  <a:pt x="0" y="0"/>
                </a:moveTo>
                <a:lnTo>
                  <a:pt x="850030" y="0"/>
                </a:lnTo>
                <a:lnTo>
                  <a:pt x="850030" y="595708"/>
                </a:lnTo>
                <a:lnTo>
                  <a:pt x="0" y="595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05253" y="1356372"/>
            <a:ext cx="11506725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Recuerda que POSITIVA tiene para ti:</a:t>
            </a:r>
          </a:p>
        </p:txBody>
      </p:sp>
      <p:sp>
        <p:nvSpPr>
          <p:cNvPr id="23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62020" y="6363822"/>
            <a:ext cx="26660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Cursos virtuales</a:t>
            </a:r>
          </a:p>
        </p:txBody>
      </p:sp>
      <p:sp>
        <p:nvSpPr>
          <p:cNvPr id="24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49597" y="8530578"/>
            <a:ext cx="26660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OVAS</a:t>
            </a:r>
          </a:p>
        </p:txBody>
      </p:sp>
      <p:sp>
        <p:nvSpPr>
          <p:cNvPr id="25" name="TextBox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00604" y="6363822"/>
            <a:ext cx="26660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Audios</a:t>
            </a:r>
          </a:p>
        </p:txBody>
      </p:sp>
      <p:sp>
        <p:nvSpPr>
          <p:cNvPr id="26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88181" y="8530578"/>
            <a:ext cx="238979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Mailings</a:t>
            </a:r>
          </a:p>
        </p:txBody>
      </p:sp>
      <p:sp>
        <p:nvSpPr>
          <p:cNvPr id="27" name="TextBox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92528" y="6363822"/>
            <a:ext cx="26660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Artículos</a:t>
            </a:r>
          </a:p>
        </p:txBody>
      </p:sp>
      <p:sp>
        <p:nvSpPr>
          <p:cNvPr id="28" name="TextBox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80106" y="8530578"/>
            <a:ext cx="231708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Guías</a:t>
            </a:r>
          </a:p>
        </p:txBody>
      </p:sp>
      <p:sp>
        <p:nvSpPr>
          <p:cNvPr id="29" name="TextBox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593212" y="6363822"/>
            <a:ext cx="266608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Juegos digitales</a:t>
            </a:r>
          </a:p>
        </p:txBody>
      </p:sp>
      <p:sp>
        <p:nvSpPr>
          <p:cNvPr id="30" name="TextBox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680790" y="8530578"/>
            <a:ext cx="246250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ial"/>
              </a:rPr>
              <a:t>Videos</a:t>
            </a:r>
          </a:p>
        </p:txBody>
      </p:sp>
      <p:grpSp>
        <p:nvGrpSpPr>
          <p:cNvPr id="31" name="Group 31"/>
          <p:cNvGrpSpPr>
            <a:grpSpLocks noGrp="1" noUngrp="1" noRot="1" noMove="1" noResize="1"/>
          </p:cNvGrpSpPr>
          <p:nvPr/>
        </p:nvGrpSpPr>
        <p:grpSpPr>
          <a:xfrm>
            <a:off x="0" y="9834563"/>
            <a:ext cx="18288000" cy="452437"/>
            <a:chOff x="0" y="0"/>
            <a:chExt cx="4816593" cy="119160"/>
          </a:xfrm>
        </p:grpSpPr>
        <p:sp>
          <p:nvSpPr>
            <p:cNvPr id="32" name="Freeform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19160"/>
            </a:xfrm>
            <a:custGeom>
              <a:avLst/>
              <a:gdLst/>
              <a:ahLst/>
              <a:cxnLst/>
              <a:rect l="l" t="t" r="r" b="b"/>
              <a:pathLst>
                <a:path w="4816592" h="119160">
                  <a:moveTo>
                    <a:pt x="0" y="0"/>
                  </a:moveTo>
                  <a:lnTo>
                    <a:pt x="4816592" y="0"/>
                  </a:lnTo>
                  <a:lnTo>
                    <a:pt x="4816592" y="119160"/>
                  </a:lnTo>
                  <a:lnTo>
                    <a:pt x="0" y="11916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3" name="TextBox 3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38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5" name="Imagen 3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0729" y="2705100"/>
            <a:ext cx="5060477" cy="7581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189F3C-6EAA-C34A-93EB-CE1BF5CE8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8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037847" cy="10287000"/>
            <a:chOff x="0" y="0"/>
            <a:chExt cx="16050462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745246" cy="13716000"/>
              <a:chOff x="0" y="0"/>
              <a:chExt cx="3028766" cy="28173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8766" cy="2817353"/>
              </a:xfrm>
              <a:custGeom>
                <a:avLst/>
                <a:gdLst/>
                <a:ahLst/>
                <a:cxnLst/>
                <a:rect l="l" t="t" r="r" b="b"/>
                <a:pathLst>
                  <a:path w="3028766" h="2817353">
                    <a:moveTo>
                      <a:pt x="0" y="0"/>
                    </a:moveTo>
                    <a:lnTo>
                      <a:pt x="3028766" y="0"/>
                    </a:lnTo>
                    <a:lnTo>
                      <a:pt x="3028766" y="2817353"/>
                    </a:lnTo>
                    <a:lnTo>
                      <a:pt x="0" y="2817353"/>
                    </a:lnTo>
                    <a:close/>
                  </a:path>
                </a:pathLst>
              </a:custGeom>
              <a:solidFill>
                <a:srgbClr val="07293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028766" cy="2855453"/>
              </a:xfrm>
              <a:prstGeom prst="rect">
                <a:avLst/>
              </a:prstGeom>
            </p:spPr>
            <p:txBody>
              <a:bodyPr lIns="48852" tIns="48852" rIns="48852" bIns="4885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13898441" y="6464997"/>
              <a:ext cx="2529092" cy="1774951"/>
              <a:chOff x="0" y="0"/>
              <a:chExt cx="1013374" cy="7112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13374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1013374" h="711200">
                    <a:moveTo>
                      <a:pt x="506687" y="0"/>
                    </a:moveTo>
                    <a:lnTo>
                      <a:pt x="1013374" y="711200"/>
                    </a:lnTo>
                    <a:lnTo>
                      <a:pt x="0" y="711200"/>
                    </a:lnTo>
                    <a:lnTo>
                      <a:pt x="506687" y="0"/>
                    </a:lnTo>
                    <a:close/>
                  </a:path>
                </a:pathLst>
              </a:custGeom>
              <a:solidFill>
                <a:srgbClr val="07293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58340" y="292100"/>
                <a:ext cx="696695" cy="368300"/>
              </a:xfrm>
              <a:prstGeom prst="rect">
                <a:avLst/>
              </a:prstGeom>
            </p:spPr>
            <p:txBody>
              <a:bodyPr lIns="48852" tIns="48852" rIns="48852" bIns="4885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127"/>
            <a:ext cx="18364200" cy="10241394"/>
          </a:xfrm>
          <a:custGeom>
            <a:avLst/>
            <a:gdLst/>
            <a:ahLst/>
            <a:cxnLst/>
            <a:rect l="l" t="t" r="r" b="b"/>
            <a:pathLst>
              <a:path w="19371980" h="12922471">
                <a:moveTo>
                  <a:pt x="0" y="0"/>
                </a:moveTo>
                <a:lnTo>
                  <a:pt x="19371980" y="0"/>
                </a:lnTo>
                <a:lnTo>
                  <a:pt x="19371980" y="12922471"/>
                </a:lnTo>
                <a:lnTo>
                  <a:pt x="0" y="1292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6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901046" y="0"/>
            <a:ext cx="4357596" cy="5412391"/>
            <a:chOff x="0" y="0"/>
            <a:chExt cx="1381760" cy="17162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1760" cy="1716228"/>
            </a:xfrm>
            <a:custGeom>
              <a:avLst/>
              <a:gdLst/>
              <a:ahLst/>
              <a:cxnLst/>
              <a:rect l="l" t="t" r="r" b="b"/>
              <a:pathLst>
                <a:path w="1381760" h="1716228">
                  <a:moveTo>
                    <a:pt x="0" y="0"/>
                  </a:moveTo>
                  <a:lnTo>
                    <a:pt x="1381760" y="0"/>
                  </a:lnTo>
                  <a:lnTo>
                    <a:pt x="1381760" y="1716228"/>
                  </a:lnTo>
                  <a:lnTo>
                    <a:pt x="0" y="1716228"/>
                  </a:lnTo>
                  <a:close/>
                </a:path>
              </a:pathLst>
            </a:custGeom>
            <a:solidFill>
              <a:srgbClr val="EDEF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381760" cy="1735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26658" y="8156535"/>
            <a:ext cx="743173" cy="743173"/>
          </a:xfrm>
          <a:custGeom>
            <a:avLst/>
            <a:gdLst/>
            <a:ahLst/>
            <a:cxnLst/>
            <a:rect l="l" t="t" r="r" b="b"/>
            <a:pathLst>
              <a:path w="743173" h="743173">
                <a:moveTo>
                  <a:pt x="0" y="0"/>
                </a:moveTo>
                <a:lnTo>
                  <a:pt x="743173" y="0"/>
                </a:lnTo>
                <a:lnTo>
                  <a:pt x="743173" y="743173"/>
                </a:lnTo>
                <a:lnTo>
                  <a:pt x="0" y="7431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86901" y="7146362"/>
            <a:ext cx="834345" cy="806966"/>
          </a:xfrm>
          <a:custGeom>
            <a:avLst/>
            <a:gdLst/>
            <a:ahLst/>
            <a:cxnLst/>
            <a:rect l="l" t="t" r="r" b="b"/>
            <a:pathLst>
              <a:path w="743173" h="743173">
                <a:moveTo>
                  <a:pt x="0" y="0"/>
                </a:moveTo>
                <a:lnTo>
                  <a:pt x="743173" y="0"/>
                </a:lnTo>
                <a:lnTo>
                  <a:pt x="743173" y="743173"/>
                </a:lnTo>
                <a:lnTo>
                  <a:pt x="0" y="74317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448468" y="2543345"/>
            <a:ext cx="5262752" cy="5262752"/>
          </a:xfrm>
          <a:custGeom>
            <a:avLst/>
            <a:gdLst/>
            <a:ahLst/>
            <a:cxnLst/>
            <a:rect l="l" t="t" r="r" b="b"/>
            <a:pathLst>
              <a:path w="5262752" h="5262752">
                <a:moveTo>
                  <a:pt x="0" y="0"/>
                </a:moveTo>
                <a:lnTo>
                  <a:pt x="5262752" y="0"/>
                </a:lnTo>
                <a:lnTo>
                  <a:pt x="5262752" y="5262752"/>
                </a:lnTo>
                <a:lnTo>
                  <a:pt x="0" y="52627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047291" y="3142167"/>
            <a:ext cx="4065107" cy="406510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>
            <a:grpSpLocks noGrp="1" noUngrp="1" noRot="1" noMove="1" noResize="1"/>
          </p:cNvGrpSpPr>
          <p:nvPr/>
        </p:nvGrpSpPr>
        <p:grpSpPr>
          <a:xfrm>
            <a:off x="0" y="9646093"/>
            <a:ext cx="18288000" cy="640907"/>
            <a:chOff x="0" y="0"/>
            <a:chExt cx="4816593" cy="168799"/>
          </a:xfrm>
        </p:grpSpPr>
        <p:sp>
          <p:nvSpPr>
            <p:cNvPr id="19" name="Freeform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68799"/>
            </a:xfrm>
            <a:custGeom>
              <a:avLst/>
              <a:gdLst/>
              <a:ahLst/>
              <a:cxnLst/>
              <a:rect l="l" t="t" r="r" b="b"/>
              <a:pathLst>
                <a:path w="4816592" h="168799">
                  <a:moveTo>
                    <a:pt x="0" y="0"/>
                  </a:moveTo>
                  <a:lnTo>
                    <a:pt x="4816592" y="0"/>
                  </a:lnTo>
                  <a:lnTo>
                    <a:pt x="4816592" y="168799"/>
                  </a:lnTo>
                  <a:lnTo>
                    <a:pt x="0" y="168799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26658" y="2670496"/>
            <a:ext cx="3961953" cy="6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Experto </a:t>
            </a: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íder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6658" y="4291980"/>
            <a:ext cx="8576199" cy="6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Perfil Profesional: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6658" y="3505521"/>
            <a:ext cx="889214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MIREYA DELGADILLO SÁNCHEZ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6658" y="5127005"/>
            <a:ext cx="8892141" cy="140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NUTRICIONISTA DIETISTA.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</a:rPr>
              <a:t>MAGISTER EN ALIMENTACIÓN Y NUTRICIÓN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086464" y="8320165"/>
            <a:ext cx="3486264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+57-3118121655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107246" y="7409481"/>
            <a:ext cx="4903154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mireya.delgadillosanchez@gmail.com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13150445" y="4842251"/>
            <a:ext cx="396195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Foto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del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experto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C588F98-9470-8043-BD21-9DAB87177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15688" y="2934968"/>
            <a:ext cx="4357596" cy="45096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0C7355-02DF-FE4E-B2CB-41F3480F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153784"/>
            <a:ext cx="18466511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9919621"/>
            <a:ext cx="18288000" cy="394208"/>
            <a:chOff x="0" y="0"/>
            <a:chExt cx="4816593" cy="1038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03824"/>
            </a:xfrm>
            <a:custGeom>
              <a:avLst/>
              <a:gdLst/>
              <a:ahLst/>
              <a:cxnLst/>
              <a:rect l="l" t="t" r="r" b="b"/>
              <a:pathLst>
                <a:path w="4816592" h="103824">
                  <a:moveTo>
                    <a:pt x="0" y="0"/>
                  </a:moveTo>
                  <a:lnTo>
                    <a:pt x="4816592" y="0"/>
                  </a:lnTo>
                  <a:lnTo>
                    <a:pt x="4816592" y="103824"/>
                  </a:lnTo>
                  <a:lnTo>
                    <a:pt x="0" y="103824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816593" cy="122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10806" y="1409700"/>
            <a:ext cx="1238063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del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conocimiento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1456"/>
            <a:ext cx="14769229" cy="618959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95190" y="7625232"/>
            <a:ext cx="2455643" cy="599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</a:t>
            </a:r>
            <a:r>
              <a:rPr lang="es-ES" sz="1200" dirty="0">
                <a:solidFill>
                  <a:srgbClr val="072939"/>
                </a:solidFill>
                <a:latin typeface="Arial"/>
              </a:rPr>
              <a:t>1. QUE ES LA NUTRICIÓN HETERÓTROFA  ?-ESTILOS DE VIDA SALUDABLE.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8A7A97D-1761-F5AE-EF86-D1934E0EB812}"/>
              </a:ext>
            </a:extLst>
          </p:cNvPr>
          <p:cNvSpPr txBox="1"/>
          <p:nvPr/>
        </p:nvSpPr>
        <p:spPr>
          <a:xfrm>
            <a:off x="4390556" y="3440708"/>
            <a:ext cx="1542410" cy="1214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2: ¿QUÉ ES LA NUTRICIÓN HETERÓTROFA? - ALIMENTACIÓN Y ESTILOS DE VIDA SALUDABLE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2FD84CE-836E-DBB8-307D-245C69D70D69}"/>
              </a:ext>
            </a:extLst>
          </p:cNvPr>
          <p:cNvSpPr txBox="1"/>
          <p:nvPr/>
        </p:nvSpPr>
        <p:spPr>
          <a:xfrm>
            <a:off x="6539679" y="7714580"/>
            <a:ext cx="2105356" cy="80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3: ¿QUÉ SON LOS ALIMENTOS MIMÉTICOS? - ALIMENTACIÓN Y ESTILOS DE VIDA SALUDABLE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F79C8425-BC95-222B-E967-0E61A42B4AC5}"/>
              </a:ext>
            </a:extLst>
          </p:cNvPr>
          <p:cNvSpPr txBox="1"/>
          <p:nvPr/>
        </p:nvSpPr>
        <p:spPr>
          <a:xfrm>
            <a:off x="8945296" y="3440708"/>
            <a:ext cx="2024726" cy="10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4: MITOS, REALIDADES Y FALSEDADES EN ALIMENTACIÓN Y NUTRICIÓN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0F68C7E-6F47-CAB3-EE40-62CBF1DB310F}"/>
              </a:ext>
            </a:extLst>
          </p:cNvPr>
          <p:cNvSpPr txBox="1"/>
          <p:nvPr/>
        </p:nvSpPr>
        <p:spPr>
          <a:xfrm>
            <a:off x="11455431" y="7646766"/>
            <a:ext cx="1941261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5: ALIMENTACIÓN Y ACNÉ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E9A039D-7392-BC37-B319-1268B15DDEA5}"/>
              </a:ext>
            </a:extLst>
          </p:cNvPr>
          <p:cNvSpPr txBox="1"/>
          <p:nvPr/>
        </p:nvSpPr>
        <p:spPr>
          <a:xfrm>
            <a:off x="13755756" y="3338115"/>
            <a:ext cx="2024726" cy="1420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6: CONVERSANDO CON EXPERTOS INTERCOMUNIDADES - INFLUENCIA DE LAS REDES SOCIALES EN LA ALIMENTACIÓN SALUDABLE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2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153784"/>
            <a:ext cx="18466511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0" y="9919621"/>
            <a:ext cx="18288000" cy="394208"/>
            <a:chOff x="0" y="0"/>
            <a:chExt cx="4816593" cy="103824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03824"/>
            </a:xfrm>
            <a:custGeom>
              <a:avLst/>
              <a:gdLst/>
              <a:ahLst/>
              <a:cxnLst/>
              <a:rect l="l" t="t" r="r" b="b"/>
              <a:pathLst>
                <a:path w="4816592" h="103824">
                  <a:moveTo>
                    <a:pt x="0" y="0"/>
                  </a:moveTo>
                  <a:lnTo>
                    <a:pt x="4816592" y="0"/>
                  </a:lnTo>
                  <a:lnTo>
                    <a:pt x="4816592" y="103824"/>
                  </a:lnTo>
                  <a:lnTo>
                    <a:pt x="0" y="103824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22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10806" y="1409700"/>
            <a:ext cx="1238063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del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conocimiento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3" y="3095793"/>
            <a:ext cx="13407283" cy="561882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52071" y="7245172"/>
            <a:ext cx="1568857" cy="59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7: SALUD MENTAL Y ALIMENTACIÓN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8A7A97D-1761-F5AE-EF86-D1934E0EB812}"/>
              </a:ext>
            </a:extLst>
          </p:cNvPr>
          <p:cNvSpPr txBox="1"/>
          <p:nvPr/>
        </p:nvSpPr>
        <p:spPr>
          <a:xfrm>
            <a:off x="4770782" y="3387390"/>
            <a:ext cx="1719815" cy="10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8: LA RESISTENCIA INSULÍNICA Y LA INFLUENCIA DE LOS ALIMENTOS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2FD84CE-836E-DBB8-307D-245C69D70D69}"/>
              </a:ext>
            </a:extLst>
          </p:cNvPr>
          <p:cNvSpPr txBox="1"/>
          <p:nvPr/>
        </p:nvSpPr>
        <p:spPr>
          <a:xfrm>
            <a:off x="6750654" y="7284928"/>
            <a:ext cx="2111450" cy="10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9: CÁNCER Y SU RELACIÓN CON EDULCORANTES ARTIFICIALES. FALSO O VERDADERO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F79C8425-BC95-222B-E967-0E61A42B4AC5}"/>
              </a:ext>
            </a:extLst>
          </p:cNvPr>
          <p:cNvSpPr txBox="1"/>
          <p:nvPr/>
        </p:nvSpPr>
        <p:spPr>
          <a:xfrm>
            <a:off x="9100642" y="3353073"/>
            <a:ext cx="1685543" cy="59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10: INOCUIDAD DE LOS ALIMENTOS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0F68C7E-6F47-CAB3-EE40-62CBF1DB310F}"/>
              </a:ext>
            </a:extLst>
          </p:cNvPr>
          <p:cNvSpPr txBox="1"/>
          <p:nvPr/>
        </p:nvSpPr>
        <p:spPr>
          <a:xfrm>
            <a:off x="11057324" y="7245172"/>
            <a:ext cx="2111450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11: BRUCELOSIS Y ALIMENTACIÓN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E9A039D-7392-BC37-B319-1268B15DDEA5}"/>
              </a:ext>
            </a:extLst>
          </p:cNvPr>
          <p:cNvSpPr txBox="1"/>
          <p:nvPr/>
        </p:nvSpPr>
        <p:spPr>
          <a:xfrm>
            <a:off x="13520532" y="3459937"/>
            <a:ext cx="1685542" cy="59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729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SESIÓN 12: ¿QUÉ ES EL BOTULISMO Y CUÁL ES LA CAUSA?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93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1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608387" h="12397838">
                <a:moveTo>
                  <a:pt x="0" y="0"/>
                </a:moveTo>
                <a:lnTo>
                  <a:pt x="18608388" y="0"/>
                </a:lnTo>
                <a:lnTo>
                  <a:pt x="18608388" y="12397838"/>
                </a:lnTo>
                <a:lnTo>
                  <a:pt x="0" y="123978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5" y="-85725"/>
            <a:ext cx="18288000" cy="10382250"/>
          </a:xfrm>
          <a:custGeom>
            <a:avLst/>
            <a:gdLst/>
            <a:ahLst/>
            <a:cxnLst/>
            <a:rect l="l" t="t" r="r" b="b"/>
            <a:pathLst>
              <a:path w="18288000" h="12570975">
                <a:moveTo>
                  <a:pt x="0" y="0"/>
                </a:moveTo>
                <a:lnTo>
                  <a:pt x="18288000" y="0"/>
                </a:lnTo>
                <a:lnTo>
                  <a:pt x="18288000" y="12570975"/>
                </a:lnTo>
                <a:lnTo>
                  <a:pt x="0" y="125709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8893055" y="2219276"/>
            <a:ext cx="92930" cy="3427614"/>
            <a:chOff x="0" y="0"/>
            <a:chExt cx="22181" cy="8181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181" cy="818124"/>
            </a:xfrm>
            <a:custGeom>
              <a:avLst/>
              <a:gdLst/>
              <a:ahLst/>
              <a:cxnLst/>
              <a:rect l="l" t="t" r="r" b="b"/>
              <a:pathLst>
                <a:path w="22181" h="818124">
                  <a:moveTo>
                    <a:pt x="0" y="0"/>
                  </a:moveTo>
                  <a:lnTo>
                    <a:pt x="22181" y="0"/>
                  </a:lnTo>
                  <a:lnTo>
                    <a:pt x="22181" y="818124"/>
                  </a:lnTo>
                  <a:lnTo>
                    <a:pt x="0" y="818124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2181" cy="837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996821" y="5907363"/>
            <a:ext cx="8291179" cy="3350937"/>
          </a:xfrm>
          <a:custGeom>
            <a:avLst/>
            <a:gdLst/>
            <a:ahLst/>
            <a:cxnLst/>
            <a:rect l="l" t="t" r="r" b="b"/>
            <a:pathLst>
              <a:path w="8291179" h="3350937">
                <a:moveTo>
                  <a:pt x="0" y="0"/>
                </a:moveTo>
                <a:lnTo>
                  <a:pt x="8291179" y="0"/>
                </a:lnTo>
                <a:lnTo>
                  <a:pt x="8291179" y="3350937"/>
                </a:lnTo>
                <a:lnTo>
                  <a:pt x="0" y="335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586901" y="867929"/>
            <a:ext cx="7381193" cy="9199996"/>
          </a:xfrm>
          <a:custGeom>
            <a:avLst/>
            <a:gdLst/>
            <a:ahLst/>
            <a:cxnLst/>
            <a:rect l="l" t="t" r="r" b="b"/>
            <a:pathLst>
              <a:path w="7381193" h="9638303">
                <a:moveTo>
                  <a:pt x="0" y="0"/>
                </a:moveTo>
                <a:lnTo>
                  <a:pt x="7381193" y="0"/>
                </a:lnTo>
                <a:lnTo>
                  <a:pt x="7381193" y="9638303"/>
                </a:lnTo>
                <a:lnTo>
                  <a:pt x="0" y="96383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5" y="9153525"/>
            <a:ext cx="18288000" cy="1143000"/>
          </a:xfrm>
          <a:custGeom>
            <a:avLst/>
            <a:gdLst/>
            <a:ahLst/>
            <a:cxnLst/>
            <a:rect l="l" t="t" r="r" b="b"/>
            <a:pathLst>
              <a:path w="18288000" h="1143000">
                <a:moveTo>
                  <a:pt x="0" y="0"/>
                </a:moveTo>
                <a:lnTo>
                  <a:pt x="18288000" y="0"/>
                </a:lnTo>
                <a:lnTo>
                  <a:pt x="18288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28600" y="-11430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51139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1" y="0"/>
                </a:lnTo>
                <a:lnTo>
                  <a:pt x="2147881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1028700" y="2026990"/>
            <a:ext cx="9881232" cy="195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39"/>
              </a:lnSpc>
            </a:pPr>
            <a:r>
              <a:rPr lang="en-US" sz="11699" dirty="0" err="1">
                <a:solidFill>
                  <a:srgbClr val="072939"/>
                </a:solidFill>
                <a:latin typeface="Codec Pro ExtraBold"/>
              </a:rPr>
              <a:t>Evaluémonos</a:t>
            </a:r>
            <a:endParaRPr lang="en-US" sz="11699" dirty="0">
              <a:solidFill>
                <a:srgbClr val="072939"/>
              </a:solidFill>
              <a:latin typeface="Codec Pro ExtraBold"/>
            </a:endParaRPr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54777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0" y="0"/>
                </a:lnTo>
                <a:lnTo>
                  <a:pt x="2147880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58414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1" y="0"/>
                </a:lnTo>
                <a:lnTo>
                  <a:pt x="2147881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2052" y="5186555"/>
            <a:ext cx="2147880" cy="2077586"/>
          </a:xfrm>
          <a:custGeom>
            <a:avLst/>
            <a:gdLst/>
            <a:ahLst/>
            <a:cxnLst/>
            <a:rect l="l" t="t" r="r" b="b"/>
            <a:pathLst>
              <a:path w="2147880" h="2077586">
                <a:moveTo>
                  <a:pt x="0" y="0"/>
                </a:moveTo>
                <a:lnTo>
                  <a:pt x="2147880" y="0"/>
                </a:lnTo>
                <a:lnTo>
                  <a:pt x="2147880" y="2077586"/>
                </a:lnTo>
                <a:lnTo>
                  <a:pt x="0" y="207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41" y="-347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9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  <a:latin typeface="Century Gothic" panose="020B0502020202020204" pitchFamily="34" charset="0"/>
              </a:rPr>
              <a:t>La Rochefocauld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9688997" y="1190631"/>
            <a:ext cx="9789634" cy="7408372"/>
          </a:xfrm>
          <a:custGeom>
            <a:avLst/>
            <a:gdLst/>
            <a:ahLst/>
            <a:cxnLst/>
            <a:rect l="l" t="t" r="r" b="b"/>
            <a:pathLst>
              <a:path w="9789634" h="7408372">
                <a:moveTo>
                  <a:pt x="0" y="0"/>
                </a:moveTo>
                <a:lnTo>
                  <a:pt x="9789634" y="0"/>
                </a:lnTo>
                <a:lnTo>
                  <a:pt x="9789634" y="7408372"/>
                </a:lnTo>
                <a:lnTo>
                  <a:pt x="0" y="74083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6078841" y="6189440"/>
            <a:ext cx="7652822" cy="646469"/>
            <a:chOff x="0" y="0"/>
            <a:chExt cx="2015558" cy="1702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5558" cy="170263"/>
            </a:xfrm>
            <a:custGeom>
              <a:avLst/>
              <a:gdLst/>
              <a:ahLst/>
              <a:cxnLst/>
              <a:rect l="l" t="t" r="r" b="b"/>
              <a:pathLst>
                <a:path w="2015558" h="170263">
                  <a:moveTo>
                    <a:pt x="0" y="0"/>
                  </a:moveTo>
                  <a:lnTo>
                    <a:pt x="2015558" y="0"/>
                  </a:lnTo>
                  <a:lnTo>
                    <a:pt x="2015558" y="170263"/>
                  </a:lnTo>
                  <a:lnTo>
                    <a:pt x="0" y="170263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015558" cy="189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28800" y="2095500"/>
            <a:ext cx="9906000" cy="3429000"/>
          </a:xfrm>
          <a:custGeom>
            <a:avLst/>
            <a:gdLst/>
            <a:ahLst/>
            <a:cxnLst/>
            <a:rect l="l" t="t" r="r" b="b"/>
            <a:pathLst>
              <a:path w="6120044" h="9743508">
                <a:moveTo>
                  <a:pt x="0" y="0"/>
                </a:moveTo>
                <a:lnTo>
                  <a:pt x="6120044" y="0"/>
                </a:lnTo>
                <a:lnTo>
                  <a:pt x="6120044" y="9743508"/>
                </a:lnTo>
                <a:lnTo>
                  <a:pt x="0" y="974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9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s-CO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                                              </a:t>
            </a:r>
          </a:p>
          <a:p>
            <a:endParaRPr lang="es-CO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O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s-CO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Comer es una necesidad, hacerlo de forma inteligente es un arte</a:t>
            </a:r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”.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O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O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                 </a:t>
            </a:r>
          </a:p>
          <a:p>
            <a:endParaRPr lang="es-CO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O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O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						 : </a:t>
            </a:r>
            <a:r>
              <a:rPr lang="es-CO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Rochefocauld</a:t>
            </a: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0" y="9833235"/>
            <a:ext cx="18288000" cy="453765"/>
            <a:chOff x="0" y="0"/>
            <a:chExt cx="4816593" cy="119510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19510"/>
            </a:xfrm>
            <a:custGeom>
              <a:avLst/>
              <a:gdLst/>
              <a:ahLst/>
              <a:cxnLst/>
              <a:rect l="l" t="t" r="r" b="b"/>
              <a:pathLst>
                <a:path w="4816592" h="119510">
                  <a:moveTo>
                    <a:pt x="0" y="0"/>
                  </a:moveTo>
                  <a:lnTo>
                    <a:pt x="4816592" y="0"/>
                  </a:lnTo>
                  <a:lnTo>
                    <a:pt x="4816592" y="119510"/>
                  </a:lnTo>
                  <a:lnTo>
                    <a:pt x="0" y="11951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4816593" cy="13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 flipH="1">
            <a:off x="10858686" y="1409700"/>
            <a:ext cx="6972114" cy="6888707"/>
          </a:xfrm>
          <a:custGeom>
            <a:avLst/>
            <a:gdLst/>
            <a:ahLst/>
            <a:cxnLst/>
            <a:rect l="l" t="t" r="r" b="b"/>
            <a:pathLst>
              <a:path w="8156981" h="14237640">
                <a:moveTo>
                  <a:pt x="8156981" y="0"/>
                </a:moveTo>
                <a:lnTo>
                  <a:pt x="0" y="0"/>
                </a:lnTo>
                <a:lnTo>
                  <a:pt x="0" y="14237640"/>
                </a:lnTo>
                <a:lnTo>
                  <a:pt x="8156981" y="14237640"/>
                </a:lnTo>
                <a:lnTo>
                  <a:pt x="8156981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s-CO" dirty="0"/>
              <a:t>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34932" y="6188242"/>
            <a:ext cx="4744750" cy="58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Arial"/>
              </a:rPr>
              <a:t>Autor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19451"/>
            <a:ext cx="18288000" cy="2567549"/>
            <a:chOff x="0" y="0"/>
            <a:chExt cx="4816593" cy="676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76227"/>
            </a:xfrm>
            <a:custGeom>
              <a:avLst/>
              <a:gdLst/>
              <a:ahLst/>
              <a:cxnLst/>
              <a:rect l="l" t="t" r="r" b="b"/>
              <a:pathLst>
                <a:path w="4816592" h="676227">
                  <a:moveTo>
                    <a:pt x="0" y="0"/>
                  </a:moveTo>
                  <a:lnTo>
                    <a:pt x="4816592" y="0"/>
                  </a:lnTo>
                  <a:lnTo>
                    <a:pt x="4816592" y="676227"/>
                  </a:lnTo>
                  <a:lnTo>
                    <a:pt x="0" y="676227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714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719451"/>
            <a:ext cx="18288000" cy="2567549"/>
          </a:xfrm>
          <a:custGeom>
            <a:avLst/>
            <a:gdLst/>
            <a:ahLst/>
            <a:cxnLst/>
            <a:rect l="l" t="t" r="r" b="b"/>
            <a:pathLst>
              <a:path w="18288000" h="2567549">
                <a:moveTo>
                  <a:pt x="0" y="0"/>
                </a:moveTo>
                <a:lnTo>
                  <a:pt x="18288000" y="0"/>
                </a:lnTo>
                <a:lnTo>
                  <a:pt x="18288000" y="2567549"/>
                </a:lnTo>
                <a:lnTo>
                  <a:pt x="0" y="256754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0" y="9608879"/>
            <a:ext cx="7709897" cy="678121"/>
            <a:chOff x="0" y="0"/>
            <a:chExt cx="2030590" cy="178600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0590" cy="178600"/>
            </a:xfrm>
            <a:custGeom>
              <a:avLst/>
              <a:gdLst/>
              <a:ahLst/>
              <a:cxnLst/>
              <a:rect l="l" t="t" r="r" b="b"/>
              <a:pathLst>
                <a:path w="2030590" h="178600">
                  <a:moveTo>
                    <a:pt x="0" y="0"/>
                  </a:moveTo>
                  <a:lnTo>
                    <a:pt x="2030590" y="0"/>
                  </a:lnTo>
                  <a:lnTo>
                    <a:pt x="2030590" y="178600"/>
                  </a:lnTo>
                  <a:lnTo>
                    <a:pt x="0" y="178600"/>
                  </a:lnTo>
                  <a:close/>
                </a:path>
              </a:pathLst>
            </a:custGeom>
            <a:solidFill>
              <a:srgbClr val="07293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2030590" cy="197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15620643" y="-289993"/>
            <a:ext cx="3346989" cy="10916053"/>
            <a:chOff x="0" y="0"/>
            <a:chExt cx="881512" cy="2875010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81512" cy="2875010"/>
            </a:xfrm>
            <a:custGeom>
              <a:avLst/>
              <a:gdLst/>
              <a:ahLst/>
              <a:cxnLst/>
              <a:rect l="l" t="t" r="r" b="b"/>
              <a:pathLst>
                <a:path w="881512" h="2875010">
                  <a:moveTo>
                    <a:pt x="0" y="0"/>
                  </a:moveTo>
                  <a:lnTo>
                    <a:pt x="881512" y="0"/>
                  </a:lnTo>
                  <a:lnTo>
                    <a:pt x="881512" y="2875010"/>
                  </a:lnTo>
                  <a:lnTo>
                    <a:pt x="0" y="2875010"/>
                  </a:lnTo>
                  <a:close/>
                </a:path>
              </a:pathLst>
            </a:custGeom>
            <a:solidFill>
              <a:srgbClr val="EDEFE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881512" cy="289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168723" y="1579869"/>
            <a:ext cx="5931442" cy="8687769"/>
          </a:xfrm>
          <a:custGeom>
            <a:avLst/>
            <a:gdLst/>
            <a:ahLst/>
            <a:cxnLst/>
            <a:rect l="l" t="t" r="r" b="b"/>
            <a:pathLst>
              <a:path w="5931442" h="8687769">
                <a:moveTo>
                  <a:pt x="0" y="0"/>
                </a:moveTo>
                <a:lnTo>
                  <a:pt x="5931442" y="0"/>
                </a:lnTo>
                <a:lnTo>
                  <a:pt x="5931442" y="8687769"/>
                </a:lnTo>
                <a:lnTo>
                  <a:pt x="0" y="86877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828800" y="3619500"/>
            <a:ext cx="8991600" cy="144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3600" dirty="0">
                <a:solidFill>
                  <a:srgbClr val="072939"/>
                </a:solidFill>
                <a:latin typeface="Century Gothic" panose="020B0502020202020204" pitchFamily="34" charset="0"/>
              </a:rPr>
              <a:t>Definir que papel juega la alimentación en la salud mental de cada persona y porqué es tan importante tener una adecuada nutrición.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28800" y="2400300"/>
            <a:ext cx="65054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72939"/>
                </a:solidFill>
                <a:latin typeface="Century Gothic" panose="020B0502020202020204" pitchFamily="34" charset="0"/>
              </a:rPr>
              <a:t>Objetivo general</a:t>
            </a:r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5250" y="-57150"/>
            <a:ext cx="7320963" cy="982229"/>
          </a:xfrm>
          <a:custGeom>
            <a:avLst/>
            <a:gdLst/>
            <a:ahLst/>
            <a:cxnLst/>
            <a:rect l="l" t="t" r="r" b="b"/>
            <a:pathLst>
              <a:path w="7320963" h="982229">
                <a:moveTo>
                  <a:pt x="0" y="0"/>
                </a:moveTo>
                <a:lnTo>
                  <a:pt x="7320963" y="0"/>
                </a:lnTo>
                <a:lnTo>
                  <a:pt x="7320963" y="982229"/>
                </a:lnTo>
                <a:lnTo>
                  <a:pt x="0" y="98222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15431</TotalTime>
  <Words>1732</Words>
  <Application>Microsoft Office PowerPoint</Application>
  <PresentationFormat>Personalizado</PresentationFormat>
  <Paragraphs>218</Paragraphs>
  <Slides>40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6" baseType="lpstr">
      <vt:lpstr>Century Gothic</vt:lpstr>
      <vt:lpstr>Helvetica Neue</vt:lpstr>
      <vt:lpstr>Wingdings</vt:lpstr>
      <vt:lpstr>Noto Sans</vt:lpstr>
      <vt:lpstr>Exo 2</vt:lpstr>
      <vt:lpstr>Arial Bold</vt:lpstr>
      <vt:lpstr>Arial</vt:lpstr>
      <vt:lpstr>Codec Pro ExtraBold</vt:lpstr>
      <vt:lpstr>Arvo</vt:lpstr>
      <vt:lpstr>Aptos</vt:lpstr>
      <vt:lpstr>Lucida Grande</vt:lpstr>
      <vt:lpstr>Proxima Nova</vt:lpstr>
      <vt:lpstr>Star Brush - Demo Version</vt:lpstr>
      <vt:lpstr>Roboto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EXPERTOS 2024</dc:title>
  <dc:creator>User</dc:creator>
  <cp:lastModifiedBy>Educa Certificados</cp:lastModifiedBy>
  <cp:revision>135</cp:revision>
  <dcterms:created xsi:type="dcterms:W3CDTF">2006-08-16T00:00:00Z</dcterms:created>
  <dcterms:modified xsi:type="dcterms:W3CDTF">2024-07-22T15:11:19Z</dcterms:modified>
  <dc:identifier>DAF6tcVscR0</dc:identifier>
</cp:coreProperties>
</file>