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0" r:id="rId2"/>
    <p:sldId id="274" r:id="rId3"/>
    <p:sldId id="275" r:id="rId4"/>
    <p:sldId id="281" r:id="rId5"/>
    <p:sldId id="277" r:id="rId6"/>
    <p:sldId id="276" r:id="rId7"/>
    <p:sldId id="278" r:id="rId8"/>
    <p:sldId id="284" r:id="rId9"/>
    <p:sldId id="282" r:id="rId10"/>
    <p:sldId id="285" r:id="rId11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3399"/>
    <a:srgbClr val="E17500"/>
    <a:srgbClr val="7171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2" d="100"/>
          <a:sy n="62" d="100"/>
        </p:scale>
        <p:origin x="260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B8CB6-C42A-4351-93FB-5EE22EA7CE18}" type="datetimeFigureOut">
              <a:rPr lang="es-CO" smtClean="0"/>
              <a:t>27/05/2022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C30A-E0A2-4CAD-85F1-35E717C3DD27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29303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B8CB6-C42A-4351-93FB-5EE22EA7CE18}" type="datetimeFigureOut">
              <a:rPr lang="es-CO" smtClean="0"/>
              <a:t>27/05/2022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C30A-E0A2-4CAD-85F1-35E717C3DD27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069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B8CB6-C42A-4351-93FB-5EE22EA7CE18}" type="datetimeFigureOut">
              <a:rPr lang="es-CO" smtClean="0"/>
              <a:t>27/05/2022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C30A-E0A2-4CAD-85F1-35E717C3DD27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17594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B8CB6-C42A-4351-93FB-5EE22EA7CE18}" type="datetimeFigureOut">
              <a:rPr lang="es-CO" smtClean="0"/>
              <a:t>27/05/2022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C30A-E0A2-4CAD-85F1-35E717C3DD27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49286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B8CB6-C42A-4351-93FB-5EE22EA7CE18}" type="datetimeFigureOut">
              <a:rPr lang="es-CO" smtClean="0"/>
              <a:t>27/05/2022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C30A-E0A2-4CAD-85F1-35E717C3DD27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36722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B8CB6-C42A-4351-93FB-5EE22EA7CE18}" type="datetimeFigureOut">
              <a:rPr lang="es-CO" smtClean="0"/>
              <a:t>27/05/2022</a:t>
            </a:fld>
            <a:endParaRPr lang="es-C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C30A-E0A2-4CAD-85F1-35E717C3DD27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830693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B8CB6-C42A-4351-93FB-5EE22EA7CE18}" type="datetimeFigureOut">
              <a:rPr lang="es-CO" smtClean="0"/>
              <a:t>27/05/2022</a:t>
            </a:fld>
            <a:endParaRPr lang="es-CO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C30A-E0A2-4CAD-85F1-35E717C3DD27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11232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B8CB6-C42A-4351-93FB-5EE22EA7CE18}" type="datetimeFigureOut">
              <a:rPr lang="es-CO" smtClean="0"/>
              <a:t>27/05/2022</a:t>
            </a:fld>
            <a:endParaRPr lang="es-C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C30A-E0A2-4CAD-85F1-35E717C3DD27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61191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B8CB6-C42A-4351-93FB-5EE22EA7CE18}" type="datetimeFigureOut">
              <a:rPr lang="es-CO" smtClean="0"/>
              <a:t>27/05/2022</a:t>
            </a:fld>
            <a:endParaRPr lang="es-CO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C30A-E0A2-4CAD-85F1-35E717C3DD27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85282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B8CB6-C42A-4351-93FB-5EE22EA7CE18}" type="datetimeFigureOut">
              <a:rPr lang="es-CO" smtClean="0"/>
              <a:t>27/05/2022</a:t>
            </a:fld>
            <a:endParaRPr lang="es-C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C30A-E0A2-4CAD-85F1-35E717C3DD27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42224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B8CB6-C42A-4351-93FB-5EE22EA7CE18}" type="datetimeFigureOut">
              <a:rPr lang="es-CO" smtClean="0"/>
              <a:t>27/05/2022</a:t>
            </a:fld>
            <a:endParaRPr lang="es-C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C30A-E0A2-4CAD-85F1-35E717C3DD27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180961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B8CB6-C42A-4351-93FB-5EE22EA7CE18}" type="datetimeFigureOut">
              <a:rPr lang="es-CO" smtClean="0"/>
              <a:t>27/05/2022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AC30A-E0A2-4CAD-85F1-35E717C3DD27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5720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3419E3D4-F9A0-41D3-9E30-9EE764E0BD60}"/>
              </a:ext>
            </a:extLst>
          </p:cNvPr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3B1917EA-0235-44C6-B493-7FA6D667F62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28495" y="168565"/>
            <a:ext cx="2801008" cy="681119"/>
          </a:xfrm>
          <a:prstGeom prst="rect">
            <a:avLst/>
          </a:prstGeom>
        </p:spPr>
      </p:pic>
      <p:pic>
        <p:nvPicPr>
          <p:cNvPr id="12" name="Google Shape;69;p1">
            <a:extLst>
              <a:ext uri="{FF2B5EF4-FFF2-40B4-BE49-F238E27FC236}">
                <a16:creationId xmlns:a16="http://schemas.microsoft.com/office/drawing/2014/main" id="{D2437BE8-B73A-41C4-8709-BE42DCAACB2F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29950" y="7625669"/>
            <a:ext cx="3311144" cy="918217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73;p1">
            <a:extLst>
              <a:ext uri="{FF2B5EF4-FFF2-40B4-BE49-F238E27FC236}">
                <a16:creationId xmlns:a16="http://schemas.microsoft.com/office/drawing/2014/main" id="{8638209F-E21C-4E1F-B766-02F815061D21}"/>
              </a:ext>
            </a:extLst>
          </p:cNvPr>
          <p:cNvSpPr/>
          <p:nvPr/>
        </p:nvSpPr>
        <p:spPr>
          <a:xfrm>
            <a:off x="2278994" y="8417022"/>
            <a:ext cx="4262100" cy="7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CO" sz="1600" b="1" i="0" u="none" strike="noStrike" cap="none" dirty="0">
                <a:solidFill>
                  <a:srgbClr val="F57000"/>
                </a:solidFill>
                <a:latin typeface="Montserrat"/>
                <a:ea typeface="Montserrat"/>
                <a:cs typeface="Montserrat"/>
                <a:sym typeface="Montserrat"/>
              </a:rPr>
              <a:t>JUNTOS OPTIMIZAMOS</a:t>
            </a:r>
            <a:endParaRPr sz="1600" b="1" i="0" u="none" strike="noStrike" cap="none" dirty="0">
              <a:solidFill>
                <a:srgbClr val="F57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CO" sz="1600" b="1" i="0" u="none" strike="noStrike" cap="none" dirty="0">
                <a:solidFill>
                  <a:srgbClr val="F57000"/>
                </a:solidFill>
                <a:latin typeface="Montserrat"/>
                <a:ea typeface="Montserrat"/>
                <a:cs typeface="Montserrat"/>
                <a:sym typeface="Montserrat"/>
              </a:rPr>
              <a:t>LAS TRANSFORMACIONES</a:t>
            </a:r>
            <a:endParaRPr sz="1600" b="1" i="0" u="none" strike="noStrike" cap="none" dirty="0">
              <a:solidFill>
                <a:srgbClr val="F57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" name="Rectángulo: esquinas diagonales redondeadas 16">
            <a:extLst>
              <a:ext uri="{FF2B5EF4-FFF2-40B4-BE49-F238E27FC236}">
                <a16:creationId xmlns:a16="http://schemas.microsoft.com/office/drawing/2014/main" id="{CD049338-E99E-47CA-B9DC-5F6CA1FD350F}"/>
              </a:ext>
            </a:extLst>
          </p:cNvPr>
          <p:cNvSpPr/>
          <p:nvPr/>
        </p:nvSpPr>
        <p:spPr>
          <a:xfrm>
            <a:off x="710707" y="1880209"/>
            <a:ext cx="2606528" cy="899975"/>
          </a:xfrm>
          <a:prstGeom prst="round2DiagRect">
            <a:avLst/>
          </a:prstGeom>
          <a:noFill/>
          <a:ln>
            <a:solidFill>
              <a:srgbClr val="E17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O" sz="2800" dirty="0"/>
          </a:p>
        </p:txBody>
      </p:sp>
      <p:sp>
        <p:nvSpPr>
          <p:cNvPr id="15" name="Rectángulo: esquinas diagonales redondeadas 14">
            <a:extLst>
              <a:ext uri="{FF2B5EF4-FFF2-40B4-BE49-F238E27FC236}">
                <a16:creationId xmlns:a16="http://schemas.microsoft.com/office/drawing/2014/main" id="{A4D047BB-D578-44F0-87F5-714610409F62}"/>
              </a:ext>
            </a:extLst>
          </p:cNvPr>
          <p:cNvSpPr/>
          <p:nvPr/>
        </p:nvSpPr>
        <p:spPr>
          <a:xfrm>
            <a:off x="623422" y="1752056"/>
            <a:ext cx="2606528" cy="918217"/>
          </a:xfrm>
          <a:prstGeom prst="round2Diag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800"/>
              </a:lnSpc>
            </a:pPr>
            <a:r>
              <a:rPr lang="es-ES" sz="2800" dirty="0"/>
              <a:t>Guías internacionales</a:t>
            </a:r>
            <a:endParaRPr lang="es-CO" sz="2800" dirty="0"/>
          </a:p>
        </p:txBody>
      </p:sp>
      <p:graphicFrame>
        <p:nvGraphicFramePr>
          <p:cNvPr id="18" name="Tabla 18">
            <a:extLst>
              <a:ext uri="{FF2B5EF4-FFF2-40B4-BE49-F238E27FC236}">
                <a16:creationId xmlns:a16="http://schemas.microsoft.com/office/drawing/2014/main" id="{4AC9A270-A6E8-4035-BEA0-0D21D682A0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6492054"/>
              </p:ext>
            </p:extLst>
          </p:nvPr>
        </p:nvGraphicFramePr>
        <p:xfrm>
          <a:off x="809512" y="3001169"/>
          <a:ext cx="5238974" cy="4511040"/>
        </p:xfrm>
        <a:graphic>
          <a:graphicData uri="http://schemas.openxmlformats.org/drawingml/2006/table">
            <a:tbl>
              <a:tblPr bandRow="1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tableStyleId>{1FECB4D8-DB02-4DC6-A0A2-4F2EBAE1DC90}</a:tableStyleId>
              </a:tblPr>
              <a:tblGrid>
                <a:gridCol w="885656">
                  <a:extLst>
                    <a:ext uri="{9D8B030D-6E8A-4147-A177-3AD203B41FA5}">
                      <a16:colId xmlns:a16="http://schemas.microsoft.com/office/drawing/2014/main" val="1399992787"/>
                    </a:ext>
                  </a:extLst>
                </a:gridCol>
                <a:gridCol w="4353318">
                  <a:extLst>
                    <a:ext uri="{9D8B030D-6E8A-4147-A177-3AD203B41FA5}">
                      <a16:colId xmlns:a16="http://schemas.microsoft.com/office/drawing/2014/main" val="3040229025"/>
                    </a:ext>
                  </a:extLst>
                </a:gridCol>
              </a:tblGrid>
              <a:tr h="358140">
                <a:tc>
                  <a:txBody>
                    <a:bodyPr/>
                    <a:lstStyle/>
                    <a:p>
                      <a:r>
                        <a:rPr lang="es-ES" sz="1400" b="1" dirty="0">
                          <a:solidFill>
                            <a:schemeClr val="tx2"/>
                          </a:solidFill>
                          <a:effectLst/>
                        </a:rPr>
                        <a:t>Título: </a:t>
                      </a:r>
                      <a:endParaRPr lang="es-CO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dirty="0">
                          <a:solidFill>
                            <a:srgbClr val="FF6600"/>
                          </a:solidFill>
                          <a:effectLst/>
                        </a:rPr>
                        <a:t>Teletrabajo. Modelo, manual y recomendaciones de política para INAPI</a:t>
                      </a:r>
                    </a:p>
                    <a:p>
                      <a:endParaRPr lang="es-CO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23673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dirty="0">
                          <a:solidFill>
                            <a:schemeClr val="tx2"/>
                          </a:solidFill>
                        </a:rPr>
                        <a:t>Autor: </a:t>
                      </a:r>
                    </a:p>
                    <a:p>
                      <a:endParaRPr lang="es-CO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dirty="0">
                          <a:solidFill>
                            <a:schemeClr val="tx2"/>
                          </a:solidFill>
                        </a:rPr>
                        <a:t>Ministerio de Economía, Fomento y Turismo de Chile (INAPI), Organización Internacional del Trabajo (OIT)</a:t>
                      </a:r>
                      <a:endParaRPr lang="es-CO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4631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dirty="0">
                          <a:solidFill>
                            <a:schemeClr val="tx2"/>
                          </a:solidFill>
                        </a:rPr>
                        <a:t>Año:</a:t>
                      </a:r>
                    </a:p>
                    <a:p>
                      <a:endParaRPr lang="es-CO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solidFill>
                            <a:schemeClr val="tx2"/>
                          </a:solidFill>
                        </a:rPr>
                        <a:t>2021</a:t>
                      </a:r>
                    </a:p>
                    <a:p>
                      <a:endParaRPr lang="es-CO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1712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>
                          <a:solidFill>
                            <a:schemeClr val="tx2"/>
                          </a:solidFill>
                        </a:rPr>
                        <a:t>Síntesis</a:t>
                      </a:r>
                      <a:r>
                        <a:rPr lang="es-ES" sz="1600" b="1" dirty="0">
                          <a:solidFill>
                            <a:schemeClr val="tx2"/>
                          </a:solidFill>
                          <a:effectLst/>
                        </a:rPr>
                        <a:t>: </a:t>
                      </a:r>
                      <a:endParaRPr lang="es-CO" sz="1600" b="1" dirty="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endParaRPr lang="es-CO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dirty="0">
                          <a:solidFill>
                            <a:schemeClr val="tx2"/>
                          </a:solidFill>
                        </a:rPr>
                        <a:t>La publicación documenta el primer caso de teletrabajo formal en el sector público de Chile (desde 2017), considerando su experiencia y aprendizaje.</a:t>
                      </a:r>
                    </a:p>
                    <a:p>
                      <a:pPr algn="just"/>
                      <a:endParaRPr lang="es-ES" dirty="0">
                        <a:solidFill>
                          <a:schemeClr val="tx2"/>
                        </a:solidFill>
                      </a:endParaRPr>
                    </a:p>
                    <a:p>
                      <a:pPr algn="just"/>
                      <a:r>
                        <a:rPr lang="es-ES" dirty="0">
                          <a:solidFill>
                            <a:schemeClr val="tx2"/>
                          </a:solidFill>
                        </a:rPr>
                        <a:t>Se identifican buenas prácticas, genera recomendaciones de política, provee información y recursos de referencia, partiendo de la revisión internacional de literatura. </a:t>
                      </a:r>
                    </a:p>
                    <a:p>
                      <a:pPr algn="just"/>
                      <a:endParaRPr lang="es-ES" dirty="0">
                        <a:solidFill>
                          <a:schemeClr val="tx2"/>
                        </a:solidFill>
                      </a:endParaRPr>
                    </a:p>
                    <a:p>
                      <a:pPr algn="just"/>
                      <a:r>
                        <a:rPr lang="es-ES" dirty="0">
                          <a:solidFill>
                            <a:schemeClr val="tx2"/>
                          </a:solidFill>
                        </a:rPr>
                        <a:t>Hacen parte de los aspectos centrales abordados, las competencias indispensables en los líderes de equipos y teletrabajadores, la equidad de género, y la gestión del desempeño.</a:t>
                      </a:r>
                    </a:p>
                    <a:p>
                      <a:pPr algn="just"/>
                      <a:endParaRPr lang="es-E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9919784"/>
                  </a:ext>
                </a:extLst>
              </a:tr>
            </a:tbl>
          </a:graphicData>
        </a:graphic>
      </p:graphicFrame>
      <p:pic>
        <p:nvPicPr>
          <p:cNvPr id="25" name="Gráfico 24" descr="Insignia 1 con relleno sólido">
            <a:extLst>
              <a:ext uri="{FF2B5EF4-FFF2-40B4-BE49-F238E27FC236}">
                <a16:creationId xmlns:a16="http://schemas.microsoft.com/office/drawing/2014/main" id="{218ECDF1-41AE-49C3-810B-DFB53016F6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07739" y="1735045"/>
            <a:ext cx="447771" cy="447771"/>
          </a:xfrm>
          <a:prstGeom prst="rect">
            <a:avLst/>
          </a:prstGeom>
        </p:spPr>
      </p:pic>
      <p:pic>
        <p:nvPicPr>
          <p:cNvPr id="14" name="Google Shape;72;p1">
            <a:extLst>
              <a:ext uri="{FF2B5EF4-FFF2-40B4-BE49-F238E27FC236}">
                <a16:creationId xmlns:a16="http://schemas.microsoft.com/office/drawing/2014/main" id="{E637959F-515B-6B53-EBEE-49075FAEB085}"/>
              </a:ext>
            </a:extLst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5084" y="993015"/>
            <a:ext cx="2218664" cy="786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424950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3419E3D4-F9A0-41D3-9E30-9EE764E0BD60}"/>
              </a:ext>
            </a:extLst>
          </p:cNvPr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3B1917EA-0235-44C6-B493-7FA6D667F62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28495" y="168565"/>
            <a:ext cx="2801008" cy="681119"/>
          </a:xfrm>
          <a:prstGeom prst="rect">
            <a:avLst/>
          </a:prstGeom>
        </p:spPr>
      </p:pic>
      <p:pic>
        <p:nvPicPr>
          <p:cNvPr id="12" name="Google Shape;69;p1">
            <a:extLst>
              <a:ext uri="{FF2B5EF4-FFF2-40B4-BE49-F238E27FC236}">
                <a16:creationId xmlns:a16="http://schemas.microsoft.com/office/drawing/2014/main" id="{D2437BE8-B73A-41C4-8709-BE42DCAACB2F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29950" y="7625669"/>
            <a:ext cx="3311144" cy="918217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73;p1">
            <a:extLst>
              <a:ext uri="{FF2B5EF4-FFF2-40B4-BE49-F238E27FC236}">
                <a16:creationId xmlns:a16="http://schemas.microsoft.com/office/drawing/2014/main" id="{8638209F-E21C-4E1F-B766-02F815061D21}"/>
              </a:ext>
            </a:extLst>
          </p:cNvPr>
          <p:cNvSpPr/>
          <p:nvPr/>
        </p:nvSpPr>
        <p:spPr>
          <a:xfrm>
            <a:off x="2278994" y="8417022"/>
            <a:ext cx="4262100" cy="7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CO" sz="1600" b="1" i="0" u="none" strike="noStrike" cap="none" dirty="0">
                <a:solidFill>
                  <a:srgbClr val="F57000"/>
                </a:solidFill>
                <a:latin typeface="Montserrat"/>
                <a:ea typeface="Montserrat"/>
                <a:cs typeface="Montserrat"/>
                <a:sym typeface="Montserrat"/>
              </a:rPr>
              <a:t>JUNTOS OPTIMIZAMOS</a:t>
            </a:r>
            <a:endParaRPr sz="1600" b="1" i="0" u="none" strike="noStrike" cap="none" dirty="0">
              <a:solidFill>
                <a:srgbClr val="F57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CO" sz="1600" b="1" i="0" u="none" strike="noStrike" cap="none" dirty="0">
                <a:solidFill>
                  <a:srgbClr val="F57000"/>
                </a:solidFill>
                <a:latin typeface="Montserrat"/>
                <a:ea typeface="Montserrat"/>
                <a:cs typeface="Montserrat"/>
                <a:sym typeface="Montserrat"/>
              </a:rPr>
              <a:t>LAS TRANSFORMACIONES</a:t>
            </a:r>
            <a:endParaRPr sz="1600" b="1" i="0" u="none" strike="noStrike" cap="none" dirty="0">
              <a:solidFill>
                <a:srgbClr val="F57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" name="Rectángulo: esquinas diagonales redondeadas 16">
            <a:extLst>
              <a:ext uri="{FF2B5EF4-FFF2-40B4-BE49-F238E27FC236}">
                <a16:creationId xmlns:a16="http://schemas.microsoft.com/office/drawing/2014/main" id="{CD049338-E99E-47CA-B9DC-5F6CA1FD350F}"/>
              </a:ext>
            </a:extLst>
          </p:cNvPr>
          <p:cNvSpPr/>
          <p:nvPr/>
        </p:nvSpPr>
        <p:spPr>
          <a:xfrm>
            <a:off x="710707" y="1880209"/>
            <a:ext cx="2606528" cy="899975"/>
          </a:xfrm>
          <a:prstGeom prst="round2DiagRect">
            <a:avLst/>
          </a:prstGeom>
          <a:noFill/>
          <a:ln>
            <a:solidFill>
              <a:srgbClr val="E17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O" sz="2800" dirty="0"/>
          </a:p>
        </p:txBody>
      </p:sp>
      <p:sp>
        <p:nvSpPr>
          <p:cNvPr id="15" name="Rectángulo: esquinas diagonales redondeadas 14">
            <a:extLst>
              <a:ext uri="{FF2B5EF4-FFF2-40B4-BE49-F238E27FC236}">
                <a16:creationId xmlns:a16="http://schemas.microsoft.com/office/drawing/2014/main" id="{A4D047BB-D578-44F0-87F5-714610409F62}"/>
              </a:ext>
            </a:extLst>
          </p:cNvPr>
          <p:cNvSpPr/>
          <p:nvPr/>
        </p:nvSpPr>
        <p:spPr>
          <a:xfrm>
            <a:off x="623422" y="1752056"/>
            <a:ext cx="2606528" cy="918217"/>
          </a:xfrm>
          <a:prstGeom prst="round2Diag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800"/>
              </a:lnSpc>
            </a:pPr>
            <a:r>
              <a:rPr lang="es-ES" sz="2800" dirty="0"/>
              <a:t>Guías internacionales</a:t>
            </a:r>
            <a:endParaRPr lang="es-CO" sz="2800" dirty="0"/>
          </a:p>
        </p:txBody>
      </p:sp>
      <p:graphicFrame>
        <p:nvGraphicFramePr>
          <p:cNvPr id="18" name="Tabla 18">
            <a:extLst>
              <a:ext uri="{FF2B5EF4-FFF2-40B4-BE49-F238E27FC236}">
                <a16:creationId xmlns:a16="http://schemas.microsoft.com/office/drawing/2014/main" id="{4AC9A270-A6E8-4035-BEA0-0D21D682A0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6234297"/>
              </p:ext>
            </p:extLst>
          </p:nvPr>
        </p:nvGraphicFramePr>
        <p:xfrm>
          <a:off x="809512" y="3001169"/>
          <a:ext cx="5238974" cy="2560320"/>
        </p:xfrm>
        <a:graphic>
          <a:graphicData uri="http://schemas.openxmlformats.org/drawingml/2006/table">
            <a:tbl>
              <a:tblPr bandRow="1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tableStyleId>{1FECB4D8-DB02-4DC6-A0A2-4F2EBAE1DC90}</a:tableStyleId>
              </a:tblPr>
              <a:tblGrid>
                <a:gridCol w="885656">
                  <a:extLst>
                    <a:ext uri="{9D8B030D-6E8A-4147-A177-3AD203B41FA5}">
                      <a16:colId xmlns:a16="http://schemas.microsoft.com/office/drawing/2014/main" val="1399992787"/>
                    </a:ext>
                  </a:extLst>
                </a:gridCol>
                <a:gridCol w="4353318">
                  <a:extLst>
                    <a:ext uri="{9D8B030D-6E8A-4147-A177-3AD203B41FA5}">
                      <a16:colId xmlns:a16="http://schemas.microsoft.com/office/drawing/2014/main" val="30402290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>
                          <a:solidFill>
                            <a:schemeClr val="tx2"/>
                          </a:solidFill>
                        </a:rPr>
                        <a:t>Síntesis</a:t>
                      </a:r>
                      <a:r>
                        <a:rPr lang="es-ES" sz="1600" b="1" dirty="0">
                          <a:solidFill>
                            <a:schemeClr val="tx2"/>
                          </a:solidFill>
                          <a:effectLst/>
                        </a:rPr>
                        <a:t>: </a:t>
                      </a:r>
                      <a:endParaRPr lang="es-CO" sz="1600" b="1" dirty="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endParaRPr lang="es-CO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dirty="0">
                          <a:solidFill>
                            <a:schemeClr val="tx2"/>
                          </a:solidFill>
                        </a:rPr>
                        <a:t>lo relativo a la gestión, la comunicación, la protección de la información y la salud y seguridad en el trabajo. </a:t>
                      </a:r>
                    </a:p>
                    <a:p>
                      <a:pPr algn="just"/>
                      <a:endParaRPr lang="es-ES" dirty="0">
                        <a:solidFill>
                          <a:schemeClr val="tx2"/>
                        </a:solidFill>
                      </a:endParaRPr>
                    </a:p>
                    <a:p>
                      <a:pPr algn="just"/>
                      <a:r>
                        <a:rPr lang="es-ES" dirty="0">
                          <a:solidFill>
                            <a:schemeClr val="tx2"/>
                          </a:solidFill>
                        </a:rPr>
                        <a:t>Los consejos y recomendaciones se basan en experiencias prácticas que pueden ser adaptadas a las circunstancias específicas  y la cultura de la empresa.</a:t>
                      </a:r>
                    </a:p>
                    <a:p>
                      <a:pPr algn="just"/>
                      <a:endParaRPr lang="es-ES" dirty="0">
                        <a:solidFill>
                          <a:schemeClr val="tx2"/>
                        </a:solidFill>
                      </a:endParaRPr>
                    </a:p>
                    <a:p>
                      <a:pPr algn="just"/>
                      <a:r>
                        <a:rPr lang="es-ES" dirty="0">
                          <a:solidFill>
                            <a:schemeClr val="tx2"/>
                          </a:solidFill>
                        </a:rPr>
                        <a:t>Sus autores no han escatimado sus esfuerzos al incluir una variada y extensa relación de referencias de sitios web y de publicaciones en la materia.</a:t>
                      </a:r>
                    </a:p>
                    <a:p>
                      <a:pPr algn="just"/>
                      <a:endParaRPr lang="es-ES" dirty="0">
                        <a:solidFill>
                          <a:schemeClr val="tx2"/>
                        </a:solidFill>
                      </a:endParaRPr>
                    </a:p>
                    <a:p>
                      <a:pPr algn="just"/>
                      <a:endParaRPr lang="es-E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9919784"/>
                  </a:ext>
                </a:extLst>
              </a:tr>
            </a:tbl>
          </a:graphicData>
        </a:graphic>
      </p:graphicFrame>
      <p:pic>
        <p:nvPicPr>
          <p:cNvPr id="10" name="Gráfico 9" descr="Insignia 5 con relleno sólido">
            <a:extLst>
              <a:ext uri="{FF2B5EF4-FFF2-40B4-BE49-F238E27FC236}">
                <a16:creationId xmlns:a16="http://schemas.microsoft.com/office/drawing/2014/main" id="{46D092EE-4D4F-461A-9E26-D4A01648BA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618339" y="1732714"/>
            <a:ext cx="496960" cy="496960"/>
          </a:xfrm>
          <a:prstGeom prst="rect">
            <a:avLst/>
          </a:prstGeom>
        </p:spPr>
      </p:pic>
      <p:pic>
        <p:nvPicPr>
          <p:cNvPr id="14" name="Google Shape;72;p1">
            <a:extLst>
              <a:ext uri="{FF2B5EF4-FFF2-40B4-BE49-F238E27FC236}">
                <a16:creationId xmlns:a16="http://schemas.microsoft.com/office/drawing/2014/main" id="{58FDF757-B414-8D08-398F-3EC5687D4DEC}"/>
              </a:ext>
            </a:extLst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5084" y="993015"/>
            <a:ext cx="2218664" cy="786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69894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3419E3D4-F9A0-41D3-9E30-9EE764E0BD60}"/>
              </a:ext>
            </a:extLst>
          </p:cNvPr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3B1917EA-0235-44C6-B493-7FA6D667F62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28495" y="168565"/>
            <a:ext cx="2801008" cy="681119"/>
          </a:xfrm>
          <a:prstGeom prst="rect">
            <a:avLst/>
          </a:prstGeom>
        </p:spPr>
      </p:pic>
      <p:pic>
        <p:nvPicPr>
          <p:cNvPr id="12" name="Google Shape;69;p1">
            <a:extLst>
              <a:ext uri="{FF2B5EF4-FFF2-40B4-BE49-F238E27FC236}">
                <a16:creationId xmlns:a16="http://schemas.microsoft.com/office/drawing/2014/main" id="{D2437BE8-B73A-41C4-8709-BE42DCAACB2F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29950" y="7625669"/>
            <a:ext cx="3311144" cy="918217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73;p1">
            <a:extLst>
              <a:ext uri="{FF2B5EF4-FFF2-40B4-BE49-F238E27FC236}">
                <a16:creationId xmlns:a16="http://schemas.microsoft.com/office/drawing/2014/main" id="{8638209F-E21C-4E1F-B766-02F815061D21}"/>
              </a:ext>
            </a:extLst>
          </p:cNvPr>
          <p:cNvSpPr/>
          <p:nvPr/>
        </p:nvSpPr>
        <p:spPr>
          <a:xfrm>
            <a:off x="2278994" y="8417022"/>
            <a:ext cx="4262100" cy="7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CO" sz="1600" b="1" i="0" u="none" strike="noStrike" cap="none" dirty="0">
                <a:solidFill>
                  <a:srgbClr val="F57000"/>
                </a:solidFill>
                <a:latin typeface="Montserrat"/>
                <a:ea typeface="Montserrat"/>
                <a:cs typeface="Montserrat"/>
                <a:sym typeface="Montserrat"/>
              </a:rPr>
              <a:t>JUNTOS OPTIMIZAMOS</a:t>
            </a:r>
            <a:endParaRPr sz="1600" b="1" i="0" u="none" strike="noStrike" cap="none" dirty="0">
              <a:solidFill>
                <a:srgbClr val="F57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CO" sz="1600" b="1" i="0" u="none" strike="noStrike" cap="none" dirty="0">
                <a:solidFill>
                  <a:srgbClr val="F57000"/>
                </a:solidFill>
                <a:latin typeface="Montserrat"/>
                <a:ea typeface="Montserrat"/>
                <a:cs typeface="Montserrat"/>
                <a:sym typeface="Montserrat"/>
              </a:rPr>
              <a:t>LAS TRANSFORMACIONES</a:t>
            </a:r>
            <a:endParaRPr sz="1600" b="1" i="0" u="none" strike="noStrike" cap="none" dirty="0">
              <a:solidFill>
                <a:srgbClr val="F57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" name="Rectángulo: esquinas diagonales redondeadas 16">
            <a:extLst>
              <a:ext uri="{FF2B5EF4-FFF2-40B4-BE49-F238E27FC236}">
                <a16:creationId xmlns:a16="http://schemas.microsoft.com/office/drawing/2014/main" id="{CD049338-E99E-47CA-B9DC-5F6CA1FD350F}"/>
              </a:ext>
            </a:extLst>
          </p:cNvPr>
          <p:cNvSpPr/>
          <p:nvPr/>
        </p:nvSpPr>
        <p:spPr>
          <a:xfrm>
            <a:off x="710707" y="1880209"/>
            <a:ext cx="2606528" cy="899975"/>
          </a:xfrm>
          <a:prstGeom prst="round2DiagRect">
            <a:avLst/>
          </a:prstGeom>
          <a:noFill/>
          <a:ln>
            <a:solidFill>
              <a:srgbClr val="E17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O" sz="2800" dirty="0"/>
          </a:p>
        </p:txBody>
      </p:sp>
      <p:sp>
        <p:nvSpPr>
          <p:cNvPr id="15" name="Rectángulo: esquinas diagonales redondeadas 14">
            <a:extLst>
              <a:ext uri="{FF2B5EF4-FFF2-40B4-BE49-F238E27FC236}">
                <a16:creationId xmlns:a16="http://schemas.microsoft.com/office/drawing/2014/main" id="{A4D047BB-D578-44F0-87F5-714610409F62}"/>
              </a:ext>
            </a:extLst>
          </p:cNvPr>
          <p:cNvSpPr/>
          <p:nvPr/>
        </p:nvSpPr>
        <p:spPr>
          <a:xfrm>
            <a:off x="623422" y="1752056"/>
            <a:ext cx="2606528" cy="918217"/>
          </a:xfrm>
          <a:prstGeom prst="round2Diag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800"/>
              </a:lnSpc>
            </a:pPr>
            <a:r>
              <a:rPr lang="es-ES" sz="2800" dirty="0"/>
              <a:t>Guías internacionales</a:t>
            </a:r>
            <a:endParaRPr lang="es-CO" sz="2800" dirty="0"/>
          </a:p>
        </p:txBody>
      </p:sp>
      <p:graphicFrame>
        <p:nvGraphicFramePr>
          <p:cNvPr id="18" name="Tabla 18">
            <a:extLst>
              <a:ext uri="{FF2B5EF4-FFF2-40B4-BE49-F238E27FC236}">
                <a16:creationId xmlns:a16="http://schemas.microsoft.com/office/drawing/2014/main" id="{4AC9A270-A6E8-4035-BEA0-0D21D682A0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3054721"/>
              </p:ext>
            </p:extLst>
          </p:nvPr>
        </p:nvGraphicFramePr>
        <p:xfrm>
          <a:off x="809512" y="3001169"/>
          <a:ext cx="5238974" cy="2354580"/>
        </p:xfrm>
        <a:graphic>
          <a:graphicData uri="http://schemas.openxmlformats.org/drawingml/2006/table">
            <a:tbl>
              <a:tblPr bandRow="1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tableStyleId>{1FECB4D8-DB02-4DC6-A0A2-4F2EBAE1DC90}</a:tableStyleId>
              </a:tblPr>
              <a:tblGrid>
                <a:gridCol w="885656">
                  <a:extLst>
                    <a:ext uri="{9D8B030D-6E8A-4147-A177-3AD203B41FA5}">
                      <a16:colId xmlns:a16="http://schemas.microsoft.com/office/drawing/2014/main" val="1399992787"/>
                    </a:ext>
                  </a:extLst>
                </a:gridCol>
                <a:gridCol w="4353318">
                  <a:extLst>
                    <a:ext uri="{9D8B030D-6E8A-4147-A177-3AD203B41FA5}">
                      <a16:colId xmlns:a16="http://schemas.microsoft.com/office/drawing/2014/main" val="30402290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>
                          <a:solidFill>
                            <a:schemeClr val="tx2"/>
                          </a:solidFill>
                        </a:rPr>
                        <a:t>Síntesis</a:t>
                      </a:r>
                      <a:r>
                        <a:rPr lang="es-ES" sz="1600" b="1" dirty="0">
                          <a:solidFill>
                            <a:schemeClr val="tx2"/>
                          </a:solidFill>
                          <a:effectLst/>
                        </a:rPr>
                        <a:t>: </a:t>
                      </a:r>
                      <a:endParaRPr lang="es-CO" sz="1600" b="1" dirty="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endParaRPr lang="es-CO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dirty="0">
                          <a:solidFill>
                            <a:schemeClr val="tx2"/>
                          </a:solidFill>
                        </a:rPr>
                        <a:t>Para presentar los elementos claves del teletrabajo sus autores toman como marco de referencia el Common Assessment Framework (CAF, 2020), el cual corresponde a un esquema de análisis especialmente pensado para instituciones públicas, desarrollado por el Instituto Europeo de Administración Pública (EIPA).</a:t>
                      </a:r>
                    </a:p>
                    <a:p>
                      <a:pPr algn="just"/>
                      <a:endParaRPr lang="es-ES" dirty="0">
                        <a:solidFill>
                          <a:schemeClr val="tx2"/>
                        </a:solidFill>
                      </a:endParaRPr>
                    </a:p>
                    <a:p>
                      <a:pPr algn="just"/>
                      <a:r>
                        <a:rPr lang="es-ES" dirty="0">
                          <a:solidFill>
                            <a:schemeClr val="tx2"/>
                          </a:solidFill>
                        </a:rPr>
                        <a:t>Su contenido es producto de un trabajo mancomunado entre la OIT para el Cono Sur de América Latina y profesionales de INAPI.</a:t>
                      </a:r>
                    </a:p>
                    <a:p>
                      <a:pPr algn="just"/>
                      <a:endParaRPr lang="es-CO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919784"/>
                  </a:ext>
                </a:extLst>
              </a:tr>
            </a:tbl>
          </a:graphicData>
        </a:graphic>
      </p:graphicFrame>
      <p:pic>
        <p:nvPicPr>
          <p:cNvPr id="10" name="Gráfico 9" descr="Insignia 1 con relleno sólido">
            <a:extLst>
              <a:ext uri="{FF2B5EF4-FFF2-40B4-BE49-F238E27FC236}">
                <a16:creationId xmlns:a16="http://schemas.microsoft.com/office/drawing/2014/main" id="{8BA12CE0-71D8-4D69-916B-5734AD6CD47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07739" y="1735045"/>
            <a:ext cx="447771" cy="447771"/>
          </a:xfrm>
          <a:prstGeom prst="rect">
            <a:avLst/>
          </a:prstGeom>
        </p:spPr>
      </p:pic>
      <p:pic>
        <p:nvPicPr>
          <p:cNvPr id="14" name="Google Shape;72;p1">
            <a:extLst>
              <a:ext uri="{FF2B5EF4-FFF2-40B4-BE49-F238E27FC236}">
                <a16:creationId xmlns:a16="http://schemas.microsoft.com/office/drawing/2014/main" id="{EB87F2DA-20D0-0536-5040-62291419D8B7}"/>
              </a:ext>
            </a:extLst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5084" y="993015"/>
            <a:ext cx="2218664" cy="786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6601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3419E3D4-F9A0-41D3-9E30-9EE764E0BD60}"/>
              </a:ext>
            </a:extLst>
          </p:cNvPr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3B1917EA-0235-44C6-B493-7FA6D667F62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28495" y="168565"/>
            <a:ext cx="2801008" cy="681119"/>
          </a:xfrm>
          <a:prstGeom prst="rect">
            <a:avLst/>
          </a:prstGeom>
        </p:spPr>
      </p:pic>
      <p:pic>
        <p:nvPicPr>
          <p:cNvPr id="12" name="Google Shape;69;p1">
            <a:extLst>
              <a:ext uri="{FF2B5EF4-FFF2-40B4-BE49-F238E27FC236}">
                <a16:creationId xmlns:a16="http://schemas.microsoft.com/office/drawing/2014/main" id="{D2437BE8-B73A-41C4-8709-BE42DCAACB2F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29950" y="7625669"/>
            <a:ext cx="3311144" cy="918217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73;p1">
            <a:extLst>
              <a:ext uri="{FF2B5EF4-FFF2-40B4-BE49-F238E27FC236}">
                <a16:creationId xmlns:a16="http://schemas.microsoft.com/office/drawing/2014/main" id="{8638209F-E21C-4E1F-B766-02F815061D21}"/>
              </a:ext>
            </a:extLst>
          </p:cNvPr>
          <p:cNvSpPr/>
          <p:nvPr/>
        </p:nvSpPr>
        <p:spPr>
          <a:xfrm>
            <a:off x="2278994" y="8417022"/>
            <a:ext cx="4262100" cy="7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CO" sz="1600" b="1" i="0" u="none" strike="noStrike" cap="none" dirty="0">
                <a:solidFill>
                  <a:srgbClr val="F57000"/>
                </a:solidFill>
                <a:latin typeface="Montserrat"/>
                <a:ea typeface="Montserrat"/>
                <a:cs typeface="Montserrat"/>
                <a:sym typeface="Montserrat"/>
              </a:rPr>
              <a:t>JUNTOS OPTIMIZAMOS</a:t>
            </a:r>
            <a:endParaRPr sz="1600" b="1" i="0" u="none" strike="noStrike" cap="none" dirty="0">
              <a:solidFill>
                <a:srgbClr val="F57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CO" sz="1600" b="1" i="0" u="none" strike="noStrike" cap="none" dirty="0">
                <a:solidFill>
                  <a:srgbClr val="F57000"/>
                </a:solidFill>
                <a:latin typeface="Montserrat"/>
                <a:ea typeface="Montserrat"/>
                <a:cs typeface="Montserrat"/>
                <a:sym typeface="Montserrat"/>
              </a:rPr>
              <a:t>LAS TRANSFORMACIONES</a:t>
            </a:r>
            <a:endParaRPr sz="1600" b="1" i="0" u="none" strike="noStrike" cap="none" dirty="0">
              <a:solidFill>
                <a:srgbClr val="F57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" name="Rectángulo: esquinas diagonales redondeadas 16">
            <a:extLst>
              <a:ext uri="{FF2B5EF4-FFF2-40B4-BE49-F238E27FC236}">
                <a16:creationId xmlns:a16="http://schemas.microsoft.com/office/drawing/2014/main" id="{CD049338-E99E-47CA-B9DC-5F6CA1FD350F}"/>
              </a:ext>
            </a:extLst>
          </p:cNvPr>
          <p:cNvSpPr/>
          <p:nvPr/>
        </p:nvSpPr>
        <p:spPr>
          <a:xfrm>
            <a:off x="710707" y="1880209"/>
            <a:ext cx="2606528" cy="899975"/>
          </a:xfrm>
          <a:prstGeom prst="round2DiagRect">
            <a:avLst/>
          </a:prstGeom>
          <a:noFill/>
          <a:ln>
            <a:solidFill>
              <a:srgbClr val="E17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O" sz="2800" dirty="0"/>
          </a:p>
        </p:txBody>
      </p:sp>
      <p:sp>
        <p:nvSpPr>
          <p:cNvPr id="15" name="Rectángulo: esquinas diagonales redondeadas 14">
            <a:extLst>
              <a:ext uri="{FF2B5EF4-FFF2-40B4-BE49-F238E27FC236}">
                <a16:creationId xmlns:a16="http://schemas.microsoft.com/office/drawing/2014/main" id="{A4D047BB-D578-44F0-87F5-714610409F62}"/>
              </a:ext>
            </a:extLst>
          </p:cNvPr>
          <p:cNvSpPr/>
          <p:nvPr/>
        </p:nvSpPr>
        <p:spPr>
          <a:xfrm>
            <a:off x="623422" y="1752056"/>
            <a:ext cx="2606528" cy="918217"/>
          </a:xfrm>
          <a:prstGeom prst="round2Diag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800"/>
              </a:lnSpc>
            </a:pPr>
            <a:r>
              <a:rPr lang="es-ES" sz="2800" dirty="0"/>
              <a:t>Guías internacionales</a:t>
            </a:r>
            <a:endParaRPr lang="es-CO" sz="2800" dirty="0"/>
          </a:p>
        </p:txBody>
      </p:sp>
      <p:graphicFrame>
        <p:nvGraphicFramePr>
          <p:cNvPr id="18" name="Tabla 18">
            <a:extLst>
              <a:ext uri="{FF2B5EF4-FFF2-40B4-BE49-F238E27FC236}">
                <a16:creationId xmlns:a16="http://schemas.microsoft.com/office/drawing/2014/main" id="{4AC9A270-A6E8-4035-BEA0-0D21D682A0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648626"/>
              </p:ext>
            </p:extLst>
          </p:nvPr>
        </p:nvGraphicFramePr>
        <p:xfrm>
          <a:off x="809512" y="3001169"/>
          <a:ext cx="5238974" cy="4511040"/>
        </p:xfrm>
        <a:graphic>
          <a:graphicData uri="http://schemas.openxmlformats.org/drawingml/2006/table">
            <a:tbl>
              <a:tblPr bandRow="1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tableStyleId>{1FECB4D8-DB02-4DC6-A0A2-4F2EBAE1DC90}</a:tableStyleId>
              </a:tblPr>
              <a:tblGrid>
                <a:gridCol w="885656">
                  <a:extLst>
                    <a:ext uri="{9D8B030D-6E8A-4147-A177-3AD203B41FA5}">
                      <a16:colId xmlns:a16="http://schemas.microsoft.com/office/drawing/2014/main" val="1399992787"/>
                    </a:ext>
                  </a:extLst>
                </a:gridCol>
                <a:gridCol w="4353318">
                  <a:extLst>
                    <a:ext uri="{9D8B030D-6E8A-4147-A177-3AD203B41FA5}">
                      <a16:colId xmlns:a16="http://schemas.microsoft.com/office/drawing/2014/main" val="3040229025"/>
                    </a:ext>
                  </a:extLst>
                </a:gridCol>
              </a:tblGrid>
              <a:tr h="358140">
                <a:tc>
                  <a:txBody>
                    <a:bodyPr/>
                    <a:lstStyle/>
                    <a:p>
                      <a:r>
                        <a:rPr lang="es-ES" sz="1400" b="1" dirty="0">
                          <a:solidFill>
                            <a:schemeClr val="tx2"/>
                          </a:solidFill>
                          <a:effectLst/>
                        </a:rPr>
                        <a:t>Título: </a:t>
                      </a:r>
                      <a:endParaRPr lang="es-CO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dirty="0">
                          <a:solidFill>
                            <a:srgbClr val="FF6600"/>
                          </a:solidFill>
                          <a:effectLst/>
                        </a:rPr>
                        <a:t>Estándares OISS de Seguridad y Salud en el Trabajo EOSyS. Prevención de riesgos laborales en el Teletrabajo</a:t>
                      </a:r>
                    </a:p>
                    <a:p>
                      <a:endParaRPr lang="es-CO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23673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dirty="0">
                          <a:solidFill>
                            <a:schemeClr val="tx2"/>
                          </a:solidFill>
                        </a:rPr>
                        <a:t>Autor: </a:t>
                      </a:r>
                    </a:p>
                    <a:p>
                      <a:endParaRPr lang="es-CO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dirty="0">
                          <a:solidFill>
                            <a:schemeClr val="tx2"/>
                          </a:solidFill>
                        </a:rPr>
                        <a:t>Organización Iberoamericana de Seguridad Social (OISS)</a:t>
                      </a:r>
                      <a:endParaRPr lang="es-CO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4631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dirty="0">
                          <a:solidFill>
                            <a:schemeClr val="tx2"/>
                          </a:solidFill>
                        </a:rPr>
                        <a:t>Año:</a:t>
                      </a:r>
                    </a:p>
                    <a:p>
                      <a:endParaRPr lang="es-CO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solidFill>
                            <a:schemeClr val="tx2"/>
                          </a:solidFill>
                        </a:rPr>
                        <a:t>2021</a:t>
                      </a:r>
                    </a:p>
                    <a:p>
                      <a:endParaRPr lang="es-CO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1712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>
                          <a:solidFill>
                            <a:schemeClr val="tx2"/>
                          </a:solidFill>
                        </a:rPr>
                        <a:t>Síntesis</a:t>
                      </a:r>
                      <a:r>
                        <a:rPr lang="es-ES" sz="1600" b="1" dirty="0">
                          <a:solidFill>
                            <a:schemeClr val="tx2"/>
                          </a:solidFill>
                          <a:effectLst/>
                        </a:rPr>
                        <a:t>: </a:t>
                      </a:r>
                      <a:endParaRPr lang="es-CO" sz="1600" b="1" dirty="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endParaRPr lang="es-CO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3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Teniendo en cuenta que el teletrabajo es un fenómeno en crecimiento con ventajas y repercusiones para las empresas y los trabajadores, en donde es indispensable establecer nuevas formas de gestión en la prevención de los riesgos laborales y exigencias de seguridad y salud, el estándar publicado por OISS tiene como objetivo servir de guía.</a:t>
                      </a:r>
                    </a:p>
                    <a:p>
                      <a:pPr algn="just"/>
                      <a:endParaRPr lang="es-ES" sz="13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es-ES" sz="13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Sus contenidos buscan orientar la manera de establecer una gestión adecuada en seguridad y salud en el teletrabajo. </a:t>
                      </a:r>
                    </a:p>
                    <a:p>
                      <a:pPr algn="just"/>
                      <a:endParaRPr lang="es-ES" sz="13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es-ES" sz="13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 primer lugar, considerando las normas internacionales de trabajo  de la  OIT (convenios  y  recomendaciones), hace</a:t>
                      </a:r>
                      <a:endParaRPr lang="es-CO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9919784"/>
                  </a:ext>
                </a:extLst>
              </a:tr>
            </a:tbl>
          </a:graphicData>
        </a:graphic>
      </p:graphicFrame>
      <p:pic>
        <p:nvPicPr>
          <p:cNvPr id="10" name="Gráfico 9" descr="Insignia con relleno sólido">
            <a:extLst>
              <a:ext uri="{FF2B5EF4-FFF2-40B4-BE49-F238E27FC236}">
                <a16:creationId xmlns:a16="http://schemas.microsoft.com/office/drawing/2014/main" id="{31A16E22-7FDD-479C-A542-BBFA5F94F68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635352" y="1786143"/>
            <a:ext cx="483684" cy="483684"/>
          </a:xfrm>
          <a:prstGeom prst="rect">
            <a:avLst/>
          </a:prstGeom>
        </p:spPr>
      </p:pic>
      <p:pic>
        <p:nvPicPr>
          <p:cNvPr id="14" name="Google Shape;72;p1">
            <a:extLst>
              <a:ext uri="{FF2B5EF4-FFF2-40B4-BE49-F238E27FC236}">
                <a16:creationId xmlns:a16="http://schemas.microsoft.com/office/drawing/2014/main" id="{3B9B86AF-459E-352B-72EC-AD50297D117A}"/>
              </a:ext>
            </a:extLst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5084" y="993015"/>
            <a:ext cx="2218664" cy="786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44647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3419E3D4-F9A0-41D3-9E30-9EE764E0BD60}"/>
              </a:ext>
            </a:extLst>
          </p:cNvPr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3B1917EA-0235-44C6-B493-7FA6D667F62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28495" y="168565"/>
            <a:ext cx="2801008" cy="681119"/>
          </a:xfrm>
          <a:prstGeom prst="rect">
            <a:avLst/>
          </a:prstGeom>
        </p:spPr>
      </p:pic>
      <p:pic>
        <p:nvPicPr>
          <p:cNvPr id="12" name="Google Shape;69;p1">
            <a:extLst>
              <a:ext uri="{FF2B5EF4-FFF2-40B4-BE49-F238E27FC236}">
                <a16:creationId xmlns:a16="http://schemas.microsoft.com/office/drawing/2014/main" id="{D2437BE8-B73A-41C4-8709-BE42DCAACB2F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29950" y="7625669"/>
            <a:ext cx="3311144" cy="918217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73;p1">
            <a:extLst>
              <a:ext uri="{FF2B5EF4-FFF2-40B4-BE49-F238E27FC236}">
                <a16:creationId xmlns:a16="http://schemas.microsoft.com/office/drawing/2014/main" id="{8638209F-E21C-4E1F-B766-02F815061D21}"/>
              </a:ext>
            </a:extLst>
          </p:cNvPr>
          <p:cNvSpPr/>
          <p:nvPr/>
        </p:nvSpPr>
        <p:spPr>
          <a:xfrm>
            <a:off x="2278994" y="8417022"/>
            <a:ext cx="4262100" cy="7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CO" sz="1600" b="1" i="0" u="none" strike="noStrike" cap="none" dirty="0">
                <a:solidFill>
                  <a:srgbClr val="F57000"/>
                </a:solidFill>
                <a:latin typeface="Montserrat"/>
                <a:ea typeface="Montserrat"/>
                <a:cs typeface="Montserrat"/>
                <a:sym typeface="Montserrat"/>
              </a:rPr>
              <a:t>JUNTOS OPTIMIZAMOS</a:t>
            </a:r>
            <a:endParaRPr sz="1600" b="1" i="0" u="none" strike="noStrike" cap="none" dirty="0">
              <a:solidFill>
                <a:srgbClr val="F57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CO" sz="1600" b="1" i="0" u="none" strike="noStrike" cap="none" dirty="0">
                <a:solidFill>
                  <a:srgbClr val="F57000"/>
                </a:solidFill>
                <a:latin typeface="Montserrat"/>
                <a:ea typeface="Montserrat"/>
                <a:cs typeface="Montserrat"/>
                <a:sym typeface="Montserrat"/>
              </a:rPr>
              <a:t>LAS TRANSFORMACIONES</a:t>
            </a:r>
            <a:endParaRPr sz="1600" b="1" i="0" u="none" strike="noStrike" cap="none" dirty="0">
              <a:solidFill>
                <a:srgbClr val="F57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" name="Rectángulo: esquinas diagonales redondeadas 16">
            <a:extLst>
              <a:ext uri="{FF2B5EF4-FFF2-40B4-BE49-F238E27FC236}">
                <a16:creationId xmlns:a16="http://schemas.microsoft.com/office/drawing/2014/main" id="{CD049338-E99E-47CA-B9DC-5F6CA1FD350F}"/>
              </a:ext>
            </a:extLst>
          </p:cNvPr>
          <p:cNvSpPr/>
          <p:nvPr/>
        </p:nvSpPr>
        <p:spPr>
          <a:xfrm>
            <a:off x="710707" y="1880209"/>
            <a:ext cx="2606528" cy="899975"/>
          </a:xfrm>
          <a:prstGeom prst="round2DiagRect">
            <a:avLst/>
          </a:prstGeom>
          <a:noFill/>
          <a:ln>
            <a:solidFill>
              <a:srgbClr val="E17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O" sz="2800" dirty="0"/>
          </a:p>
        </p:txBody>
      </p:sp>
      <p:sp>
        <p:nvSpPr>
          <p:cNvPr id="15" name="Rectángulo: esquinas diagonales redondeadas 14">
            <a:extLst>
              <a:ext uri="{FF2B5EF4-FFF2-40B4-BE49-F238E27FC236}">
                <a16:creationId xmlns:a16="http://schemas.microsoft.com/office/drawing/2014/main" id="{A4D047BB-D578-44F0-87F5-714610409F62}"/>
              </a:ext>
            </a:extLst>
          </p:cNvPr>
          <p:cNvSpPr/>
          <p:nvPr/>
        </p:nvSpPr>
        <p:spPr>
          <a:xfrm>
            <a:off x="623422" y="1752056"/>
            <a:ext cx="2606528" cy="918217"/>
          </a:xfrm>
          <a:prstGeom prst="round2Diag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800"/>
              </a:lnSpc>
            </a:pPr>
            <a:r>
              <a:rPr lang="es-ES" sz="2800" dirty="0"/>
              <a:t>Guías internacionales</a:t>
            </a:r>
            <a:endParaRPr lang="es-CO" sz="2800" dirty="0"/>
          </a:p>
        </p:txBody>
      </p:sp>
      <p:graphicFrame>
        <p:nvGraphicFramePr>
          <p:cNvPr id="18" name="Tabla 18">
            <a:extLst>
              <a:ext uri="{FF2B5EF4-FFF2-40B4-BE49-F238E27FC236}">
                <a16:creationId xmlns:a16="http://schemas.microsoft.com/office/drawing/2014/main" id="{4AC9A270-A6E8-4035-BEA0-0D21D682A0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5063314"/>
              </p:ext>
            </p:extLst>
          </p:nvPr>
        </p:nvGraphicFramePr>
        <p:xfrm>
          <a:off x="809512" y="3001169"/>
          <a:ext cx="5238974" cy="4411980"/>
        </p:xfrm>
        <a:graphic>
          <a:graphicData uri="http://schemas.openxmlformats.org/drawingml/2006/table">
            <a:tbl>
              <a:tblPr bandRow="1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tableStyleId>{1FECB4D8-DB02-4DC6-A0A2-4F2EBAE1DC90}</a:tableStyleId>
              </a:tblPr>
              <a:tblGrid>
                <a:gridCol w="885656">
                  <a:extLst>
                    <a:ext uri="{9D8B030D-6E8A-4147-A177-3AD203B41FA5}">
                      <a16:colId xmlns:a16="http://schemas.microsoft.com/office/drawing/2014/main" val="1399992787"/>
                    </a:ext>
                  </a:extLst>
                </a:gridCol>
                <a:gridCol w="4353318">
                  <a:extLst>
                    <a:ext uri="{9D8B030D-6E8A-4147-A177-3AD203B41FA5}">
                      <a16:colId xmlns:a16="http://schemas.microsoft.com/office/drawing/2014/main" val="30402290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>
                          <a:solidFill>
                            <a:schemeClr val="tx2"/>
                          </a:solidFill>
                        </a:rPr>
                        <a:t>Síntesis</a:t>
                      </a:r>
                      <a:r>
                        <a:rPr lang="es-ES" sz="1600" b="1" dirty="0">
                          <a:solidFill>
                            <a:schemeClr val="tx2"/>
                          </a:solidFill>
                          <a:effectLst/>
                        </a:rPr>
                        <a:t>: </a:t>
                      </a:r>
                      <a:endParaRPr lang="es-CO" sz="1600" b="1" dirty="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endParaRPr lang="es-CO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3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 análisis de definiciones, requisitos formales y aspectos laborales (contrato; supervisión, control y vigilancia; protección de la seguridad y salud;  prevención de riesgos laborales).</a:t>
                      </a:r>
                    </a:p>
                    <a:p>
                      <a:pPr algn="just"/>
                      <a:endParaRPr lang="es-ES" sz="13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es-ES" sz="13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Por otro lado, presenta los pasos sugeridos para la implantación del teletrabajo en la empresa, los aspectos específicos para la gestión para la prevención de riesgos laborales en los trabajadores y los principales riesgos del teletrabajo.  </a:t>
                      </a:r>
                    </a:p>
                    <a:p>
                      <a:pPr algn="just"/>
                      <a:endParaRPr lang="es-ES" sz="13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es-ES" sz="13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Adicionalmente, proporciona una herramienta para el diagnóstico inicial en la empresa que desea implementar el teletrabajo y una lista de chequeo para la evaluación de riesgos en el puesto de teletrabajo. </a:t>
                      </a:r>
                    </a:p>
                    <a:p>
                      <a:pPr algn="just"/>
                      <a:endParaRPr lang="es-ES" sz="13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es-ES" sz="135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Finalmente, incluye dos publicaciones de la Organización Internacional del Trabajo: </a:t>
                      </a:r>
                      <a:r>
                        <a:rPr lang="es-CO" sz="135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 teletrabajo durante la pandemia de COVID-19 y después de ella. Guía práctica (2020) y OVID-19: Orientaciones para la </a:t>
                      </a:r>
                      <a:r>
                        <a:rPr lang="es-ES" sz="135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recolección de estadísticas del trabajo (2020).</a:t>
                      </a:r>
                      <a:endParaRPr lang="es-CO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919784"/>
                  </a:ext>
                </a:extLst>
              </a:tr>
            </a:tbl>
          </a:graphicData>
        </a:graphic>
      </p:graphicFrame>
      <p:pic>
        <p:nvPicPr>
          <p:cNvPr id="10" name="Gráfico 9" descr="Insignia con relleno sólido">
            <a:extLst>
              <a:ext uri="{FF2B5EF4-FFF2-40B4-BE49-F238E27FC236}">
                <a16:creationId xmlns:a16="http://schemas.microsoft.com/office/drawing/2014/main" id="{38299F8C-6EE7-4765-9E8A-8A879DA7698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635352" y="1786143"/>
            <a:ext cx="483684" cy="483684"/>
          </a:xfrm>
          <a:prstGeom prst="rect">
            <a:avLst/>
          </a:prstGeom>
        </p:spPr>
      </p:pic>
      <p:pic>
        <p:nvPicPr>
          <p:cNvPr id="14" name="Google Shape;72;p1">
            <a:extLst>
              <a:ext uri="{FF2B5EF4-FFF2-40B4-BE49-F238E27FC236}">
                <a16:creationId xmlns:a16="http://schemas.microsoft.com/office/drawing/2014/main" id="{20664FB7-0582-0383-6E8E-F5976E4EBAA2}"/>
              </a:ext>
            </a:extLst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5084" y="993015"/>
            <a:ext cx="2218664" cy="786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46485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3419E3D4-F9A0-41D3-9E30-9EE764E0BD60}"/>
              </a:ext>
            </a:extLst>
          </p:cNvPr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3B1917EA-0235-44C6-B493-7FA6D667F62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28495" y="168565"/>
            <a:ext cx="2801008" cy="681119"/>
          </a:xfrm>
          <a:prstGeom prst="rect">
            <a:avLst/>
          </a:prstGeom>
        </p:spPr>
      </p:pic>
      <p:pic>
        <p:nvPicPr>
          <p:cNvPr id="12" name="Google Shape;69;p1">
            <a:extLst>
              <a:ext uri="{FF2B5EF4-FFF2-40B4-BE49-F238E27FC236}">
                <a16:creationId xmlns:a16="http://schemas.microsoft.com/office/drawing/2014/main" id="{D2437BE8-B73A-41C4-8709-BE42DCAACB2F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29950" y="7625669"/>
            <a:ext cx="3311144" cy="918217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73;p1">
            <a:extLst>
              <a:ext uri="{FF2B5EF4-FFF2-40B4-BE49-F238E27FC236}">
                <a16:creationId xmlns:a16="http://schemas.microsoft.com/office/drawing/2014/main" id="{8638209F-E21C-4E1F-B766-02F815061D21}"/>
              </a:ext>
            </a:extLst>
          </p:cNvPr>
          <p:cNvSpPr/>
          <p:nvPr/>
        </p:nvSpPr>
        <p:spPr>
          <a:xfrm>
            <a:off x="2278994" y="8417022"/>
            <a:ext cx="4262100" cy="7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CO" sz="1600" b="1" i="0" u="none" strike="noStrike" cap="none" dirty="0">
                <a:solidFill>
                  <a:srgbClr val="F57000"/>
                </a:solidFill>
                <a:latin typeface="Montserrat"/>
                <a:ea typeface="Montserrat"/>
                <a:cs typeface="Montserrat"/>
                <a:sym typeface="Montserrat"/>
              </a:rPr>
              <a:t>JUNTOS OPTIMIZAMOS</a:t>
            </a:r>
            <a:endParaRPr sz="1600" b="1" i="0" u="none" strike="noStrike" cap="none" dirty="0">
              <a:solidFill>
                <a:srgbClr val="F57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CO" sz="1600" b="1" i="0" u="none" strike="noStrike" cap="none" dirty="0">
                <a:solidFill>
                  <a:srgbClr val="F57000"/>
                </a:solidFill>
                <a:latin typeface="Montserrat"/>
                <a:ea typeface="Montserrat"/>
                <a:cs typeface="Montserrat"/>
                <a:sym typeface="Montserrat"/>
              </a:rPr>
              <a:t>LAS TRANSFORMACIONES</a:t>
            </a:r>
            <a:endParaRPr sz="1600" b="1" i="0" u="none" strike="noStrike" cap="none" dirty="0">
              <a:solidFill>
                <a:srgbClr val="F57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" name="Rectángulo: esquinas diagonales redondeadas 16">
            <a:extLst>
              <a:ext uri="{FF2B5EF4-FFF2-40B4-BE49-F238E27FC236}">
                <a16:creationId xmlns:a16="http://schemas.microsoft.com/office/drawing/2014/main" id="{CD049338-E99E-47CA-B9DC-5F6CA1FD350F}"/>
              </a:ext>
            </a:extLst>
          </p:cNvPr>
          <p:cNvSpPr/>
          <p:nvPr/>
        </p:nvSpPr>
        <p:spPr>
          <a:xfrm>
            <a:off x="710707" y="1880209"/>
            <a:ext cx="2606528" cy="899975"/>
          </a:xfrm>
          <a:prstGeom prst="round2DiagRect">
            <a:avLst/>
          </a:prstGeom>
          <a:noFill/>
          <a:ln>
            <a:solidFill>
              <a:srgbClr val="E17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O" sz="2800" dirty="0"/>
          </a:p>
        </p:txBody>
      </p:sp>
      <p:sp>
        <p:nvSpPr>
          <p:cNvPr id="15" name="Rectángulo: esquinas diagonales redondeadas 14">
            <a:extLst>
              <a:ext uri="{FF2B5EF4-FFF2-40B4-BE49-F238E27FC236}">
                <a16:creationId xmlns:a16="http://schemas.microsoft.com/office/drawing/2014/main" id="{A4D047BB-D578-44F0-87F5-714610409F62}"/>
              </a:ext>
            </a:extLst>
          </p:cNvPr>
          <p:cNvSpPr/>
          <p:nvPr/>
        </p:nvSpPr>
        <p:spPr>
          <a:xfrm>
            <a:off x="623422" y="1752056"/>
            <a:ext cx="2606528" cy="918217"/>
          </a:xfrm>
          <a:prstGeom prst="round2Diag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800"/>
              </a:lnSpc>
            </a:pPr>
            <a:r>
              <a:rPr lang="es-ES" sz="2800" dirty="0"/>
              <a:t>Guías internacionales</a:t>
            </a:r>
            <a:endParaRPr lang="es-CO" sz="2800" dirty="0"/>
          </a:p>
        </p:txBody>
      </p:sp>
      <p:graphicFrame>
        <p:nvGraphicFramePr>
          <p:cNvPr id="18" name="Tabla 18">
            <a:extLst>
              <a:ext uri="{FF2B5EF4-FFF2-40B4-BE49-F238E27FC236}">
                <a16:creationId xmlns:a16="http://schemas.microsoft.com/office/drawing/2014/main" id="{4AC9A270-A6E8-4035-BEA0-0D21D682A0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4764817"/>
              </p:ext>
            </p:extLst>
          </p:nvPr>
        </p:nvGraphicFramePr>
        <p:xfrm>
          <a:off x="809512" y="3001169"/>
          <a:ext cx="5238974" cy="4602480"/>
        </p:xfrm>
        <a:graphic>
          <a:graphicData uri="http://schemas.openxmlformats.org/drawingml/2006/table">
            <a:tbl>
              <a:tblPr bandRow="1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tableStyleId>{1FECB4D8-DB02-4DC6-A0A2-4F2EBAE1DC90}</a:tableStyleId>
              </a:tblPr>
              <a:tblGrid>
                <a:gridCol w="885656">
                  <a:extLst>
                    <a:ext uri="{9D8B030D-6E8A-4147-A177-3AD203B41FA5}">
                      <a16:colId xmlns:a16="http://schemas.microsoft.com/office/drawing/2014/main" val="1399992787"/>
                    </a:ext>
                  </a:extLst>
                </a:gridCol>
                <a:gridCol w="4353318">
                  <a:extLst>
                    <a:ext uri="{9D8B030D-6E8A-4147-A177-3AD203B41FA5}">
                      <a16:colId xmlns:a16="http://schemas.microsoft.com/office/drawing/2014/main" val="3040229025"/>
                    </a:ext>
                  </a:extLst>
                </a:gridCol>
              </a:tblGrid>
              <a:tr h="358140">
                <a:tc>
                  <a:txBody>
                    <a:bodyPr/>
                    <a:lstStyle/>
                    <a:p>
                      <a:r>
                        <a:rPr lang="es-ES" sz="1400" b="1" dirty="0">
                          <a:solidFill>
                            <a:schemeClr val="tx2"/>
                          </a:solidFill>
                          <a:effectLst/>
                        </a:rPr>
                        <a:t>Título: </a:t>
                      </a:r>
                      <a:endParaRPr lang="es-CO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400" b="1" kern="1200" dirty="0">
                          <a:solidFill>
                            <a:srgbClr val="FF6600"/>
                          </a:solidFill>
                          <a:latin typeface="+mn-lt"/>
                          <a:ea typeface="+mn-ea"/>
                          <a:cs typeface="+mn-cs"/>
                        </a:rPr>
                        <a:t>Guía para empleadores sobre el trabajo desde casa en respuesta al brote de la COVID-19</a:t>
                      </a:r>
                      <a:endParaRPr lang="es-ES" sz="1400" b="1" dirty="0">
                        <a:solidFill>
                          <a:srgbClr val="FF6600"/>
                        </a:solidFill>
                        <a:effectLst/>
                      </a:endParaRPr>
                    </a:p>
                    <a:p>
                      <a:endParaRPr lang="es-CO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23673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dirty="0">
                          <a:solidFill>
                            <a:schemeClr val="tx2"/>
                          </a:solidFill>
                        </a:rPr>
                        <a:t>Autor: </a:t>
                      </a:r>
                    </a:p>
                    <a:p>
                      <a:endParaRPr lang="es-CO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dirty="0">
                          <a:solidFill>
                            <a:schemeClr val="tx2"/>
                          </a:solidFill>
                        </a:rPr>
                        <a:t>Organización Internacional del Trabajo (OIT)</a:t>
                      </a:r>
                      <a:endParaRPr lang="es-CO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4631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dirty="0">
                          <a:solidFill>
                            <a:schemeClr val="tx2"/>
                          </a:solidFill>
                        </a:rPr>
                        <a:t>Año:</a:t>
                      </a:r>
                    </a:p>
                    <a:p>
                      <a:endParaRPr lang="es-CO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solidFill>
                            <a:schemeClr val="tx2"/>
                          </a:solidFill>
                        </a:rPr>
                        <a:t>2020</a:t>
                      </a:r>
                    </a:p>
                    <a:p>
                      <a:endParaRPr lang="es-CO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1712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 dirty="0">
                          <a:solidFill>
                            <a:schemeClr val="tx2"/>
                          </a:solidFill>
                        </a:rPr>
                        <a:t>ISBN: </a:t>
                      </a:r>
                      <a:endParaRPr lang="es-CO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35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9789220322611 (PDF en línea)</a:t>
                      </a:r>
                    </a:p>
                    <a:p>
                      <a:endParaRPr lang="es-CO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3986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>
                          <a:solidFill>
                            <a:schemeClr val="tx2"/>
                          </a:solidFill>
                        </a:rPr>
                        <a:t>Síntesis</a:t>
                      </a:r>
                      <a:r>
                        <a:rPr lang="es-ES" sz="1600" b="1" dirty="0">
                          <a:solidFill>
                            <a:schemeClr val="tx2"/>
                          </a:solidFill>
                          <a:effectLst/>
                        </a:rPr>
                        <a:t>: </a:t>
                      </a:r>
                      <a:endParaRPr lang="es-CO" sz="1600" b="1" dirty="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endParaRPr lang="es-CO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dirty="0">
                          <a:solidFill>
                            <a:schemeClr val="tx2"/>
                          </a:solidFill>
                        </a:rPr>
                        <a:t>Guía que ofrece orientación práctica a las empresas que han implementado la modalidad de trabajo desde casa como medida temporal durante la crisis de la COVID-19. Para tal fin, contextualiza las normas internacionales de trabajo establecidas en los convenios y recomendaciones de la OIT, pertinentes para el caso.</a:t>
                      </a:r>
                    </a:p>
                    <a:p>
                      <a:pPr algn="just"/>
                      <a:endParaRPr lang="es-ES" dirty="0">
                        <a:solidFill>
                          <a:schemeClr val="tx2"/>
                        </a:solidFill>
                      </a:endParaRPr>
                    </a:p>
                    <a:p>
                      <a:pPr algn="just"/>
                      <a:r>
                        <a:rPr lang="es-ES" dirty="0">
                          <a:solidFill>
                            <a:schemeClr val="tx2"/>
                          </a:solidFill>
                        </a:rPr>
                        <a:t>Se abordan los encuentros y diferencias entre el trabajo desde casa, el teletrabajo, el trabajo remoto, el trabajo a distancia. </a:t>
                      </a:r>
                    </a:p>
                    <a:p>
                      <a:pPr algn="just"/>
                      <a:endParaRPr lang="es-E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9919784"/>
                  </a:ext>
                </a:extLst>
              </a:tr>
            </a:tbl>
          </a:graphicData>
        </a:graphic>
      </p:graphicFrame>
      <p:pic>
        <p:nvPicPr>
          <p:cNvPr id="10" name="Gráfico 9" descr="Insignia 3 con relleno sólido">
            <a:extLst>
              <a:ext uri="{FF2B5EF4-FFF2-40B4-BE49-F238E27FC236}">
                <a16:creationId xmlns:a16="http://schemas.microsoft.com/office/drawing/2014/main" id="{2D801135-28B0-49DB-8070-17BEF09CAF1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607731" y="1780605"/>
            <a:ext cx="502098" cy="502098"/>
          </a:xfrm>
          <a:prstGeom prst="rect">
            <a:avLst/>
          </a:prstGeom>
        </p:spPr>
      </p:pic>
      <p:pic>
        <p:nvPicPr>
          <p:cNvPr id="14" name="Google Shape;72;p1">
            <a:extLst>
              <a:ext uri="{FF2B5EF4-FFF2-40B4-BE49-F238E27FC236}">
                <a16:creationId xmlns:a16="http://schemas.microsoft.com/office/drawing/2014/main" id="{6CD8C747-3708-8707-E512-231D74B3D077}"/>
              </a:ext>
            </a:extLst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5084" y="993015"/>
            <a:ext cx="2218664" cy="786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71508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3419E3D4-F9A0-41D3-9E30-9EE764E0BD60}"/>
              </a:ext>
            </a:extLst>
          </p:cNvPr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3B1917EA-0235-44C6-B493-7FA6D667F62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28495" y="168565"/>
            <a:ext cx="2801008" cy="681119"/>
          </a:xfrm>
          <a:prstGeom prst="rect">
            <a:avLst/>
          </a:prstGeom>
        </p:spPr>
      </p:pic>
      <p:pic>
        <p:nvPicPr>
          <p:cNvPr id="12" name="Google Shape;69;p1">
            <a:extLst>
              <a:ext uri="{FF2B5EF4-FFF2-40B4-BE49-F238E27FC236}">
                <a16:creationId xmlns:a16="http://schemas.microsoft.com/office/drawing/2014/main" id="{D2437BE8-B73A-41C4-8709-BE42DCAACB2F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29950" y="7625669"/>
            <a:ext cx="3311144" cy="918217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73;p1">
            <a:extLst>
              <a:ext uri="{FF2B5EF4-FFF2-40B4-BE49-F238E27FC236}">
                <a16:creationId xmlns:a16="http://schemas.microsoft.com/office/drawing/2014/main" id="{8638209F-E21C-4E1F-B766-02F815061D21}"/>
              </a:ext>
            </a:extLst>
          </p:cNvPr>
          <p:cNvSpPr/>
          <p:nvPr/>
        </p:nvSpPr>
        <p:spPr>
          <a:xfrm>
            <a:off x="2278994" y="8417022"/>
            <a:ext cx="4262100" cy="7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CO" sz="1600" b="1" i="0" u="none" strike="noStrike" cap="none" dirty="0">
                <a:solidFill>
                  <a:srgbClr val="F57000"/>
                </a:solidFill>
                <a:latin typeface="Montserrat"/>
                <a:ea typeface="Montserrat"/>
                <a:cs typeface="Montserrat"/>
                <a:sym typeface="Montserrat"/>
              </a:rPr>
              <a:t>JUNTOS OPTIMIZAMOS</a:t>
            </a:r>
            <a:endParaRPr sz="1600" b="1" i="0" u="none" strike="noStrike" cap="none" dirty="0">
              <a:solidFill>
                <a:srgbClr val="F57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CO" sz="1600" b="1" i="0" u="none" strike="noStrike" cap="none" dirty="0">
                <a:solidFill>
                  <a:srgbClr val="F57000"/>
                </a:solidFill>
                <a:latin typeface="Montserrat"/>
                <a:ea typeface="Montserrat"/>
                <a:cs typeface="Montserrat"/>
                <a:sym typeface="Montserrat"/>
              </a:rPr>
              <a:t>LAS TRANSFORMACIONES</a:t>
            </a:r>
            <a:endParaRPr sz="1600" b="1" i="0" u="none" strike="noStrike" cap="none" dirty="0">
              <a:solidFill>
                <a:srgbClr val="F57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" name="Rectángulo: esquinas diagonales redondeadas 16">
            <a:extLst>
              <a:ext uri="{FF2B5EF4-FFF2-40B4-BE49-F238E27FC236}">
                <a16:creationId xmlns:a16="http://schemas.microsoft.com/office/drawing/2014/main" id="{CD049338-E99E-47CA-B9DC-5F6CA1FD350F}"/>
              </a:ext>
            </a:extLst>
          </p:cNvPr>
          <p:cNvSpPr/>
          <p:nvPr/>
        </p:nvSpPr>
        <p:spPr>
          <a:xfrm>
            <a:off x="710707" y="1880209"/>
            <a:ext cx="2606528" cy="899975"/>
          </a:xfrm>
          <a:prstGeom prst="round2DiagRect">
            <a:avLst/>
          </a:prstGeom>
          <a:noFill/>
          <a:ln>
            <a:solidFill>
              <a:srgbClr val="E17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O" sz="2800" dirty="0"/>
          </a:p>
        </p:txBody>
      </p:sp>
      <p:sp>
        <p:nvSpPr>
          <p:cNvPr id="15" name="Rectángulo: esquinas diagonales redondeadas 14">
            <a:extLst>
              <a:ext uri="{FF2B5EF4-FFF2-40B4-BE49-F238E27FC236}">
                <a16:creationId xmlns:a16="http://schemas.microsoft.com/office/drawing/2014/main" id="{A4D047BB-D578-44F0-87F5-714610409F62}"/>
              </a:ext>
            </a:extLst>
          </p:cNvPr>
          <p:cNvSpPr/>
          <p:nvPr/>
        </p:nvSpPr>
        <p:spPr>
          <a:xfrm>
            <a:off x="623422" y="1752056"/>
            <a:ext cx="2606528" cy="918217"/>
          </a:xfrm>
          <a:prstGeom prst="round2Diag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800"/>
              </a:lnSpc>
            </a:pPr>
            <a:r>
              <a:rPr lang="es-ES" sz="2800" dirty="0"/>
              <a:t>Guías internacionales</a:t>
            </a:r>
            <a:endParaRPr lang="es-CO" sz="2800" dirty="0"/>
          </a:p>
        </p:txBody>
      </p:sp>
      <p:graphicFrame>
        <p:nvGraphicFramePr>
          <p:cNvPr id="18" name="Tabla 18">
            <a:extLst>
              <a:ext uri="{FF2B5EF4-FFF2-40B4-BE49-F238E27FC236}">
                <a16:creationId xmlns:a16="http://schemas.microsoft.com/office/drawing/2014/main" id="{4AC9A270-A6E8-4035-BEA0-0D21D682A0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5936990"/>
              </p:ext>
            </p:extLst>
          </p:nvPr>
        </p:nvGraphicFramePr>
        <p:xfrm>
          <a:off x="809512" y="3001169"/>
          <a:ext cx="5238974" cy="3794760"/>
        </p:xfrm>
        <a:graphic>
          <a:graphicData uri="http://schemas.openxmlformats.org/drawingml/2006/table">
            <a:tbl>
              <a:tblPr bandRow="1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tableStyleId>{1FECB4D8-DB02-4DC6-A0A2-4F2EBAE1DC90}</a:tableStyleId>
              </a:tblPr>
              <a:tblGrid>
                <a:gridCol w="885656">
                  <a:extLst>
                    <a:ext uri="{9D8B030D-6E8A-4147-A177-3AD203B41FA5}">
                      <a16:colId xmlns:a16="http://schemas.microsoft.com/office/drawing/2014/main" val="1399992787"/>
                    </a:ext>
                  </a:extLst>
                </a:gridCol>
                <a:gridCol w="4353318">
                  <a:extLst>
                    <a:ext uri="{9D8B030D-6E8A-4147-A177-3AD203B41FA5}">
                      <a16:colId xmlns:a16="http://schemas.microsoft.com/office/drawing/2014/main" val="30402290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>
                          <a:solidFill>
                            <a:schemeClr val="tx2"/>
                          </a:solidFill>
                        </a:rPr>
                        <a:t>Síntesis</a:t>
                      </a:r>
                      <a:r>
                        <a:rPr lang="es-ES" sz="1600" b="1" dirty="0">
                          <a:solidFill>
                            <a:schemeClr val="tx2"/>
                          </a:solidFill>
                          <a:effectLst/>
                        </a:rPr>
                        <a:t>: </a:t>
                      </a:r>
                      <a:endParaRPr lang="es-CO" sz="1600" b="1" dirty="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endParaRPr lang="es-CO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dirty="0">
                          <a:solidFill>
                            <a:schemeClr val="tx2"/>
                          </a:solidFill>
                        </a:rPr>
                        <a:t>Presenta recomendaciones, en particular relativas a las obligaciones y responsabilidades de los empleadores y de los trabajadores.</a:t>
                      </a:r>
                    </a:p>
                    <a:p>
                      <a:pPr algn="just"/>
                      <a:endParaRPr lang="es-ES" dirty="0">
                        <a:solidFill>
                          <a:schemeClr val="tx2"/>
                        </a:solidFill>
                      </a:endParaRPr>
                    </a:p>
                    <a:p>
                      <a:pPr algn="just"/>
                      <a:r>
                        <a:rPr lang="es-ES" dirty="0">
                          <a:solidFill>
                            <a:schemeClr val="tx2"/>
                          </a:solidFill>
                        </a:rPr>
                        <a:t>En lo concerniente a las obligaciones de los empleadores, hace hincapié en la seguridad y salud de los trabajadores; la disponibilidad de herramientas, equipos, suministros y tecnología; la organización del trabajo y los gastos asociados; la indemnización a los trabajadores y la responsabilidad civil.</a:t>
                      </a:r>
                    </a:p>
                    <a:p>
                      <a:pPr algn="just"/>
                      <a:endParaRPr lang="es-ES" dirty="0">
                        <a:solidFill>
                          <a:schemeClr val="tx2"/>
                        </a:solidFill>
                      </a:endParaRPr>
                    </a:p>
                    <a:p>
                      <a:pPr algn="just"/>
                      <a:r>
                        <a:rPr lang="es-ES" dirty="0">
                          <a:solidFill>
                            <a:schemeClr val="tx2"/>
                          </a:solidFill>
                        </a:rPr>
                        <a:t>También, dedica especial atención a los principales problemas en la implementación del trabajo desde casa y lo que se ha de considerar para solucionarlos.</a:t>
                      </a:r>
                    </a:p>
                    <a:p>
                      <a:pPr algn="just"/>
                      <a:endParaRPr lang="es-ES" dirty="0">
                        <a:solidFill>
                          <a:schemeClr val="tx2"/>
                        </a:solidFill>
                      </a:endParaRPr>
                    </a:p>
                    <a:p>
                      <a:pPr algn="just"/>
                      <a:r>
                        <a:rPr lang="es-ES" dirty="0">
                          <a:solidFill>
                            <a:schemeClr val="tx2"/>
                          </a:solidFill>
                        </a:rPr>
                        <a:t>Por último, orienta a partir de un modelo a las empresas en el desarrollo de una política interna de trabajo en casa, que se adapte a sus necesidades. </a:t>
                      </a:r>
                      <a:endParaRPr lang="es-CO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9919784"/>
                  </a:ext>
                </a:extLst>
              </a:tr>
            </a:tbl>
          </a:graphicData>
        </a:graphic>
      </p:graphicFrame>
      <p:pic>
        <p:nvPicPr>
          <p:cNvPr id="10" name="Gráfico 9" descr="Insignia 3 con relleno sólido">
            <a:extLst>
              <a:ext uri="{FF2B5EF4-FFF2-40B4-BE49-F238E27FC236}">
                <a16:creationId xmlns:a16="http://schemas.microsoft.com/office/drawing/2014/main" id="{B84FD1D3-BBF4-410A-A994-5FE643C90AD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607731" y="1780605"/>
            <a:ext cx="502098" cy="502098"/>
          </a:xfrm>
          <a:prstGeom prst="rect">
            <a:avLst/>
          </a:prstGeom>
        </p:spPr>
      </p:pic>
      <p:pic>
        <p:nvPicPr>
          <p:cNvPr id="14" name="Google Shape;72;p1">
            <a:extLst>
              <a:ext uri="{FF2B5EF4-FFF2-40B4-BE49-F238E27FC236}">
                <a16:creationId xmlns:a16="http://schemas.microsoft.com/office/drawing/2014/main" id="{9415D93A-D1DB-D04C-B671-38E7DB2B438D}"/>
              </a:ext>
            </a:extLst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5084" y="993015"/>
            <a:ext cx="2218664" cy="786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0615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3419E3D4-F9A0-41D3-9E30-9EE764E0BD60}"/>
              </a:ext>
            </a:extLst>
          </p:cNvPr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3B1917EA-0235-44C6-B493-7FA6D667F62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28495" y="168565"/>
            <a:ext cx="2801008" cy="681119"/>
          </a:xfrm>
          <a:prstGeom prst="rect">
            <a:avLst/>
          </a:prstGeom>
        </p:spPr>
      </p:pic>
      <p:pic>
        <p:nvPicPr>
          <p:cNvPr id="12" name="Google Shape;69;p1">
            <a:extLst>
              <a:ext uri="{FF2B5EF4-FFF2-40B4-BE49-F238E27FC236}">
                <a16:creationId xmlns:a16="http://schemas.microsoft.com/office/drawing/2014/main" id="{D2437BE8-B73A-41C4-8709-BE42DCAACB2F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29950" y="7625669"/>
            <a:ext cx="3311144" cy="918217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73;p1">
            <a:extLst>
              <a:ext uri="{FF2B5EF4-FFF2-40B4-BE49-F238E27FC236}">
                <a16:creationId xmlns:a16="http://schemas.microsoft.com/office/drawing/2014/main" id="{8638209F-E21C-4E1F-B766-02F815061D21}"/>
              </a:ext>
            </a:extLst>
          </p:cNvPr>
          <p:cNvSpPr/>
          <p:nvPr/>
        </p:nvSpPr>
        <p:spPr>
          <a:xfrm>
            <a:off x="2278994" y="8417022"/>
            <a:ext cx="4262100" cy="7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CO" sz="1600" b="1" i="0" u="none" strike="noStrike" cap="none" dirty="0">
                <a:solidFill>
                  <a:srgbClr val="F57000"/>
                </a:solidFill>
                <a:latin typeface="Montserrat"/>
                <a:ea typeface="Montserrat"/>
                <a:cs typeface="Montserrat"/>
                <a:sym typeface="Montserrat"/>
              </a:rPr>
              <a:t>JUNTOS OPTIMIZAMOS</a:t>
            </a:r>
            <a:endParaRPr sz="1600" b="1" i="0" u="none" strike="noStrike" cap="none" dirty="0">
              <a:solidFill>
                <a:srgbClr val="F57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CO" sz="1600" b="1" i="0" u="none" strike="noStrike" cap="none" dirty="0">
                <a:solidFill>
                  <a:srgbClr val="F57000"/>
                </a:solidFill>
                <a:latin typeface="Montserrat"/>
                <a:ea typeface="Montserrat"/>
                <a:cs typeface="Montserrat"/>
                <a:sym typeface="Montserrat"/>
              </a:rPr>
              <a:t>LAS TRANSFORMACIONES</a:t>
            </a:r>
            <a:endParaRPr sz="1600" b="1" i="0" u="none" strike="noStrike" cap="none" dirty="0">
              <a:solidFill>
                <a:srgbClr val="F57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" name="Rectángulo: esquinas diagonales redondeadas 16">
            <a:extLst>
              <a:ext uri="{FF2B5EF4-FFF2-40B4-BE49-F238E27FC236}">
                <a16:creationId xmlns:a16="http://schemas.microsoft.com/office/drawing/2014/main" id="{CD049338-E99E-47CA-B9DC-5F6CA1FD350F}"/>
              </a:ext>
            </a:extLst>
          </p:cNvPr>
          <p:cNvSpPr/>
          <p:nvPr/>
        </p:nvSpPr>
        <p:spPr>
          <a:xfrm>
            <a:off x="710707" y="1880209"/>
            <a:ext cx="2606528" cy="899975"/>
          </a:xfrm>
          <a:prstGeom prst="round2DiagRect">
            <a:avLst/>
          </a:prstGeom>
          <a:noFill/>
          <a:ln>
            <a:solidFill>
              <a:srgbClr val="E17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O" sz="2800" dirty="0"/>
          </a:p>
        </p:txBody>
      </p:sp>
      <p:sp>
        <p:nvSpPr>
          <p:cNvPr id="15" name="Rectángulo: esquinas diagonales redondeadas 14">
            <a:extLst>
              <a:ext uri="{FF2B5EF4-FFF2-40B4-BE49-F238E27FC236}">
                <a16:creationId xmlns:a16="http://schemas.microsoft.com/office/drawing/2014/main" id="{A4D047BB-D578-44F0-87F5-714610409F62}"/>
              </a:ext>
            </a:extLst>
          </p:cNvPr>
          <p:cNvSpPr/>
          <p:nvPr/>
        </p:nvSpPr>
        <p:spPr>
          <a:xfrm>
            <a:off x="623422" y="1752056"/>
            <a:ext cx="2606528" cy="918217"/>
          </a:xfrm>
          <a:prstGeom prst="round2Diag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800"/>
              </a:lnSpc>
            </a:pPr>
            <a:r>
              <a:rPr lang="es-ES" sz="2800" dirty="0"/>
              <a:t>Guías internacionales</a:t>
            </a:r>
            <a:endParaRPr lang="es-CO" sz="2800" dirty="0"/>
          </a:p>
        </p:txBody>
      </p:sp>
      <p:graphicFrame>
        <p:nvGraphicFramePr>
          <p:cNvPr id="18" name="Tabla 18">
            <a:extLst>
              <a:ext uri="{FF2B5EF4-FFF2-40B4-BE49-F238E27FC236}">
                <a16:creationId xmlns:a16="http://schemas.microsoft.com/office/drawing/2014/main" id="{4AC9A270-A6E8-4035-BEA0-0D21D682A0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2615719"/>
              </p:ext>
            </p:extLst>
          </p:nvPr>
        </p:nvGraphicFramePr>
        <p:xfrm>
          <a:off x="809512" y="3001169"/>
          <a:ext cx="5238974" cy="4396740"/>
        </p:xfrm>
        <a:graphic>
          <a:graphicData uri="http://schemas.openxmlformats.org/drawingml/2006/table">
            <a:tbl>
              <a:tblPr bandRow="1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tableStyleId>{1FECB4D8-DB02-4DC6-A0A2-4F2EBAE1DC90}</a:tableStyleId>
              </a:tblPr>
              <a:tblGrid>
                <a:gridCol w="885656">
                  <a:extLst>
                    <a:ext uri="{9D8B030D-6E8A-4147-A177-3AD203B41FA5}">
                      <a16:colId xmlns:a16="http://schemas.microsoft.com/office/drawing/2014/main" val="1399992787"/>
                    </a:ext>
                  </a:extLst>
                </a:gridCol>
                <a:gridCol w="4353318">
                  <a:extLst>
                    <a:ext uri="{9D8B030D-6E8A-4147-A177-3AD203B41FA5}">
                      <a16:colId xmlns:a16="http://schemas.microsoft.com/office/drawing/2014/main" val="3040229025"/>
                    </a:ext>
                  </a:extLst>
                </a:gridCol>
              </a:tblGrid>
              <a:tr h="358140">
                <a:tc>
                  <a:txBody>
                    <a:bodyPr/>
                    <a:lstStyle/>
                    <a:p>
                      <a:r>
                        <a:rPr lang="es-ES" sz="1400" b="1" dirty="0">
                          <a:solidFill>
                            <a:schemeClr val="tx2"/>
                          </a:solidFill>
                          <a:effectLst/>
                        </a:rPr>
                        <a:t>Título: </a:t>
                      </a:r>
                      <a:endParaRPr lang="es-CO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CO" sz="1400" b="1" kern="1200" dirty="0">
                          <a:solidFill>
                            <a:srgbClr val="FF6600"/>
                          </a:solidFill>
                          <a:latin typeface="+mn-lt"/>
                          <a:ea typeface="+mn-ea"/>
                          <a:cs typeface="+mn-cs"/>
                        </a:rPr>
                        <a:t>El teletrabajo durante la pandemia de COVID-19 y después de ella. Guía práctica.</a:t>
                      </a:r>
                      <a:endParaRPr lang="es-ES" sz="1400" b="1" dirty="0">
                        <a:solidFill>
                          <a:srgbClr val="FF6600"/>
                        </a:solidFill>
                        <a:effectLst/>
                      </a:endParaRPr>
                    </a:p>
                    <a:p>
                      <a:endParaRPr lang="es-CO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23673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dirty="0">
                          <a:solidFill>
                            <a:schemeClr val="tx2"/>
                          </a:solidFill>
                        </a:rPr>
                        <a:t>Autor: </a:t>
                      </a:r>
                    </a:p>
                    <a:p>
                      <a:endParaRPr lang="es-CO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dirty="0">
                          <a:solidFill>
                            <a:schemeClr val="tx2"/>
                          </a:solidFill>
                        </a:rPr>
                        <a:t>Organización Internacional del Trabajo (OIT)</a:t>
                      </a:r>
                      <a:endParaRPr lang="es-CO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4631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dirty="0">
                          <a:solidFill>
                            <a:schemeClr val="tx2"/>
                          </a:solidFill>
                        </a:rPr>
                        <a:t>Año:</a:t>
                      </a:r>
                    </a:p>
                    <a:p>
                      <a:endParaRPr lang="es-CO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solidFill>
                            <a:schemeClr val="tx2"/>
                          </a:solidFill>
                        </a:rPr>
                        <a:t>2020</a:t>
                      </a:r>
                    </a:p>
                    <a:p>
                      <a:endParaRPr lang="es-CO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1712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 dirty="0">
                          <a:solidFill>
                            <a:schemeClr val="tx2"/>
                          </a:solidFill>
                        </a:rPr>
                        <a:t>ISBN: </a:t>
                      </a:r>
                      <a:endParaRPr lang="es-CO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3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978-92-2-033092-0 (impreso)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3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978-92-2-033091-3 (PDF web)</a:t>
                      </a:r>
                      <a:endParaRPr lang="es-CO" sz="135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s-CO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3986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>
                          <a:solidFill>
                            <a:schemeClr val="tx2"/>
                          </a:solidFill>
                        </a:rPr>
                        <a:t>Síntesis</a:t>
                      </a:r>
                      <a:r>
                        <a:rPr lang="es-ES" sz="1600" b="1" dirty="0">
                          <a:solidFill>
                            <a:schemeClr val="tx2"/>
                          </a:solidFill>
                          <a:effectLst/>
                        </a:rPr>
                        <a:t>: </a:t>
                      </a:r>
                      <a:endParaRPr lang="es-CO" sz="1600" b="1" dirty="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endParaRPr lang="es-CO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dirty="0">
                          <a:solidFill>
                            <a:schemeClr val="tx2"/>
                          </a:solidFill>
                        </a:rPr>
                        <a:t>Guía cuya finalidad es ofrece recomendaciones prácticas para lograr un teletrabajo eficaz, brindando apoyo a los responsables de la formulación y actualización de políticas para empresas privadas y entidades públicas. </a:t>
                      </a:r>
                    </a:p>
                    <a:p>
                      <a:pPr algn="just"/>
                      <a:endParaRPr lang="es-ES" dirty="0">
                        <a:solidFill>
                          <a:schemeClr val="tx2"/>
                        </a:solidFill>
                      </a:endParaRPr>
                    </a:p>
                    <a:p>
                      <a:pPr algn="just"/>
                      <a:r>
                        <a:rPr lang="es-ES" dirty="0">
                          <a:solidFill>
                            <a:schemeClr val="tx2"/>
                          </a:solidFill>
                        </a:rPr>
                        <a:t>Los contenidos no se limitan a su utilización durante una pandemia o situación de emergencia, sino también, para el teletrabajo en general. </a:t>
                      </a:r>
                    </a:p>
                    <a:p>
                      <a:pPr algn="just"/>
                      <a:endParaRPr lang="es-E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9919784"/>
                  </a:ext>
                </a:extLst>
              </a:tr>
            </a:tbl>
          </a:graphicData>
        </a:graphic>
      </p:graphicFrame>
      <p:pic>
        <p:nvPicPr>
          <p:cNvPr id="10" name="Gráfico 9" descr="Insignia 4 con relleno sólido">
            <a:extLst>
              <a:ext uri="{FF2B5EF4-FFF2-40B4-BE49-F238E27FC236}">
                <a16:creationId xmlns:a16="http://schemas.microsoft.com/office/drawing/2014/main" id="{E545D79C-88E0-44FC-B325-88E7EBAF49F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85315" y="1752312"/>
            <a:ext cx="458852" cy="458852"/>
          </a:xfrm>
          <a:prstGeom prst="rect">
            <a:avLst/>
          </a:prstGeom>
        </p:spPr>
      </p:pic>
      <p:pic>
        <p:nvPicPr>
          <p:cNvPr id="14" name="Google Shape;72;p1">
            <a:extLst>
              <a:ext uri="{FF2B5EF4-FFF2-40B4-BE49-F238E27FC236}">
                <a16:creationId xmlns:a16="http://schemas.microsoft.com/office/drawing/2014/main" id="{47B42C71-30C4-11E1-2100-17D40521E4FB}"/>
              </a:ext>
            </a:extLst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5084" y="993015"/>
            <a:ext cx="2218664" cy="786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0929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3419E3D4-F9A0-41D3-9E30-9EE764E0BD60}"/>
              </a:ext>
            </a:extLst>
          </p:cNvPr>
          <p:cNvSpPr/>
          <p:nvPr/>
        </p:nvSpPr>
        <p:spPr>
          <a:xfrm>
            <a:off x="0" y="-11178"/>
            <a:ext cx="6858000" cy="9144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3B1917EA-0235-44C6-B493-7FA6D667F62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28495" y="168565"/>
            <a:ext cx="2801008" cy="681119"/>
          </a:xfrm>
          <a:prstGeom prst="rect">
            <a:avLst/>
          </a:prstGeom>
        </p:spPr>
      </p:pic>
      <p:pic>
        <p:nvPicPr>
          <p:cNvPr id="12" name="Google Shape;69;p1">
            <a:extLst>
              <a:ext uri="{FF2B5EF4-FFF2-40B4-BE49-F238E27FC236}">
                <a16:creationId xmlns:a16="http://schemas.microsoft.com/office/drawing/2014/main" id="{D2437BE8-B73A-41C4-8709-BE42DCAACB2F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29950" y="7625669"/>
            <a:ext cx="3311144" cy="918217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73;p1">
            <a:extLst>
              <a:ext uri="{FF2B5EF4-FFF2-40B4-BE49-F238E27FC236}">
                <a16:creationId xmlns:a16="http://schemas.microsoft.com/office/drawing/2014/main" id="{8638209F-E21C-4E1F-B766-02F815061D21}"/>
              </a:ext>
            </a:extLst>
          </p:cNvPr>
          <p:cNvSpPr/>
          <p:nvPr/>
        </p:nvSpPr>
        <p:spPr>
          <a:xfrm>
            <a:off x="2278994" y="8417022"/>
            <a:ext cx="4262100" cy="7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CO" sz="1600" b="1" i="0" u="none" strike="noStrike" cap="none" dirty="0">
                <a:solidFill>
                  <a:srgbClr val="F57000"/>
                </a:solidFill>
                <a:latin typeface="Montserrat"/>
                <a:ea typeface="Montserrat"/>
                <a:cs typeface="Montserrat"/>
                <a:sym typeface="Montserrat"/>
              </a:rPr>
              <a:t>JUNTOS OPTIMIZAMOS</a:t>
            </a:r>
            <a:endParaRPr sz="1600" b="1" i="0" u="none" strike="noStrike" cap="none" dirty="0">
              <a:solidFill>
                <a:srgbClr val="F57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CO" sz="1600" b="1" i="0" u="none" strike="noStrike" cap="none" dirty="0">
                <a:solidFill>
                  <a:srgbClr val="F57000"/>
                </a:solidFill>
                <a:latin typeface="Montserrat"/>
                <a:ea typeface="Montserrat"/>
                <a:cs typeface="Montserrat"/>
                <a:sym typeface="Montserrat"/>
              </a:rPr>
              <a:t>LAS TRANSFORMACIONES</a:t>
            </a:r>
            <a:endParaRPr sz="1600" b="1" i="0" u="none" strike="noStrike" cap="none" dirty="0">
              <a:solidFill>
                <a:srgbClr val="F57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" name="Rectángulo: esquinas diagonales redondeadas 16">
            <a:extLst>
              <a:ext uri="{FF2B5EF4-FFF2-40B4-BE49-F238E27FC236}">
                <a16:creationId xmlns:a16="http://schemas.microsoft.com/office/drawing/2014/main" id="{CD049338-E99E-47CA-B9DC-5F6CA1FD350F}"/>
              </a:ext>
            </a:extLst>
          </p:cNvPr>
          <p:cNvSpPr/>
          <p:nvPr/>
        </p:nvSpPr>
        <p:spPr>
          <a:xfrm>
            <a:off x="710707" y="1880209"/>
            <a:ext cx="2606528" cy="899975"/>
          </a:xfrm>
          <a:prstGeom prst="round2DiagRect">
            <a:avLst/>
          </a:prstGeom>
          <a:noFill/>
          <a:ln>
            <a:solidFill>
              <a:srgbClr val="E17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O" sz="2800" dirty="0"/>
          </a:p>
        </p:txBody>
      </p:sp>
      <p:sp>
        <p:nvSpPr>
          <p:cNvPr id="15" name="Rectángulo: esquinas diagonales redondeadas 14">
            <a:extLst>
              <a:ext uri="{FF2B5EF4-FFF2-40B4-BE49-F238E27FC236}">
                <a16:creationId xmlns:a16="http://schemas.microsoft.com/office/drawing/2014/main" id="{A4D047BB-D578-44F0-87F5-714610409F62}"/>
              </a:ext>
            </a:extLst>
          </p:cNvPr>
          <p:cNvSpPr/>
          <p:nvPr/>
        </p:nvSpPr>
        <p:spPr>
          <a:xfrm>
            <a:off x="623422" y="1752056"/>
            <a:ext cx="2606528" cy="918217"/>
          </a:xfrm>
          <a:prstGeom prst="round2Diag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800"/>
              </a:lnSpc>
            </a:pPr>
            <a:r>
              <a:rPr lang="es-ES" sz="2800" dirty="0"/>
              <a:t>Guías internacionales</a:t>
            </a:r>
            <a:endParaRPr lang="es-CO" sz="2800" dirty="0"/>
          </a:p>
        </p:txBody>
      </p:sp>
      <p:graphicFrame>
        <p:nvGraphicFramePr>
          <p:cNvPr id="18" name="Tabla 18">
            <a:extLst>
              <a:ext uri="{FF2B5EF4-FFF2-40B4-BE49-F238E27FC236}">
                <a16:creationId xmlns:a16="http://schemas.microsoft.com/office/drawing/2014/main" id="{4AC9A270-A6E8-4035-BEA0-0D21D682A0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037449"/>
              </p:ext>
            </p:extLst>
          </p:nvPr>
        </p:nvGraphicFramePr>
        <p:xfrm>
          <a:off x="809512" y="3001169"/>
          <a:ext cx="5238974" cy="4206240"/>
        </p:xfrm>
        <a:graphic>
          <a:graphicData uri="http://schemas.openxmlformats.org/drawingml/2006/table">
            <a:tbl>
              <a:tblPr bandRow="1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tableStyleId>{1FECB4D8-DB02-4DC6-A0A2-4F2EBAE1DC90}</a:tableStyleId>
              </a:tblPr>
              <a:tblGrid>
                <a:gridCol w="885656">
                  <a:extLst>
                    <a:ext uri="{9D8B030D-6E8A-4147-A177-3AD203B41FA5}">
                      <a16:colId xmlns:a16="http://schemas.microsoft.com/office/drawing/2014/main" val="1399992787"/>
                    </a:ext>
                  </a:extLst>
                </a:gridCol>
                <a:gridCol w="4353318">
                  <a:extLst>
                    <a:ext uri="{9D8B030D-6E8A-4147-A177-3AD203B41FA5}">
                      <a16:colId xmlns:a16="http://schemas.microsoft.com/office/drawing/2014/main" val="30402290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>
                          <a:solidFill>
                            <a:schemeClr val="tx2"/>
                          </a:solidFill>
                        </a:rPr>
                        <a:t>Síntesis</a:t>
                      </a:r>
                      <a:r>
                        <a:rPr lang="es-ES" sz="1600" b="1" dirty="0">
                          <a:solidFill>
                            <a:schemeClr val="tx2"/>
                          </a:solidFill>
                          <a:effectLst/>
                        </a:rPr>
                        <a:t>: </a:t>
                      </a:r>
                      <a:endParaRPr lang="es-CO" sz="1600" b="1" dirty="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endParaRPr lang="es-CO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dirty="0">
                          <a:solidFill>
                            <a:schemeClr val="tx2"/>
                          </a:solidFill>
                        </a:rPr>
                        <a:t>Presenta a través de ocho esferas de interés, criterios para asegurar el bienestar de los trabajadores y la continuidad de la productividad en el teletrabajo: Tiempo y organización del trabajo, gestión del desempeño, digitalización, comunicación, seguridad y salud en el trabajo, consecuencias jurídicas y contractuales, formación y equilibrio entre trabajo y vida privada. </a:t>
                      </a:r>
                    </a:p>
                    <a:p>
                      <a:pPr algn="just"/>
                      <a:endParaRPr lang="es-ES" dirty="0">
                        <a:solidFill>
                          <a:schemeClr val="tx2"/>
                        </a:solidFill>
                      </a:endParaRPr>
                    </a:p>
                    <a:p>
                      <a:pPr algn="just"/>
                      <a:r>
                        <a:rPr lang="es-ES" dirty="0">
                          <a:solidFill>
                            <a:schemeClr val="tx2"/>
                          </a:solidFill>
                        </a:rPr>
                        <a:t>Por otro lado, aborda aspectos relevantes tales como la dimensión de género en el teletrabajo, la confianza y la cultura organizativa, las políticas para apoyar a empleadores y trabajadores y el futuro del teletrabajo después de la pandemia de COVID-19. </a:t>
                      </a:r>
                    </a:p>
                    <a:p>
                      <a:pPr algn="just"/>
                      <a:endParaRPr lang="es-ES" dirty="0">
                        <a:solidFill>
                          <a:schemeClr val="tx2"/>
                        </a:solidFill>
                      </a:endParaRPr>
                    </a:p>
                    <a:p>
                      <a:pPr algn="just"/>
                      <a:r>
                        <a:rPr lang="es-ES" dirty="0">
                          <a:solidFill>
                            <a:schemeClr val="tx2"/>
                          </a:solidFill>
                        </a:rPr>
                        <a:t>Del mismo modo, incluye ejemplos sobre la manera como empresas han puesto en práctica estas recomendaciones. También, referencias de políticas de gobiernos nacionales para responder a la crisis sanitaria, junto con normas laborales internacionales pertinentes (convenios y recomendaciones).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9919784"/>
                  </a:ext>
                </a:extLst>
              </a:tr>
            </a:tbl>
          </a:graphicData>
        </a:graphic>
      </p:graphicFrame>
      <p:pic>
        <p:nvPicPr>
          <p:cNvPr id="10" name="Gráfico 9" descr="Insignia 4 con relleno sólido">
            <a:extLst>
              <a:ext uri="{FF2B5EF4-FFF2-40B4-BE49-F238E27FC236}">
                <a16:creationId xmlns:a16="http://schemas.microsoft.com/office/drawing/2014/main" id="{E545D79C-88E0-44FC-B325-88E7EBAF49F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85315" y="1752312"/>
            <a:ext cx="458852" cy="458852"/>
          </a:xfrm>
          <a:prstGeom prst="rect">
            <a:avLst/>
          </a:prstGeom>
        </p:spPr>
      </p:pic>
      <p:pic>
        <p:nvPicPr>
          <p:cNvPr id="14" name="Google Shape;72;p1">
            <a:extLst>
              <a:ext uri="{FF2B5EF4-FFF2-40B4-BE49-F238E27FC236}">
                <a16:creationId xmlns:a16="http://schemas.microsoft.com/office/drawing/2014/main" id="{E0D06E94-28E6-B6B6-54F6-E181DC0FC527}"/>
              </a:ext>
            </a:extLst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5084" y="993015"/>
            <a:ext cx="2218664" cy="786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86602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3419E3D4-F9A0-41D3-9E30-9EE764E0BD60}"/>
              </a:ext>
            </a:extLst>
          </p:cNvPr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3B1917EA-0235-44C6-B493-7FA6D667F62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28495" y="168565"/>
            <a:ext cx="2801008" cy="681119"/>
          </a:xfrm>
          <a:prstGeom prst="rect">
            <a:avLst/>
          </a:prstGeom>
        </p:spPr>
      </p:pic>
      <p:pic>
        <p:nvPicPr>
          <p:cNvPr id="12" name="Google Shape;69;p1">
            <a:extLst>
              <a:ext uri="{FF2B5EF4-FFF2-40B4-BE49-F238E27FC236}">
                <a16:creationId xmlns:a16="http://schemas.microsoft.com/office/drawing/2014/main" id="{D2437BE8-B73A-41C4-8709-BE42DCAACB2F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29950" y="7625669"/>
            <a:ext cx="3311144" cy="918217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73;p1">
            <a:extLst>
              <a:ext uri="{FF2B5EF4-FFF2-40B4-BE49-F238E27FC236}">
                <a16:creationId xmlns:a16="http://schemas.microsoft.com/office/drawing/2014/main" id="{8638209F-E21C-4E1F-B766-02F815061D21}"/>
              </a:ext>
            </a:extLst>
          </p:cNvPr>
          <p:cNvSpPr/>
          <p:nvPr/>
        </p:nvSpPr>
        <p:spPr>
          <a:xfrm>
            <a:off x="2278994" y="8417022"/>
            <a:ext cx="4262100" cy="7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CO" sz="1600" b="1" i="0" u="none" strike="noStrike" cap="none" dirty="0">
                <a:solidFill>
                  <a:srgbClr val="F57000"/>
                </a:solidFill>
                <a:latin typeface="Montserrat"/>
                <a:ea typeface="Montserrat"/>
                <a:cs typeface="Montserrat"/>
                <a:sym typeface="Montserrat"/>
              </a:rPr>
              <a:t>JUNTOS OPTIMIZAMOS</a:t>
            </a:r>
            <a:endParaRPr sz="1600" b="1" i="0" u="none" strike="noStrike" cap="none" dirty="0">
              <a:solidFill>
                <a:srgbClr val="F57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CO" sz="1600" b="1" i="0" u="none" strike="noStrike" cap="none" dirty="0">
                <a:solidFill>
                  <a:srgbClr val="F57000"/>
                </a:solidFill>
                <a:latin typeface="Montserrat"/>
                <a:ea typeface="Montserrat"/>
                <a:cs typeface="Montserrat"/>
                <a:sym typeface="Montserrat"/>
              </a:rPr>
              <a:t>LAS TRANSFORMACIONES</a:t>
            </a:r>
            <a:endParaRPr sz="1600" b="1" i="0" u="none" strike="noStrike" cap="none" dirty="0">
              <a:solidFill>
                <a:srgbClr val="F57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" name="Rectángulo: esquinas diagonales redondeadas 16">
            <a:extLst>
              <a:ext uri="{FF2B5EF4-FFF2-40B4-BE49-F238E27FC236}">
                <a16:creationId xmlns:a16="http://schemas.microsoft.com/office/drawing/2014/main" id="{CD049338-E99E-47CA-B9DC-5F6CA1FD350F}"/>
              </a:ext>
            </a:extLst>
          </p:cNvPr>
          <p:cNvSpPr/>
          <p:nvPr/>
        </p:nvSpPr>
        <p:spPr>
          <a:xfrm>
            <a:off x="710707" y="1880209"/>
            <a:ext cx="2606528" cy="899975"/>
          </a:xfrm>
          <a:prstGeom prst="round2DiagRect">
            <a:avLst/>
          </a:prstGeom>
          <a:noFill/>
          <a:ln>
            <a:solidFill>
              <a:srgbClr val="E17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O" sz="2800" dirty="0"/>
          </a:p>
        </p:txBody>
      </p:sp>
      <p:sp>
        <p:nvSpPr>
          <p:cNvPr id="15" name="Rectángulo: esquinas diagonales redondeadas 14">
            <a:extLst>
              <a:ext uri="{FF2B5EF4-FFF2-40B4-BE49-F238E27FC236}">
                <a16:creationId xmlns:a16="http://schemas.microsoft.com/office/drawing/2014/main" id="{A4D047BB-D578-44F0-87F5-714610409F62}"/>
              </a:ext>
            </a:extLst>
          </p:cNvPr>
          <p:cNvSpPr/>
          <p:nvPr/>
        </p:nvSpPr>
        <p:spPr>
          <a:xfrm>
            <a:off x="623422" y="1752056"/>
            <a:ext cx="2606528" cy="918217"/>
          </a:xfrm>
          <a:prstGeom prst="round2Diag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800"/>
              </a:lnSpc>
            </a:pPr>
            <a:r>
              <a:rPr lang="es-ES" sz="2800" dirty="0"/>
              <a:t>Guías internacionales</a:t>
            </a:r>
            <a:endParaRPr lang="es-CO" sz="2800" dirty="0"/>
          </a:p>
        </p:txBody>
      </p:sp>
      <p:graphicFrame>
        <p:nvGraphicFramePr>
          <p:cNvPr id="18" name="Tabla 18">
            <a:extLst>
              <a:ext uri="{FF2B5EF4-FFF2-40B4-BE49-F238E27FC236}">
                <a16:creationId xmlns:a16="http://schemas.microsoft.com/office/drawing/2014/main" id="{4AC9A270-A6E8-4035-BEA0-0D21D682A0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6598818"/>
              </p:ext>
            </p:extLst>
          </p:nvPr>
        </p:nvGraphicFramePr>
        <p:xfrm>
          <a:off x="809512" y="3001169"/>
          <a:ext cx="5238974" cy="4402931"/>
        </p:xfrm>
        <a:graphic>
          <a:graphicData uri="http://schemas.openxmlformats.org/drawingml/2006/table">
            <a:tbl>
              <a:tblPr bandRow="1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tableStyleId>{1FECB4D8-DB02-4DC6-A0A2-4F2EBAE1DC90}</a:tableStyleId>
              </a:tblPr>
              <a:tblGrid>
                <a:gridCol w="885656">
                  <a:extLst>
                    <a:ext uri="{9D8B030D-6E8A-4147-A177-3AD203B41FA5}">
                      <a16:colId xmlns:a16="http://schemas.microsoft.com/office/drawing/2014/main" val="1399992787"/>
                    </a:ext>
                  </a:extLst>
                </a:gridCol>
                <a:gridCol w="4353318">
                  <a:extLst>
                    <a:ext uri="{9D8B030D-6E8A-4147-A177-3AD203B41FA5}">
                      <a16:colId xmlns:a16="http://schemas.microsoft.com/office/drawing/2014/main" val="3040229025"/>
                    </a:ext>
                  </a:extLst>
                </a:gridCol>
              </a:tblGrid>
              <a:tr h="358140">
                <a:tc>
                  <a:txBody>
                    <a:bodyPr/>
                    <a:lstStyle/>
                    <a:p>
                      <a:r>
                        <a:rPr lang="es-ES" sz="1400" b="1" dirty="0">
                          <a:solidFill>
                            <a:schemeClr val="tx2"/>
                          </a:solidFill>
                          <a:effectLst/>
                        </a:rPr>
                        <a:t>Título: </a:t>
                      </a:r>
                      <a:endParaRPr lang="es-CO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400" b="1" kern="1200" noProof="0" dirty="0">
                          <a:solidFill>
                            <a:srgbClr val="FF6600"/>
                          </a:solidFill>
                          <a:latin typeface="+mn-lt"/>
                          <a:ea typeface="+mn-ea"/>
                          <a:cs typeface="+mn-cs"/>
                        </a:rPr>
                        <a:t>Guide d’encadrement du Télétravail pour l’employeur et l’employé</a:t>
                      </a:r>
                    </a:p>
                    <a:p>
                      <a:pPr algn="just"/>
                      <a:r>
                        <a:rPr lang="fr-CA" sz="1400" b="1" kern="1200" noProof="0" dirty="0">
                          <a:solidFill>
                            <a:srgbClr val="FF6600"/>
                          </a:solidFill>
                          <a:latin typeface="+mn-lt"/>
                          <a:ea typeface="+mn-ea"/>
                          <a:cs typeface="+mn-cs"/>
                        </a:rPr>
                        <a:t>Guía de Teletrabajo para el empleador y el empleado</a:t>
                      </a:r>
                      <a:endParaRPr lang="fr-CA" noProof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23673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dirty="0">
                          <a:solidFill>
                            <a:schemeClr val="tx2"/>
                          </a:solidFill>
                        </a:rPr>
                        <a:t>Autor: </a:t>
                      </a:r>
                    </a:p>
                    <a:p>
                      <a:endParaRPr lang="es-CO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35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Ordre des Conseillers en Ressources Humaines Agréés CRHA, Canadá</a:t>
                      </a:r>
                    </a:p>
                    <a:p>
                      <a:pPr algn="just"/>
                      <a:r>
                        <a:rPr lang="es-CO" dirty="0">
                          <a:solidFill>
                            <a:schemeClr val="tx2"/>
                          </a:solidFill>
                        </a:rPr>
                        <a:t>Asesores Certificados en Recursos Humanos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4631225"/>
                  </a:ext>
                </a:extLst>
              </a:tr>
              <a:tr h="516731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dirty="0">
                          <a:solidFill>
                            <a:schemeClr val="tx2"/>
                          </a:solidFill>
                        </a:rPr>
                        <a:t>Año:</a:t>
                      </a:r>
                    </a:p>
                    <a:p>
                      <a:endParaRPr lang="es-CO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solidFill>
                            <a:schemeClr val="tx2"/>
                          </a:solidFill>
                        </a:rPr>
                        <a:t>2020</a:t>
                      </a:r>
                    </a:p>
                    <a:p>
                      <a:endParaRPr lang="es-CO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1712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 dirty="0">
                          <a:solidFill>
                            <a:schemeClr val="tx2"/>
                          </a:solidFill>
                        </a:rPr>
                        <a:t>ISBN: </a:t>
                      </a:r>
                      <a:endParaRPr lang="es-CO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350" b="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978-2-9813339-5-7</a:t>
                      </a:r>
                    </a:p>
                    <a:p>
                      <a:endParaRPr lang="es-CO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3986853"/>
                  </a:ext>
                </a:extLst>
              </a:tr>
              <a:tr h="31623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>
                          <a:solidFill>
                            <a:schemeClr val="tx2"/>
                          </a:solidFill>
                        </a:rPr>
                        <a:t>Síntesis</a:t>
                      </a:r>
                      <a:r>
                        <a:rPr lang="es-ES" sz="1600" b="1" dirty="0">
                          <a:solidFill>
                            <a:schemeClr val="tx2"/>
                          </a:solidFill>
                          <a:effectLst/>
                        </a:rPr>
                        <a:t>: </a:t>
                      </a:r>
                      <a:endParaRPr lang="es-CO" sz="1600" b="1" dirty="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endParaRPr lang="es-CO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dirty="0">
                          <a:solidFill>
                            <a:schemeClr val="tx2"/>
                          </a:solidFill>
                        </a:rPr>
                        <a:t>Guía desarrollada con el objetivo de apoyar a las empresas en la planificación, implementación y organización del teletrabajo de forma eficaz.</a:t>
                      </a:r>
                    </a:p>
                    <a:p>
                      <a:pPr algn="just"/>
                      <a:endParaRPr lang="es-ES" dirty="0">
                        <a:solidFill>
                          <a:schemeClr val="tx2"/>
                        </a:solidFill>
                      </a:endParaRPr>
                    </a:p>
                    <a:p>
                      <a:pPr algn="just"/>
                      <a:r>
                        <a:rPr lang="es-ES" dirty="0">
                          <a:solidFill>
                            <a:schemeClr val="tx2"/>
                          </a:solidFill>
                        </a:rPr>
                        <a:t>Proporciona información general convirtiéndose en una referencia para las organizaciones. </a:t>
                      </a:r>
                    </a:p>
                    <a:p>
                      <a:pPr algn="just"/>
                      <a:endParaRPr lang="es-ES" dirty="0">
                        <a:solidFill>
                          <a:schemeClr val="tx2"/>
                        </a:solidFill>
                      </a:endParaRPr>
                    </a:p>
                    <a:p>
                      <a:pPr algn="just"/>
                      <a:r>
                        <a:rPr lang="es-ES" dirty="0">
                          <a:solidFill>
                            <a:schemeClr val="tx2"/>
                          </a:solidFill>
                        </a:rPr>
                        <a:t>Tanto a los directivos como a los trabajadores, les ofrece ideas  claras  sobre las responsabilidades de cada  parte,  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9919784"/>
                  </a:ext>
                </a:extLst>
              </a:tr>
            </a:tbl>
          </a:graphicData>
        </a:graphic>
      </p:graphicFrame>
      <p:pic>
        <p:nvPicPr>
          <p:cNvPr id="10" name="Gráfico 9" descr="Insignia 5 con relleno sólido">
            <a:extLst>
              <a:ext uri="{FF2B5EF4-FFF2-40B4-BE49-F238E27FC236}">
                <a16:creationId xmlns:a16="http://schemas.microsoft.com/office/drawing/2014/main" id="{46D092EE-4D4F-461A-9E26-D4A01648BA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618339" y="1732714"/>
            <a:ext cx="496960" cy="496960"/>
          </a:xfrm>
          <a:prstGeom prst="rect">
            <a:avLst/>
          </a:prstGeom>
        </p:spPr>
      </p:pic>
      <p:pic>
        <p:nvPicPr>
          <p:cNvPr id="14" name="Google Shape;72;p1">
            <a:extLst>
              <a:ext uri="{FF2B5EF4-FFF2-40B4-BE49-F238E27FC236}">
                <a16:creationId xmlns:a16="http://schemas.microsoft.com/office/drawing/2014/main" id="{62646C67-E2B1-13EF-992D-682255976154}"/>
              </a:ext>
            </a:extLst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5084" y="993015"/>
            <a:ext cx="2218664" cy="786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384394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2062</TotalTime>
  <Words>1199</Words>
  <Application>Microsoft Office PowerPoint</Application>
  <PresentationFormat>Carta (216 x 279 mm)</PresentationFormat>
  <Paragraphs>127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Montserrat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Nohora Isabel VALBUENA AMARIS</dc:creator>
  <cp:lastModifiedBy>Nohora Isabel VALBUENA AMARIS</cp:lastModifiedBy>
  <cp:revision>56</cp:revision>
  <dcterms:created xsi:type="dcterms:W3CDTF">2022-01-09T21:39:57Z</dcterms:created>
  <dcterms:modified xsi:type="dcterms:W3CDTF">2022-05-27T21:00:42Z</dcterms:modified>
</cp:coreProperties>
</file>