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308" r:id="rId2"/>
    <p:sldId id="298" r:id="rId3"/>
    <p:sldId id="315" r:id="rId4"/>
    <p:sldId id="313" r:id="rId5"/>
    <p:sldId id="310" r:id="rId6"/>
    <p:sldId id="314" r:id="rId7"/>
    <p:sldId id="282" r:id="rId8"/>
    <p:sldId id="292" r:id="rId9"/>
    <p:sldId id="316" r:id="rId10"/>
    <p:sldId id="293" r:id="rId11"/>
    <p:sldId id="294" r:id="rId12"/>
    <p:sldId id="322" r:id="rId13"/>
    <p:sldId id="318" r:id="rId14"/>
    <p:sldId id="319" r:id="rId15"/>
    <p:sldId id="320" r:id="rId16"/>
    <p:sldId id="321" r:id="rId17"/>
    <p:sldId id="274" r:id="rId18"/>
    <p:sldId id="276" r:id="rId19"/>
    <p:sldId id="306" r:id="rId20"/>
    <p:sldId id="307" r:id="rId21"/>
    <p:sldId id="279" r:id="rId22"/>
    <p:sldId id="301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hf7afd75iQEuHWN/dRqG92dHkxk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34CF07-7F87-3C73-0BFA-3D108613F939}" name="Nohora Isabel VALBUENA AMARIS" initials="NIVA" userId="eee48265ca69969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9B641"/>
    <a:srgbClr val="709199"/>
    <a:srgbClr val="DF7500"/>
    <a:srgbClr val="FFF2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9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5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6" name="Google Shape;5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O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267600881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6" name="Google Shape;266;g126760088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267600881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12676008810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8" name="Google Shape;368;g12676008810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CO"/>
              <a:t>18</a:t>
            </a:fld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2676008810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46" name="Google Shape;446;g12676008810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69f047d1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4" name="Google Shape;354;g1269f047d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26516b20fd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7" name="Google Shape;77;g126516b20f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26516b20fd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g126516b20f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7620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752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113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1967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604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153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En blanco" type="blank">
  <p:cSld name="BLANK">
    <p:bg>
      <p:bgPr>
        <a:solidFill>
          <a:schemeClr val="lt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En blanco">
  <p:cSld name="5_En blanco">
    <p:bg>
      <p:bgPr>
        <a:solidFill>
          <a:schemeClr val="lt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En blanco">
  <p:cSld name="6_En blanco">
    <p:bg>
      <p:bgPr>
        <a:solidFill>
          <a:schemeClr val="lt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458064" y="0"/>
            <a:ext cx="973393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863" y="5721671"/>
            <a:ext cx="3311144" cy="91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98449C36-6F7C-2780-8EB6-E3ECFD87DE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16036" y="179666"/>
            <a:ext cx="2589904" cy="9182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 blanco">
  <p:cSld name="1_En blanco">
    <p:bg>
      <p:bgPr>
        <a:solidFill>
          <a:schemeClr val="lt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78480" y="0"/>
            <a:ext cx="3416683" cy="100471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5"/>
          <p:cNvSpPr/>
          <p:nvPr/>
        </p:nvSpPr>
        <p:spPr>
          <a:xfrm>
            <a:off x="-112541" y="5908431"/>
            <a:ext cx="12407704" cy="11535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3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2702" y="5297194"/>
            <a:ext cx="4157218" cy="1222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FBC3D3F2-979D-1BEC-200C-70B0910A87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16036" y="179666"/>
            <a:ext cx="2589904" cy="9182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En blanco">
  <p:cSld name="8_En blanco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7658" y="0"/>
            <a:ext cx="3416683" cy="100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638" y="5782221"/>
            <a:ext cx="3311144" cy="91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3E1273DB-A4F8-0025-E3BA-65D6199AAF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16036" y="179666"/>
            <a:ext cx="2589904" cy="9182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6"/>
          <p:cNvPicPr preferRelativeResize="0"/>
          <p:nvPr/>
        </p:nvPicPr>
        <p:blipFill rotWithShape="1">
          <a:blip r:embed="rId2">
            <a:alphaModFix/>
          </a:blip>
          <a:srcRect t="9289" b="642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940300"/>
            <a:ext cx="1219200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7658" y="0"/>
            <a:ext cx="3416683" cy="100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9488" y="4651821"/>
            <a:ext cx="3311144" cy="918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1400"/>
              <a:buFont typeface="Open Sans"/>
              <a:buNone/>
              <a:defRPr sz="1200">
                <a:solidFill>
                  <a:srgbClr val="9392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392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39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3929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3929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39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3929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3929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3929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3929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/>
          <p:nvPr/>
        </p:nvSpPr>
        <p:spPr>
          <a:xfrm>
            <a:off x="6929865" y="1226010"/>
            <a:ext cx="6016090" cy="4931764"/>
          </a:xfrm>
          <a:prstGeom prst="roundRect">
            <a:avLst>
              <a:gd name="adj" fmla="val 6029"/>
            </a:avLst>
          </a:prstGeom>
          <a:noFill/>
          <a:ln w="28575" cap="flat" cmpd="sng">
            <a:solidFill>
              <a:srgbClr val="FD75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1" descr="Project Registration | Lencore"/>
          <p:cNvPicPr preferRelativeResize="0"/>
          <p:nvPr/>
        </p:nvPicPr>
        <p:blipFill rotWithShape="1">
          <a:blip r:embed="rId3">
            <a:alphaModFix/>
          </a:blip>
          <a:srcRect l="19665" b="19664"/>
          <a:stretch/>
        </p:blipFill>
        <p:spPr>
          <a:xfrm>
            <a:off x="7588252" y="878935"/>
            <a:ext cx="5532330" cy="3666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" descr="PME Archives : Upside Cholet"/>
          <p:cNvPicPr preferRelativeResize="0"/>
          <p:nvPr/>
        </p:nvPicPr>
        <p:blipFill rotWithShape="1">
          <a:blip r:embed="rId4">
            <a:alphaModFix/>
          </a:blip>
          <a:srcRect l="27837" t="7262" r="-340" b="64860"/>
          <a:stretch/>
        </p:blipFill>
        <p:spPr>
          <a:xfrm flipH="1">
            <a:off x="4908177" y="1458662"/>
            <a:ext cx="4959900" cy="12114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61" name="Google Shape;61;p1"/>
          <p:cNvPicPr preferRelativeResize="0"/>
          <p:nvPr/>
        </p:nvPicPr>
        <p:blipFill rotWithShape="1">
          <a:blip r:embed="rId5">
            <a:alphaModFix/>
          </a:blip>
          <a:srcRect l="-191" t="10176" r="18893" b="24292"/>
          <a:stretch/>
        </p:blipFill>
        <p:spPr>
          <a:xfrm flipH="1">
            <a:off x="6293388" y="2794180"/>
            <a:ext cx="4262204" cy="2372814"/>
          </a:xfrm>
          <a:prstGeom prst="flowChartInputOutput">
            <a:avLst/>
          </a:prstGeom>
          <a:noFill/>
          <a:ln>
            <a:noFill/>
          </a:ln>
        </p:spPr>
      </p:pic>
      <p:pic>
        <p:nvPicPr>
          <p:cNvPr id="62" name="Google Shape;6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940300"/>
            <a:ext cx="1219200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40427" y="4481191"/>
            <a:ext cx="3311144" cy="91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87658" y="0"/>
            <a:ext cx="3416683" cy="100471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"/>
          <p:cNvSpPr/>
          <p:nvPr/>
        </p:nvSpPr>
        <p:spPr>
          <a:xfrm>
            <a:off x="9372461" y="4320610"/>
            <a:ext cx="3223500" cy="361200"/>
          </a:xfrm>
          <a:prstGeom prst="rect">
            <a:avLst/>
          </a:prstGeom>
          <a:solidFill>
            <a:srgbClr val="F57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"/>
          <p:cNvSpPr txBox="1"/>
          <p:nvPr/>
        </p:nvSpPr>
        <p:spPr>
          <a:xfrm>
            <a:off x="694675" y="1946222"/>
            <a:ext cx="4614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-CO" sz="30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Estrategia Integral</a:t>
            </a:r>
            <a:endParaRPr sz="3000" b="1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1"/>
          <p:cNvSpPr txBox="1"/>
          <p:nvPr/>
        </p:nvSpPr>
        <p:spPr>
          <a:xfrm>
            <a:off x="821675" y="2592725"/>
            <a:ext cx="5274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000" b="1" dirty="0">
                <a:solidFill>
                  <a:srgbClr val="FD7500"/>
                </a:solidFill>
                <a:latin typeface="Montserrat"/>
                <a:ea typeface="Montserrat"/>
                <a:cs typeface="Montserrat"/>
                <a:sym typeface="Montserrat"/>
              </a:rPr>
              <a:t>“TRABAJO A</a:t>
            </a:r>
            <a:endParaRPr sz="3000" b="1" dirty="0">
              <a:solidFill>
                <a:srgbClr val="FD75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000" b="1" dirty="0">
                <a:solidFill>
                  <a:srgbClr val="FD7500"/>
                </a:solidFill>
                <a:latin typeface="Montserrat"/>
                <a:ea typeface="Montserrat"/>
                <a:cs typeface="Montserrat"/>
                <a:sym typeface="Montserrat"/>
              </a:rPr>
              <a:t>DISTANCIA”,</a:t>
            </a:r>
            <a:endParaRPr sz="3000" b="1" dirty="0">
              <a:solidFill>
                <a:srgbClr val="FD75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000" b="1" dirty="0">
                <a:solidFill>
                  <a:srgbClr val="414042"/>
                </a:solidFill>
                <a:latin typeface="Montserrat"/>
                <a:ea typeface="Montserrat"/>
                <a:cs typeface="Montserrat"/>
                <a:sym typeface="Montserrat"/>
              </a:rPr>
              <a:t>Sano y Seguro</a:t>
            </a:r>
            <a:endParaRPr dirty="0">
              <a:solidFill>
                <a:srgbClr val="414042"/>
              </a:solidFill>
            </a:endParaRPr>
          </a:p>
        </p:txBody>
      </p:sp>
      <p:cxnSp>
        <p:nvCxnSpPr>
          <p:cNvPr id="69" name="Google Shape;69;p1"/>
          <p:cNvCxnSpPr/>
          <p:nvPr/>
        </p:nvCxnSpPr>
        <p:spPr>
          <a:xfrm>
            <a:off x="821675" y="2592713"/>
            <a:ext cx="3982200" cy="0"/>
          </a:xfrm>
          <a:prstGeom prst="straightConnector1">
            <a:avLst/>
          </a:prstGeom>
          <a:noFill/>
          <a:ln w="2857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" name="Google Shape;70;p1"/>
          <p:cNvSpPr/>
          <p:nvPr/>
        </p:nvSpPr>
        <p:spPr>
          <a:xfrm>
            <a:off x="8209314" y="5256654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FF7100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rgbClr val="FF71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FF7100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rgbClr val="FF71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BB9D448E-2D45-00ED-9CCB-B2E981EC1E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6036" y="179666"/>
            <a:ext cx="2589904" cy="9182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83">
            <a:extLst>
              <a:ext uri="{FF2B5EF4-FFF2-40B4-BE49-F238E27FC236}">
                <a16:creationId xmlns:a16="http://schemas.microsoft.com/office/drawing/2014/main" id="{699B24F3-5C80-4F6A-D081-C57887648B83}"/>
              </a:ext>
            </a:extLst>
          </p:cNvPr>
          <p:cNvSpPr/>
          <p:nvPr/>
        </p:nvSpPr>
        <p:spPr>
          <a:xfrm>
            <a:off x="9753600" y="1246103"/>
            <a:ext cx="2908300" cy="404979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AE7B0B79-B30A-8E1B-EB5E-3DD47222F046}"/>
              </a:ext>
            </a:extLst>
          </p:cNvPr>
          <p:cNvSpPr/>
          <p:nvPr/>
        </p:nvSpPr>
        <p:spPr>
          <a:xfrm>
            <a:off x="2623900" y="1356950"/>
            <a:ext cx="6126257" cy="5847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00B0F0"/>
              </a:solidFill>
            </a:endParaRPr>
          </a:p>
        </p:txBody>
      </p:sp>
      <p:pic>
        <p:nvPicPr>
          <p:cNvPr id="3" name="Imagen 2" descr="Un hombre con lentes y una laptop&#10;&#10;Descripción generada automáticamente">
            <a:extLst>
              <a:ext uri="{FF2B5EF4-FFF2-40B4-BE49-F238E27FC236}">
                <a16:creationId xmlns:a16="http://schemas.microsoft.com/office/drawing/2014/main" id="{BECB9C41-5205-BED4-DD62-3374447B2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854" y="1354906"/>
            <a:ext cx="4136144" cy="3837440"/>
          </a:xfrm>
          <a:prstGeom prst="rect">
            <a:avLst/>
          </a:prstGeom>
        </p:spPr>
      </p:pic>
      <p:sp>
        <p:nvSpPr>
          <p:cNvPr id="107" name="Google Shape;107;p32"/>
          <p:cNvSpPr/>
          <p:nvPr/>
        </p:nvSpPr>
        <p:spPr>
          <a:xfrm>
            <a:off x="8589276" y="6142204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Forma libre: forma 101">
            <a:extLst>
              <a:ext uri="{FF2B5EF4-FFF2-40B4-BE49-F238E27FC236}">
                <a16:creationId xmlns:a16="http://schemas.microsoft.com/office/drawing/2014/main" id="{1573B335-03B3-12E9-5191-7205EBEC5C60}"/>
              </a:ext>
            </a:extLst>
          </p:cNvPr>
          <p:cNvSpPr/>
          <p:nvPr/>
        </p:nvSpPr>
        <p:spPr>
          <a:xfrm>
            <a:off x="2602954" y="2198977"/>
            <a:ext cx="6376347" cy="2521457"/>
          </a:xfrm>
          <a:custGeom>
            <a:avLst/>
            <a:gdLst>
              <a:gd name="connsiteX0" fmla="*/ 0 w 2338516"/>
              <a:gd name="connsiteY0" fmla="*/ 0 h 2973879"/>
              <a:gd name="connsiteX1" fmla="*/ 2338516 w 2338516"/>
              <a:gd name="connsiteY1" fmla="*/ 0 h 2973879"/>
              <a:gd name="connsiteX2" fmla="*/ 2338516 w 2338516"/>
              <a:gd name="connsiteY2" fmla="*/ 2973879 h 2973879"/>
              <a:gd name="connsiteX3" fmla="*/ 0 w 2338516"/>
              <a:gd name="connsiteY3" fmla="*/ 2973879 h 2973879"/>
              <a:gd name="connsiteX4" fmla="*/ 0 w 2338516"/>
              <a:gd name="connsiteY4" fmla="*/ 0 h 297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516" h="2973879">
                <a:moveTo>
                  <a:pt x="0" y="0"/>
                </a:moveTo>
                <a:lnTo>
                  <a:pt x="2338516" y="0"/>
                </a:lnTo>
                <a:lnTo>
                  <a:pt x="2338516" y="2973879"/>
                </a:lnTo>
                <a:lnTo>
                  <a:pt x="0" y="29738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lvl="0">
              <a:lnSpc>
                <a:spcPct val="120000"/>
              </a:lnSpc>
              <a:buClr>
                <a:srgbClr val="00B0F0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¿Cómo gestionar el cambio y fomentar la participación en el trabajo a distancia?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buClr>
                <a:srgbClr val="00B0F0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Gestión de equipos a distancia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buClr>
                <a:srgbClr val="00B0F0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El arte de la comunicación asertiva en el trabajo a distancia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buClr>
                <a:srgbClr val="00B0F0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Organización y optimización del tiempo en el trabajo a distancia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buClr>
                <a:srgbClr val="00B0F0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Una mirada hacia</a:t>
            </a: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la eficiencia en el trabajo a distancia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buClr>
                <a:srgbClr val="00B0F0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Prácticas para lograr reuniones efectivas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Aft>
                <a:spcPts val="800"/>
              </a:spcAft>
              <a:buClr>
                <a:srgbClr val="00B0F0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Herramientas TIC para el trabajo no presencial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Aft>
                <a:spcPts val="800"/>
              </a:spcAft>
              <a:buClr>
                <a:srgbClr val="00B0F0"/>
              </a:buClr>
              <a:buSzPct val="117000"/>
            </a:pP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B0F0"/>
              </a:buClr>
              <a:buSzPct val="117000"/>
            </a:pPr>
            <a:endParaRPr lang="es-ES" sz="1600" kern="1200" dirty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F1B3B908-E7A4-2FB4-DC60-71CE2B8EF050}"/>
              </a:ext>
            </a:extLst>
          </p:cNvPr>
          <p:cNvSpPr txBox="1"/>
          <p:nvPr/>
        </p:nvSpPr>
        <p:spPr>
          <a:xfrm>
            <a:off x="2779542" y="1347483"/>
            <a:ext cx="6126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Montserrat" panose="00000500000000000000" pitchFamily="2" charset="0"/>
              </a:rPr>
              <a:t>KIT MOVILIZA</a:t>
            </a:r>
            <a:endParaRPr lang="es-CO" sz="3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25" name="Google Shape;678;p14">
            <a:extLst>
              <a:ext uri="{FF2B5EF4-FFF2-40B4-BE49-F238E27FC236}">
                <a16:creationId xmlns:a16="http://schemas.microsoft.com/office/drawing/2014/main" id="{A3770833-2D4C-0BA6-A35F-77881C46763D}"/>
              </a:ext>
            </a:extLst>
          </p:cNvPr>
          <p:cNvGrpSpPr/>
          <p:nvPr/>
        </p:nvGrpSpPr>
        <p:grpSpPr>
          <a:xfrm>
            <a:off x="880536" y="2323291"/>
            <a:ext cx="1234069" cy="979949"/>
            <a:chOff x="5521326" y="4037013"/>
            <a:chExt cx="998538" cy="838200"/>
          </a:xfrm>
          <a:noFill/>
        </p:grpSpPr>
        <p:sp>
          <p:nvSpPr>
            <p:cNvPr id="126" name="Google Shape;679;p14">
              <a:extLst>
                <a:ext uri="{FF2B5EF4-FFF2-40B4-BE49-F238E27FC236}">
                  <a16:creationId xmlns:a16="http://schemas.microsoft.com/office/drawing/2014/main" id="{4DADDC51-7480-990E-72F0-AD04A84E98DD}"/>
                </a:ext>
              </a:extLst>
            </p:cNvPr>
            <p:cNvSpPr/>
            <p:nvPr/>
          </p:nvSpPr>
          <p:spPr>
            <a:xfrm>
              <a:off x="5938839" y="4037013"/>
              <a:ext cx="146050" cy="161925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680;p14">
              <a:extLst>
                <a:ext uri="{FF2B5EF4-FFF2-40B4-BE49-F238E27FC236}">
                  <a16:creationId xmlns:a16="http://schemas.microsoft.com/office/drawing/2014/main" id="{58591A53-2F94-3FC3-E435-1E230AC71CCA}"/>
                </a:ext>
              </a:extLst>
            </p:cNvPr>
            <p:cNvSpPr/>
            <p:nvPr/>
          </p:nvSpPr>
          <p:spPr>
            <a:xfrm>
              <a:off x="5859464" y="4232276"/>
              <a:ext cx="304800" cy="147638"/>
            </a:xfrm>
            <a:custGeom>
              <a:avLst/>
              <a:gdLst/>
              <a:ahLst/>
              <a:cxnLst/>
              <a:rect l="l" t="t" r="r" b="b"/>
              <a:pathLst>
                <a:path w="81" h="39" extrusionOk="0">
                  <a:moveTo>
                    <a:pt x="81" y="39"/>
                  </a:moveTo>
                  <a:cubicBezTo>
                    <a:pt x="81" y="13"/>
                    <a:pt x="75" y="3"/>
                    <a:pt x="52" y="0"/>
                  </a:cubicBezTo>
                  <a:cubicBezTo>
                    <a:pt x="52" y="0"/>
                    <a:pt x="41" y="20"/>
                    <a:pt x="4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7" y="3"/>
                    <a:pt x="0" y="13"/>
                    <a:pt x="0" y="39"/>
                  </a:cubicBezTo>
                  <a:lnTo>
                    <a:pt x="81" y="39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681;p14">
              <a:extLst>
                <a:ext uri="{FF2B5EF4-FFF2-40B4-BE49-F238E27FC236}">
                  <a16:creationId xmlns:a16="http://schemas.microsoft.com/office/drawing/2014/main" id="{2B9F542C-4ADC-EA8E-A2FA-AFF195ED1D4D}"/>
                </a:ext>
              </a:extLst>
            </p:cNvPr>
            <p:cNvSpPr/>
            <p:nvPr/>
          </p:nvSpPr>
          <p:spPr>
            <a:xfrm>
              <a:off x="5600701" y="4454526"/>
              <a:ext cx="146050" cy="161925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682;p14">
              <a:extLst>
                <a:ext uri="{FF2B5EF4-FFF2-40B4-BE49-F238E27FC236}">
                  <a16:creationId xmlns:a16="http://schemas.microsoft.com/office/drawing/2014/main" id="{18E5586B-AA8E-5423-991D-4C79C4313A71}"/>
                </a:ext>
              </a:extLst>
            </p:cNvPr>
            <p:cNvSpPr/>
            <p:nvPr/>
          </p:nvSpPr>
          <p:spPr>
            <a:xfrm>
              <a:off x="5521326" y="4649788"/>
              <a:ext cx="304800" cy="146050"/>
            </a:xfrm>
            <a:custGeom>
              <a:avLst/>
              <a:gdLst/>
              <a:ahLst/>
              <a:cxnLst/>
              <a:rect l="l" t="t" r="r" b="b"/>
              <a:pathLst>
                <a:path w="81" h="39" extrusionOk="0">
                  <a:moveTo>
                    <a:pt x="81" y="39"/>
                  </a:moveTo>
                  <a:cubicBezTo>
                    <a:pt x="81" y="13"/>
                    <a:pt x="75" y="2"/>
                    <a:pt x="52" y="0"/>
                  </a:cubicBezTo>
                  <a:cubicBezTo>
                    <a:pt x="52" y="0"/>
                    <a:pt x="41" y="19"/>
                    <a:pt x="41" y="19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7" y="2"/>
                    <a:pt x="0" y="13"/>
                    <a:pt x="0" y="39"/>
                  </a:cubicBezTo>
                  <a:lnTo>
                    <a:pt x="81" y="39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683;p14">
              <a:extLst>
                <a:ext uri="{FF2B5EF4-FFF2-40B4-BE49-F238E27FC236}">
                  <a16:creationId xmlns:a16="http://schemas.microsoft.com/office/drawing/2014/main" id="{3847F850-6B1C-1C48-1901-426B0B546958}"/>
                </a:ext>
              </a:extLst>
            </p:cNvPr>
            <p:cNvSpPr/>
            <p:nvPr/>
          </p:nvSpPr>
          <p:spPr>
            <a:xfrm>
              <a:off x="6294439" y="4454526"/>
              <a:ext cx="147638" cy="161925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684;p14">
              <a:extLst>
                <a:ext uri="{FF2B5EF4-FFF2-40B4-BE49-F238E27FC236}">
                  <a16:creationId xmlns:a16="http://schemas.microsoft.com/office/drawing/2014/main" id="{12873680-E83E-2E11-8397-47315DBBA449}"/>
                </a:ext>
              </a:extLst>
            </p:cNvPr>
            <p:cNvSpPr/>
            <p:nvPr/>
          </p:nvSpPr>
          <p:spPr>
            <a:xfrm>
              <a:off x="6216651" y="4649788"/>
              <a:ext cx="303213" cy="146050"/>
            </a:xfrm>
            <a:custGeom>
              <a:avLst/>
              <a:gdLst/>
              <a:ahLst/>
              <a:cxnLst/>
              <a:rect l="l" t="t" r="r" b="b"/>
              <a:pathLst>
                <a:path w="81" h="39" extrusionOk="0">
                  <a:moveTo>
                    <a:pt x="81" y="39"/>
                  </a:moveTo>
                  <a:cubicBezTo>
                    <a:pt x="81" y="13"/>
                    <a:pt x="74" y="2"/>
                    <a:pt x="51" y="0"/>
                  </a:cubicBezTo>
                  <a:cubicBezTo>
                    <a:pt x="51" y="0"/>
                    <a:pt x="40" y="19"/>
                    <a:pt x="40" y="19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6" y="2"/>
                    <a:pt x="0" y="13"/>
                    <a:pt x="0" y="39"/>
                  </a:cubicBezTo>
                  <a:lnTo>
                    <a:pt x="81" y="39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685;p14">
              <a:extLst>
                <a:ext uri="{FF2B5EF4-FFF2-40B4-BE49-F238E27FC236}">
                  <a16:creationId xmlns:a16="http://schemas.microsoft.com/office/drawing/2014/main" id="{EA1085FA-DE9C-9440-E4C6-3063AA8DD39B}"/>
                </a:ext>
              </a:extLst>
            </p:cNvPr>
            <p:cNvSpPr/>
            <p:nvPr/>
          </p:nvSpPr>
          <p:spPr>
            <a:xfrm>
              <a:off x="5862639" y="4819651"/>
              <a:ext cx="315913" cy="36513"/>
            </a:xfrm>
            <a:custGeom>
              <a:avLst/>
              <a:gdLst/>
              <a:ahLst/>
              <a:cxnLst/>
              <a:rect l="l" t="t" r="r" b="b"/>
              <a:pathLst>
                <a:path w="84" h="10" extrusionOk="0">
                  <a:moveTo>
                    <a:pt x="84" y="0"/>
                  </a:moveTo>
                  <a:cubicBezTo>
                    <a:pt x="71" y="6"/>
                    <a:pt x="57" y="10"/>
                    <a:pt x="42" y="10"/>
                  </a:cubicBezTo>
                  <a:cubicBezTo>
                    <a:pt x="27" y="10"/>
                    <a:pt x="13" y="6"/>
                    <a:pt x="0" y="0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686;p14">
              <a:extLst>
                <a:ext uri="{FF2B5EF4-FFF2-40B4-BE49-F238E27FC236}">
                  <a16:creationId xmlns:a16="http://schemas.microsoft.com/office/drawing/2014/main" id="{AD39F6DB-73B0-4497-329E-21D15F06C724}"/>
                </a:ext>
              </a:extLst>
            </p:cNvPr>
            <p:cNvSpPr/>
            <p:nvPr/>
          </p:nvSpPr>
          <p:spPr>
            <a:xfrm>
              <a:off x="5862639" y="4811713"/>
              <a:ext cx="82550" cy="63500"/>
            </a:xfrm>
            <a:custGeom>
              <a:avLst/>
              <a:gdLst/>
              <a:ahLst/>
              <a:cxnLst/>
              <a:rect l="l" t="t" r="r" b="b"/>
              <a:pathLst>
                <a:path w="52" h="40" extrusionOk="0">
                  <a:moveTo>
                    <a:pt x="36" y="40"/>
                  </a:moveTo>
                  <a:lnTo>
                    <a:pt x="0" y="5"/>
                  </a:lnTo>
                  <a:lnTo>
                    <a:pt x="52" y="0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687;p14">
              <a:extLst>
                <a:ext uri="{FF2B5EF4-FFF2-40B4-BE49-F238E27FC236}">
                  <a16:creationId xmlns:a16="http://schemas.microsoft.com/office/drawing/2014/main" id="{3B2F6008-8646-5125-C90D-2BB30A1D1D35}"/>
                </a:ext>
              </a:extLst>
            </p:cNvPr>
            <p:cNvSpPr/>
            <p:nvPr/>
          </p:nvSpPr>
          <p:spPr>
            <a:xfrm>
              <a:off x="6122989" y="4176713"/>
              <a:ext cx="231775" cy="244475"/>
            </a:xfrm>
            <a:custGeom>
              <a:avLst/>
              <a:gdLst/>
              <a:ahLst/>
              <a:cxnLst/>
              <a:rect l="l" t="t" r="r" b="b"/>
              <a:pathLst>
                <a:path w="62" h="65" extrusionOk="0">
                  <a:moveTo>
                    <a:pt x="0" y="0"/>
                  </a:moveTo>
                  <a:cubicBezTo>
                    <a:pt x="30" y="9"/>
                    <a:pt x="54" y="34"/>
                    <a:pt x="62" y="65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688;p14">
              <a:extLst>
                <a:ext uri="{FF2B5EF4-FFF2-40B4-BE49-F238E27FC236}">
                  <a16:creationId xmlns:a16="http://schemas.microsoft.com/office/drawing/2014/main" id="{61A6CCAB-AC60-F1A2-7109-21801763A2AE}"/>
                </a:ext>
              </a:extLst>
            </p:cNvPr>
            <p:cNvSpPr/>
            <p:nvPr/>
          </p:nvSpPr>
          <p:spPr>
            <a:xfrm>
              <a:off x="6299201" y="4341813"/>
              <a:ext cx="63500" cy="79375"/>
            </a:xfrm>
            <a:custGeom>
              <a:avLst/>
              <a:gdLst/>
              <a:ahLst/>
              <a:cxnLst/>
              <a:rect l="l" t="t" r="r" b="b"/>
              <a:pathLst>
                <a:path w="40" h="50" extrusionOk="0">
                  <a:moveTo>
                    <a:pt x="40" y="0"/>
                  </a:moveTo>
                  <a:lnTo>
                    <a:pt x="35" y="50"/>
                  </a:lnTo>
                  <a:lnTo>
                    <a:pt x="0" y="14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689;p14">
              <a:extLst>
                <a:ext uri="{FF2B5EF4-FFF2-40B4-BE49-F238E27FC236}">
                  <a16:creationId xmlns:a16="http://schemas.microsoft.com/office/drawing/2014/main" id="{6856B781-DEAF-F583-1307-BCA165ED3298}"/>
                </a:ext>
              </a:extLst>
            </p:cNvPr>
            <p:cNvSpPr/>
            <p:nvPr/>
          </p:nvSpPr>
          <p:spPr>
            <a:xfrm>
              <a:off x="5686426" y="4179888"/>
              <a:ext cx="222250" cy="233363"/>
            </a:xfrm>
            <a:custGeom>
              <a:avLst/>
              <a:gdLst/>
              <a:ahLst/>
              <a:cxnLst/>
              <a:rect l="l" t="t" r="r" b="b"/>
              <a:pathLst>
                <a:path w="59" h="62" extrusionOk="0">
                  <a:moveTo>
                    <a:pt x="0" y="62"/>
                  </a:moveTo>
                  <a:cubicBezTo>
                    <a:pt x="8" y="33"/>
                    <a:pt x="30" y="10"/>
                    <a:pt x="59" y="0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690;p14">
              <a:extLst>
                <a:ext uri="{FF2B5EF4-FFF2-40B4-BE49-F238E27FC236}">
                  <a16:creationId xmlns:a16="http://schemas.microsoft.com/office/drawing/2014/main" id="{98925FF7-75F1-998E-AA0C-70A6E7A1A9A3}"/>
                </a:ext>
              </a:extLst>
            </p:cNvPr>
            <p:cNvSpPr/>
            <p:nvPr/>
          </p:nvSpPr>
          <p:spPr>
            <a:xfrm>
              <a:off x="5826126" y="4179888"/>
              <a:ext cx="82550" cy="65088"/>
            </a:xfrm>
            <a:custGeom>
              <a:avLst/>
              <a:gdLst/>
              <a:ahLst/>
              <a:cxnLst/>
              <a:rect l="l" t="t" r="r" b="b"/>
              <a:pathLst>
                <a:path w="52" h="41" extrusionOk="0">
                  <a:moveTo>
                    <a:pt x="0" y="0"/>
                  </a:moveTo>
                  <a:lnTo>
                    <a:pt x="52" y="0"/>
                  </a:lnTo>
                  <a:lnTo>
                    <a:pt x="19" y="41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8" name="Google Shape;691;p14">
              <a:extLst>
                <a:ext uri="{FF2B5EF4-FFF2-40B4-BE49-F238E27FC236}">
                  <a16:creationId xmlns:a16="http://schemas.microsoft.com/office/drawing/2014/main" id="{138CF181-07A5-A619-5EBB-96952D1353A0}"/>
                </a:ext>
              </a:extLst>
            </p:cNvPr>
            <p:cNvCxnSpPr/>
            <p:nvPr/>
          </p:nvCxnSpPr>
          <p:spPr>
            <a:xfrm rot="10800000">
              <a:off x="6021389" y="4465638"/>
              <a:ext cx="0" cy="131763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39" name="Google Shape;692;p14">
              <a:extLst>
                <a:ext uri="{FF2B5EF4-FFF2-40B4-BE49-F238E27FC236}">
                  <a16:creationId xmlns:a16="http://schemas.microsoft.com/office/drawing/2014/main" id="{003ABAB3-5170-7A2A-3FAE-3B8156D6502F}"/>
                </a:ext>
              </a:extLst>
            </p:cNvPr>
            <p:cNvCxnSpPr/>
            <p:nvPr/>
          </p:nvCxnSpPr>
          <p:spPr>
            <a:xfrm flipH="1">
              <a:off x="5908676" y="4597401"/>
              <a:ext cx="112713" cy="6350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40" name="Google Shape;693;p14">
              <a:extLst>
                <a:ext uri="{FF2B5EF4-FFF2-40B4-BE49-F238E27FC236}">
                  <a16:creationId xmlns:a16="http://schemas.microsoft.com/office/drawing/2014/main" id="{2B83C98E-B618-59DC-B3E9-A1AEDD487215}"/>
                </a:ext>
              </a:extLst>
            </p:cNvPr>
            <p:cNvCxnSpPr/>
            <p:nvPr/>
          </p:nvCxnSpPr>
          <p:spPr>
            <a:xfrm>
              <a:off x="6021389" y="4597401"/>
              <a:ext cx="112713" cy="6350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</p:grpSp>
      <p:sp>
        <p:nvSpPr>
          <p:cNvPr id="62" name="Rectángulo 61">
            <a:extLst>
              <a:ext uri="{FF2B5EF4-FFF2-40B4-BE49-F238E27FC236}">
                <a16:creationId xmlns:a16="http://schemas.microsoft.com/office/drawing/2014/main" id="{0EE3A6A8-7A41-ED1E-4406-055497472297}"/>
              </a:ext>
            </a:extLst>
          </p:cNvPr>
          <p:cNvSpPr/>
          <p:nvPr/>
        </p:nvSpPr>
        <p:spPr>
          <a:xfrm>
            <a:off x="2622695" y="2040417"/>
            <a:ext cx="6125052" cy="5594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71010BF7-E6B6-4852-AA65-143C24D77DE6}"/>
              </a:ext>
            </a:extLst>
          </p:cNvPr>
          <p:cNvSpPr/>
          <p:nvPr/>
        </p:nvSpPr>
        <p:spPr>
          <a:xfrm>
            <a:off x="0" y="2040417"/>
            <a:ext cx="244827" cy="28993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96A2BA32-7962-A819-40E6-F3FE60F91D36}"/>
              </a:ext>
            </a:extLst>
          </p:cNvPr>
          <p:cNvSpPr/>
          <p:nvPr/>
        </p:nvSpPr>
        <p:spPr>
          <a:xfrm>
            <a:off x="-64465" y="5842145"/>
            <a:ext cx="4419295" cy="8504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DC09D520-4AFA-53B9-C4A1-13D0B1054D6C}"/>
              </a:ext>
            </a:extLst>
          </p:cNvPr>
          <p:cNvSpPr/>
          <p:nvPr/>
        </p:nvSpPr>
        <p:spPr>
          <a:xfrm>
            <a:off x="7794739" y="5796344"/>
            <a:ext cx="4419295" cy="8504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7673E191-77D4-2A45-536A-E1310DACF618}"/>
              </a:ext>
            </a:extLst>
          </p:cNvPr>
          <p:cNvSpPr/>
          <p:nvPr/>
        </p:nvSpPr>
        <p:spPr>
          <a:xfrm>
            <a:off x="2340731" y="2354766"/>
            <a:ext cx="216285" cy="19741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C804C5E6-D164-28CB-CD32-E87546871E91}"/>
              </a:ext>
            </a:extLst>
          </p:cNvPr>
          <p:cNvSpPr/>
          <p:nvPr/>
        </p:nvSpPr>
        <p:spPr>
          <a:xfrm>
            <a:off x="2338353" y="2855940"/>
            <a:ext cx="216285" cy="19741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029964CA-0802-E27E-2649-8C3C6863E821}"/>
              </a:ext>
            </a:extLst>
          </p:cNvPr>
          <p:cNvSpPr/>
          <p:nvPr/>
        </p:nvSpPr>
        <p:spPr>
          <a:xfrm>
            <a:off x="2342194" y="3162341"/>
            <a:ext cx="216285" cy="19741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BA662E29-81B2-B7E8-C646-700F2D27AC83}"/>
              </a:ext>
            </a:extLst>
          </p:cNvPr>
          <p:cNvSpPr/>
          <p:nvPr/>
        </p:nvSpPr>
        <p:spPr>
          <a:xfrm>
            <a:off x="2338353" y="3463990"/>
            <a:ext cx="216285" cy="19741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id="{247CD8BE-202C-3D6F-429B-7191F0A643A4}"/>
              </a:ext>
            </a:extLst>
          </p:cNvPr>
          <p:cNvSpPr/>
          <p:nvPr/>
        </p:nvSpPr>
        <p:spPr>
          <a:xfrm>
            <a:off x="2311681" y="4051791"/>
            <a:ext cx="216285" cy="19741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B7D5F2D9-F18F-A9CE-E550-435D1BF7EC34}"/>
              </a:ext>
            </a:extLst>
          </p:cNvPr>
          <p:cNvSpPr/>
          <p:nvPr/>
        </p:nvSpPr>
        <p:spPr>
          <a:xfrm>
            <a:off x="2311682" y="4359692"/>
            <a:ext cx="216285" cy="19741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5EBBC318-C953-4AD6-B40F-0880C5A66947}"/>
              </a:ext>
            </a:extLst>
          </p:cNvPr>
          <p:cNvSpPr/>
          <p:nvPr/>
        </p:nvSpPr>
        <p:spPr>
          <a:xfrm>
            <a:off x="2322075" y="4631924"/>
            <a:ext cx="216285" cy="19741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932E7D6B-5869-00AD-AC1C-FC01309B1A31}"/>
              </a:ext>
            </a:extLst>
          </p:cNvPr>
          <p:cNvSpPr txBox="1"/>
          <p:nvPr/>
        </p:nvSpPr>
        <p:spPr>
          <a:xfrm>
            <a:off x="2333328" y="3117865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0BA5E011-3C69-8098-E0E4-C3333F03B6CB}"/>
              </a:ext>
            </a:extLst>
          </p:cNvPr>
          <p:cNvSpPr txBox="1"/>
          <p:nvPr/>
        </p:nvSpPr>
        <p:spPr>
          <a:xfrm>
            <a:off x="2285012" y="4003108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4BB227B6-4FC0-60F1-FE15-E8006E3D0327}"/>
              </a:ext>
            </a:extLst>
          </p:cNvPr>
          <p:cNvSpPr txBox="1"/>
          <p:nvPr/>
        </p:nvSpPr>
        <p:spPr>
          <a:xfrm>
            <a:off x="2314278" y="4589213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0EC1664E-D22B-8977-F0FB-149E0EF50B0D}"/>
              </a:ext>
            </a:extLst>
          </p:cNvPr>
          <p:cNvSpPr txBox="1"/>
          <p:nvPr/>
        </p:nvSpPr>
        <p:spPr>
          <a:xfrm>
            <a:off x="2321207" y="2813266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902F81E4-1E32-08AF-1F1E-5D546526F37A}"/>
              </a:ext>
            </a:extLst>
          </p:cNvPr>
          <p:cNvSpPr txBox="1"/>
          <p:nvPr/>
        </p:nvSpPr>
        <p:spPr>
          <a:xfrm>
            <a:off x="2317289" y="2293345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979C0755-36DA-AC3F-A855-CE965F2606E4}"/>
              </a:ext>
            </a:extLst>
          </p:cNvPr>
          <p:cNvSpPr txBox="1"/>
          <p:nvPr/>
        </p:nvSpPr>
        <p:spPr>
          <a:xfrm>
            <a:off x="2316667" y="3433521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C0A495A7-0CB7-DCED-92AF-35452825E2A3}"/>
              </a:ext>
            </a:extLst>
          </p:cNvPr>
          <p:cNvSpPr txBox="1"/>
          <p:nvPr/>
        </p:nvSpPr>
        <p:spPr>
          <a:xfrm>
            <a:off x="2295659" y="4308655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C815F15-7954-0518-35AE-725B9AFD3A2A}"/>
              </a:ext>
            </a:extLst>
          </p:cNvPr>
          <p:cNvSpPr/>
          <p:nvPr/>
        </p:nvSpPr>
        <p:spPr>
          <a:xfrm>
            <a:off x="5992837" y="1631852"/>
            <a:ext cx="259643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1085A737-E8FB-E53E-C878-52F081606810}"/>
              </a:ext>
            </a:extLst>
          </p:cNvPr>
          <p:cNvSpPr/>
          <p:nvPr/>
        </p:nvSpPr>
        <p:spPr>
          <a:xfrm>
            <a:off x="2622695" y="1202861"/>
            <a:ext cx="6125052" cy="5594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2" name="Gráfico 4" descr="Piezas de rompecabezas con relleno sólido">
            <a:extLst>
              <a:ext uri="{FF2B5EF4-FFF2-40B4-BE49-F238E27FC236}">
                <a16:creationId xmlns:a16="http://schemas.microsoft.com/office/drawing/2014/main" id="{8F11C362-E0C2-26B0-495F-8859CACF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58" y="3415007"/>
            <a:ext cx="1554143" cy="155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riángulo isósceles 82">
            <a:extLst>
              <a:ext uri="{FF2B5EF4-FFF2-40B4-BE49-F238E27FC236}">
                <a16:creationId xmlns:a16="http://schemas.microsoft.com/office/drawing/2014/main" id="{303902C7-50BD-50F3-ED52-E61D1434A1E3}"/>
              </a:ext>
            </a:extLst>
          </p:cNvPr>
          <p:cNvSpPr/>
          <p:nvPr/>
        </p:nvSpPr>
        <p:spPr>
          <a:xfrm rot="5400000">
            <a:off x="24407" y="3151989"/>
            <a:ext cx="868578" cy="64597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00686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ángulo 102">
            <a:extLst>
              <a:ext uri="{FF2B5EF4-FFF2-40B4-BE49-F238E27FC236}">
                <a16:creationId xmlns:a16="http://schemas.microsoft.com/office/drawing/2014/main" id="{E8489D2A-2EC8-7F11-0C47-73D8EBDCF097}"/>
              </a:ext>
            </a:extLst>
          </p:cNvPr>
          <p:cNvSpPr/>
          <p:nvPr/>
        </p:nvSpPr>
        <p:spPr>
          <a:xfrm>
            <a:off x="9753600" y="1246103"/>
            <a:ext cx="2908300" cy="4049797"/>
          </a:xfrm>
          <a:prstGeom prst="rect">
            <a:avLst/>
          </a:prstGeom>
          <a:solidFill>
            <a:srgbClr val="709199"/>
          </a:solidFill>
          <a:ln>
            <a:solidFill>
              <a:srgbClr val="709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D9B204A6-F4AD-EB7E-89E3-E88EB61741A3}"/>
              </a:ext>
            </a:extLst>
          </p:cNvPr>
          <p:cNvSpPr/>
          <p:nvPr/>
        </p:nvSpPr>
        <p:spPr>
          <a:xfrm>
            <a:off x="2623900" y="1356950"/>
            <a:ext cx="6126257" cy="584775"/>
          </a:xfrm>
          <a:prstGeom prst="rect">
            <a:avLst/>
          </a:prstGeom>
          <a:solidFill>
            <a:srgbClr val="709199"/>
          </a:solidFill>
          <a:ln>
            <a:solidFill>
              <a:srgbClr val="709199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709199"/>
              </a:solidFill>
            </a:endParaRPr>
          </a:p>
        </p:txBody>
      </p:sp>
      <p:pic>
        <p:nvPicPr>
          <p:cNvPr id="3" name="Imagen 2" descr="Una persona parado enfrente de una ventana&#10;&#10;Descripción generada automáticamente">
            <a:extLst>
              <a:ext uri="{FF2B5EF4-FFF2-40B4-BE49-F238E27FC236}">
                <a16:creationId xmlns:a16="http://schemas.microsoft.com/office/drawing/2014/main" id="{AD171B62-4F3A-B6A1-A839-BCA2722FC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854" y="1371304"/>
            <a:ext cx="4133096" cy="3837440"/>
          </a:xfrm>
          <a:prstGeom prst="rect">
            <a:avLst/>
          </a:prstGeom>
        </p:spPr>
      </p:pic>
      <p:sp>
        <p:nvSpPr>
          <p:cNvPr id="107" name="Google Shape;107;p32"/>
          <p:cNvSpPr/>
          <p:nvPr/>
        </p:nvSpPr>
        <p:spPr>
          <a:xfrm>
            <a:off x="8589276" y="6142204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462125F-017E-41D5-94E3-F1B27445B9FA}"/>
              </a:ext>
            </a:extLst>
          </p:cNvPr>
          <p:cNvSpPr txBox="1"/>
          <p:nvPr/>
        </p:nvSpPr>
        <p:spPr bwMode="auto">
          <a:xfrm>
            <a:off x="2670666" y="2254508"/>
            <a:ext cx="5804209" cy="2054520"/>
          </a:xfrm>
          <a:prstGeom prst="rect">
            <a:avLst/>
          </a:prstGeom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45720" rIns="45720" spcCol="1270"/>
          <a:lstStyle/>
          <a:p>
            <a:pPr lvl="0" algn="just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12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Salud y Seguridad para el trabajo a distancia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12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Generalidades del trabajo a distancia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12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Salud músculo esquelética en el trabajo a distancia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12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Salud mental en el trabajo a distancia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12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Hábitos saludables en el trabajo a distancia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SzPct val="112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Plan familiar de emergencias 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533400">
              <a:lnSpc>
                <a:spcPct val="90000"/>
              </a:lnSpc>
              <a:spcAft>
                <a:spcPct val="35000"/>
              </a:spcAft>
              <a:buClr>
                <a:schemeClr val="tx1">
                  <a:lumMod val="75000"/>
                  <a:lumOff val="25000"/>
                </a:schemeClr>
              </a:buClr>
              <a:buSzPct val="112000"/>
              <a:defRPr/>
            </a:pPr>
            <a:endParaRPr lang="es-CO" sz="1600" dirty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9" name="Google Shape;613;p14">
            <a:extLst>
              <a:ext uri="{FF2B5EF4-FFF2-40B4-BE49-F238E27FC236}">
                <a16:creationId xmlns:a16="http://schemas.microsoft.com/office/drawing/2014/main" id="{0555B49B-BB87-4167-2BCC-1556442A4570}"/>
              </a:ext>
            </a:extLst>
          </p:cNvPr>
          <p:cNvGrpSpPr/>
          <p:nvPr/>
        </p:nvGrpSpPr>
        <p:grpSpPr>
          <a:xfrm>
            <a:off x="993806" y="1973315"/>
            <a:ext cx="1153072" cy="1138513"/>
            <a:chOff x="7016750" y="2584450"/>
            <a:chExt cx="896938" cy="893763"/>
          </a:xfrm>
        </p:grpSpPr>
        <p:sp>
          <p:nvSpPr>
            <p:cNvPr id="30" name="Google Shape;614;p14">
              <a:extLst>
                <a:ext uri="{FF2B5EF4-FFF2-40B4-BE49-F238E27FC236}">
                  <a16:creationId xmlns:a16="http://schemas.microsoft.com/office/drawing/2014/main" id="{08CEED94-FE53-F591-E285-F218D6C1DD92}"/>
                </a:ext>
              </a:extLst>
            </p:cNvPr>
            <p:cNvSpPr/>
            <p:nvPr/>
          </p:nvSpPr>
          <p:spPr>
            <a:xfrm>
              <a:off x="7196137" y="3076575"/>
              <a:ext cx="466725" cy="296863"/>
            </a:xfrm>
            <a:custGeom>
              <a:avLst/>
              <a:gdLst/>
              <a:ahLst/>
              <a:cxnLst/>
              <a:rect l="l" t="t" r="r" b="b"/>
              <a:pathLst>
                <a:path w="294" h="187" extrusionOk="0">
                  <a:moveTo>
                    <a:pt x="294" y="151"/>
                  </a:moveTo>
                  <a:lnTo>
                    <a:pt x="294" y="187"/>
                  </a:lnTo>
                  <a:lnTo>
                    <a:pt x="0" y="187"/>
                  </a:lnTo>
                  <a:lnTo>
                    <a:pt x="0" y="0"/>
                  </a:lnTo>
                  <a:lnTo>
                    <a:pt x="294" y="0"/>
                  </a:lnTo>
                  <a:lnTo>
                    <a:pt x="294" y="116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" name="Google Shape;615;p14">
              <a:extLst>
                <a:ext uri="{FF2B5EF4-FFF2-40B4-BE49-F238E27FC236}">
                  <a16:creationId xmlns:a16="http://schemas.microsoft.com/office/drawing/2014/main" id="{6DA52715-3A23-FE05-5FE4-03E0FA100D54}"/>
                </a:ext>
              </a:extLst>
            </p:cNvPr>
            <p:cNvCxnSpPr/>
            <p:nvPr/>
          </p:nvCxnSpPr>
          <p:spPr>
            <a:xfrm>
              <a:off x="7662862" y="3282950"/>
              <a:ext cx="0" cy="11113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32" name="Google Shape;616;p14">
              <a:extLst>
                <a:ext uri="{FF2B5EF4-FFF2-40B4-BE49-F238E27FC236}">
                  <a16:creationId xmlns:a16="http://schemas.microsoft.com/office/drawing/2014/main" id="{B8CCE75B-B650-17FE-ADB4-88AE3405EEAC}"/>
                </a:ext>
              </a:extLst>
            </p:cNvPr>
            <p:cNvCxnSpPr/>
            <p:nvPr/>
          </p:nvCxnSpPr>
          <p:spPr>
            <a:xfrm rot="10800000">
              <a:off x="7218362" y="3154362"/>
              <a:ext cx="0" cy="26988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sp>
          <p:nvSpPr>
            <p:cNvPr id="33" name="Google Shape;617;p14">
              <a:extLst>
                <a:ext uri="{FF2B5EF4-FFF2-40B4-BE49-F238E27FC236}">
                  <a16:creationId xmlns:a16="http://schemas.microsoft.com/office/drawing/2014/main" id="{416A3238-4FA6-EC3C-42D5-2E2E5F77F55F}"/>
                </a:ext>
              </a:extLst>
            </p:cNvPr>
            <p:cNvSpPr txBox="1"/>
            <p:nvPr/>
          </p:nvSpPr>
          <p:spPr>
            <a:xfrm>
              <a:off x="7358062" y="3373437"/>
              <a:ext cx="142875" cy="77788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618;p14">
              <a:extLst>
                <a:ext uri="{FF2B5EF4-FFF2-40B4-BE49-F238E27FC236}">
                  <a16:creationId xmlns:a16="http://schemas.microsoft.com/office/drawing/2014/main" id="{CDF2224A-C7B2-696C-F522-F3E7E4DC6B70}"/>
                </a:ext>
              </a:extLst>
            </p:cNvPr>
            <p:cNvSpPr txBox="1"/>
            <p:nvPr/>
          </p:nvSpPr>
          <p:spPr>
            <a:xfrm>
              <a:off x="7297737" y="3451225"/>
              <a:ext cx="263525" cy="26988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619;p14">
              <a:extLst>
                <a:ext uri="{FF2B5EF4-FFF2-40B4-BE49-F238E27FC236}">
                  <a16:creationId xmlns:a16="http://schemas.microsoft.com/office/drawing/2014/main" id="{F26CFF5A-1132-C57F-F2EF-6D5F9211E582}"/>
                </a:ext>
              </a:extLst>
            </p:cNvPr>
            <p:cNvSpPr txBox="1"/>
            <p:nvPr/>
          </p:nvSpPr>
          <p:spPr>
            <a:xfrm>
              <a:off x="7410450" y="3373437"/>
              <a:ext cx="38100" cy="55563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620;p14">
              <a:extLst>
                <a:ext uri="{FF2B5EF4-FFF2-40B4-BE49-F238E27FC236}">
                  <a16:creationId xmlns:a16="http://schemas.microsoft.com/office/drawing/2014/main" id="{22E054B4-95F8-F7DD-619F-2B96D877B2A8}"/>
                </a:ext>
              </a:extLst>
            </p:cNvPr>
            <p:cNvSpPr/>
            <p:nvPr/>
          </p:nvSpPr>
          <p:spPr>
            <a:xfrm>
              <a:off x="7399337" y="3117850"/>
              <a:ext cx="60325" cy="55563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7" name="Google Shape;621;p14">
              <a:extLst>
                <a:ext uri="{FF2B5EF4-FFF2-40B4-BE49-F238E27FC236}">
                  <a16:creationId xmlns:a16="http://schemas.microsoft.com/office/drawing/2014/main" id="{28236047-C26B-86B8-615D-B433B29B237D}"/>
                </a:ext>
              </a:extLst>
            </p:cNvPr>
            <p:cNvCxnSpPr/>
            <p:nvPr/>
          </p:nvCxnSpPr>
          <p:spPr>
            <a:xfrm>
              <a:off x="7016750" y="3478212"/>
              <a:ext cx="896938" cy="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sp>
          <p:nvSpPr>
            <p:cNvPr id="38" name="Google Shape;622;p14">
              <a:extLst>
                <a:ext uri="{FF2B5EF4-FFF2-40B4-BE49-F238E27FC236}">
                  <a16:creationId xmlns:a16="http://schemas.microsoft.com/office/drawing/2014/main" id="{817B9D62-F01B-B4B5-E9F9-E651685FD707}"/>
                </a:ext>
              </a:extLst>
            </p:cNvPr>
            <p:cNvSpPr txBox="1"/>
            <p:nvPr/>
          </p:nvSpPr>
          <p:spPr>
            <a:xfrm>
              <a:off x="7061200" y="3349625"/>
              <a:ext cx="87313" cy="128588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623;p14">
              <a:extLst>
                <a:ext uri="{FF2B5EF4-FFF2-40B4-BE49-F238E27FC236}">
                  <a16:creationId xmlns:a16="http://schemas.microsoft.com/office/drawing/2014/main" id="{F434DA9F-8AA7-733D-4BD0-6AFBE3729574}"/>
                </a:ext>
              </a:extLst>
            </p:cNvPr>
            <p:cNvSpPr/>
            <p:nvPr/>
          </p:nvSpPr>
          <p:spPr>
            <a:xfrm>
              <a:off x="7031037" y="3384550"/>
              <a:ext cx="30163" cy="63500"/>
            </a:xfrm>
            <a:custGeom>
              <a:avLst/>
              <a:gdLst/>
              <a:ahLst/>
              <a:cxnLst/>
              <a:rect l="l" t="t" r="r" b="b"/>
              <a:pathLst>
                <a:path w="8" h="17" extrusionOk="0">
                  <a:moveTo>
                    <a:pt x="8" y="16"/>
                  </a:moveTo>
                  <a:cubicBezTo>
                    <a:pt x="8" y="16"/>
                    <a:pt x="7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0"/>
                    <a:pt x="8" y="0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624;p14">
              <a:extLst>
                <a:ext uri="{FF2B5EF4-FFF2-40B4-BE49-F238E27FC236}">
                  <a16:creationId xmlns:a16="http://schemas.microsoft.com/office/drawing/2014/main" id="{D8031675-65FA-36B5-1AFC-D0AE0E651554}"/>
                </a:ext>
              </a:extLst>
            </p:cNvPr>
            <p:cNvSpPr/>
            <p:nvPr/>
          </p:nvSpPr>
          <p:spPr>
            <a:xfrm>
              <a:off x="7740650" y="3365500"/>
              <a:ext cx="131763" cy="112713"/>
            </a:xfrm>
            <a:custGeom>
              <a:avLst/>
              <a:gdLst/>
              <a:ahLst/>
              <a:cxnLst/>
              <a:rect l="l" t="t" r="r" b="b"/>
              <a:pathLst>
                <a:path w="83" h="71" extrusionOk="0">
                  <a:moveTo>
                    <a:pt x="17" y="71"/>
                  </a:moveTo>
                  <a:lnTo>
                    <a:pt x="67" y="71"/>
                  </a:lnTo>
                  <a:lnTo>
                    <a:pt x="83" y="0"/>
                  </a:lnTo>
                  <a:lnTo>
                    <a:pt x="0" y="0"/>
                  </a:lnTo>
                  <a:lnTo>
                    <a:pt x="17" y="71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625;p14">
              <a:extLst>
                <a:ext uri="{FF2B5EF4-FFF2-40B4-BE49-F238E27FC236}">
                  <a16:creationId xmlns:a16="http://schemas.microsoft.com/office/drawing/2014/main" id="{01AD6BB7-C8DF-3972-6E3C-C9F0625643E7}"/>
                </a:ext>
              </a:extLst>
            </p:cNvPr>
            <p:cNvSpPr txBox="1"/>
            <p:nvPr/>
          </p:nvSpPr>
          <p:spPr>
            <a:xfrm>
              <a:off x="7726362" y="3349625"/>
              <a:ext cx="157163" cy="15875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" name="Google Shape;626;p14">
              <a:extLst>
                <a:ext uri="{FF2B5EF4-FFF2-40B4-BE49-F238E27FC236}">
                  <a16:creationId xmlns:a16="http://schemas.microsoft.com/office/drawing/2014/main" id="{BC8CAF28-2EFC-B392-56DB-F84AD09593BC}"/>
                </a:ext>
              </a:extLst>
            </p:cNvPr>
            <p:cNvCxnSpPr/>
            <p:nvPr/>
          </p:nvCxnSpPr>
          <p:spPr>
            <a:xfrm>
              <a:off x="7753350" y="3409950"/>
              <a:ext cx="58738" cy="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43" name="Google Shape;627;p14">
              <a:extLst>
                <a:ext uri="{FF2B5EF4-FFF2-40B4-BE49-F238E27FC236}">
                  <a16:creationId xmlns:a16="http://schemas.microsoft.com/office/drawing/2014/main" id="{640574B6-88C9-AE20-E5CA-7C8ACE451437}"/>
                </a:ext>
              </a:extLst>
            </p:cNvPr>
            <p:cNvCxnSpPr/>
            <p:nvPr/>
          </p:nvCxnSpPr>
          <p:spPr>
            <a:xfrm>
              <a:off x="7789862" y="3459162"/>
              <a:ext cx="60325" cy="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sp>
          <p:nvSpPr>
            <p:cNvPr id="44" name="Google Shape;628;p14">
              <a:extLst>
                <a:ext uri="{FF2B5EF4-FFF2-40B4-BE49-F238E27FC236}">
                  <a16:creationId xmlns:a16="http://schemas.microsoft.com/office/drawing/2014/main" id="{63657AB5-227B-152B-17C1-20F3DBBDAA00}"/>
                </a:ext>
              </a:extLst>
            </p:cNvPr>
            <p:cNvSpPr/>
            <p:nvPr/>
          </p:nvSpPr>
          <p:spPr>
            <a:xfrm>
              <a:off x="7726362" y="3165475"/>
              <a:ext cx="150813" cy="184150"/>
            </a:xfrm>
            <a:custGeom>
              <a:avLst/>
              <a:gdLst/>
              <a:ahLst/>
              <a:cxnLst/>
              <a:rect l="l" t="t" r="r" b="b"/>
              <a:pathLst>
                <a:path w="40" h="49" extrusionOk="0">
                  <a:moveTo>
                    <a:pt x="14" y="49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2" y="30"/>
                    <a:pt x="0" y="28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2" y="10"/>
                    <a:pt x="5" y="10"/>
                  </a:cubicBezTo>
                  <a:cubicBezTo>
                    <a:pt x="8" y="10"/>
                    <a:pt x="10" y="12"/>
                    <a:pt x="10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3"/>
                    <a:pt x="17" y="0"/>
                    <a:pt x="20" y="0"/>
                  </a:cubicBezTo>
                  <a:cubicBezTo>
                    <a:pt x="23" y="0"/>
                    <a:pt x="26" y="3"/>
                    <a:pt x="26" y="6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5"/>
                    <a:pt x="32" y="13"/>
                    <a:pt x="35" y="13"/>
                  </a:cubicBezTo>
                  <a:cubicBezTo>
                    <a:pt x="38" y="13"/>
                    <a:pt x="40" y="15"/>
                    <a:pt x="40" y="18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0" y="42"/>
                    <a:pt x="38" y="44"/>
                    <a:pt x="35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9"/>
                    <a:pt x="26" y="49"/>
                    <a:pt x="26" y="49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629;p14">
              <a:extLst>
                <a:ext uri="{FF2B5EF4-FFF2-40B4-BE49-F238E27FC236}">
                  <a16:creationId xmlns:a16="http://schemas.microsoft.com/office/drawing/2014/main" id="{2E1C0A17-98CE-56CC-9FE0-413234482CBF}"/>
                </a:ext>
              </a:extLst>
            </p:cNvPr>
            <p:cNvSpPr/>
            <p:nvPr/>
          </p:nvSpPr>
          <p:spPr>
            <a:xfrm>
              <a:off x="7350125" y="2928937"/>
              <a:ext cx="158750" cy="76200"/>
            </a:xfrm>
            <a:custGeom>
              <a:avLst/>
              <a:gdLst/>
              <a:ahLst/>
              <a:cxnLst/>
              <a:rect l="l" t="t" r="r" b="b"/>
              <a:pathLst>
                <a:path w="42" h="20" extrusionOk="0">
                  <a:moveTo>
                    <a:pt x="0" y="1"/>
                  </a:moveTo>
                  <a:cubicBezTo>
                    <a:pt x="0" y="1"/>
                    <a:pt x="1" y="2"/>
                    <a:pt x="1" y="2"/>
                  </a:cubicBezTo>
                  <a:cubicBezTo>
                    <a:pt x="2" y="5"/>
                    <a:pt x="4" y="7"/>
                    <a:pt x="5" y="9"/>
                  </a:cubicBezTo>
                  <a:cubicBezTo>
                    <a:pt x="9" y="14"/>
                    <a:pt x="14" y="19"/>
                    <a:pt x="20" y="20"/>
                  </a:cubicBezTo>
                  <a:cubicBezTo>
                    <a:pt x="20" y="20"/>
                    <a:pt x="21" y="20"/>
                    <a:pt x="22" y="20"/>
                  </a:cubicBezTo>
                  <a:cubicBezTo>
                    <a:pt x="30" y="19"/>
                    <a:pt x="39" y="6"/>
                    <a:pt x="42" y="0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630;p14">
              <a:extLst>
                <a:ext uri="{FF2B5EF4-FFF2-40B4-BE49-F238E27FC236}">
                  <a16:creationId xmlns:a16="http://schemas.microsoft.com/office/drawing/2014/main" id="{01A22B81-2E6A-BC49-7D56-CA682FE6A781}"/>
                </a:ext>
              </a:extLst>
            </p:cNvPr>
            <p:cNvSpPr/>
            <p:nvPr/>
          </p:nvSpPr>
          <p:spPr>
            <a:xfrm>
              <a:off x="7429500" y="300513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631;p14">
              <a:extLst>
                <a:ext uri="{FF2B5EF4-FFF2-40B4-BE49-F238E27FC236}">
                  <a16:creationId xmlns:a16="http://schemas.microsoft.com/office/drawing/2014/main" id="{B387CCFA-AA10-536F-1C09-0779B8EDAB53}"/>
                </a:ext>
              </a:extLst>
            </p:cNvPr>
            <p:cNvSpPr/>
            <p:nvPr/>
          </p:nvSpPr>
          <p:spPr>
            <a:xfrm>
              <a:off x="7429500" y="300513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632;p14">
              <a:extLst>
                <a:ext uri="{FF2B5EF4-FFF2-40B4-BE49-F238E27FC236}">
                  <a16:creationId xmlns:a16="http://schemas.microsoft.com/office/drawing/2014/main" id="{7CF38B56-6567-7AC5-D242-F8BAC283CF4D}"/>
                </a:ext>
              </a:extLst>
            </p:cNvPr>
            <p:cNvSpPr/>
            <p:nvPr/>
          </p:nvSpPr>
          <p:spPr>
            <a:xfrm>
              <a:off x="7165975" y="2906712"/>
              <a:ext cx="211138" cy="436563"/>
            </a:xfrm>
            <a:custGeom>
              <a:avLst/>
              <a:gdLst/>
              <a:ahLst/>
              <a:cxnLst/>
              <a:rect l="l" t="t" r="r" b="b"/>
              <a:pathLst>
                <a:path w="56" h="116" extrusionOk="0">
                  <a:moveTo>
                    <a:pt x="8" y="116"/>
                  </a:moveTo>
                  <a:cubicBezTo>
                    <a:pt x="5" y="115"/>
                    <a:pt x="3" y="114"/>
                    <a:pt x="1" y="113"/>
                  </a:cubicBezTo>
                  <a:cubicBezTo>
                    <a:pt x="0" y="111"/>
                    <a:pt x="0" y="109"/>
                    <a:pt x="0" y="107"/>
                  </a:cubicBezTo>
                  <a:cubicBezTo>
                    <a:pt x="0" y="104"/>
                    <a:pt x="0" y="47"/>
                    <a:pt x="0" y="43"/>
                  </a:cubicBezTo>
                  <a:cubicBezTo>
                    <a:pt x="0" y="22"/>
                    <a:pt x="13" y="17"/>
                    <a:pt x="22" y="13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3" y="6"/>
                    <a:pt x="48" y="0"/>
                    <a:pt x="48" y="0"/>
                  </a:cubicBezTo>
                  <a:cubicBezTo>
                    <a:pt x="50" y="12"/>
                    <a:pt x="52" y="23"/>
                    <a:pt x="54" y="35"/>
                  </a:cubicBezTo>
                  <a:cubicBezTo>
                    <a:pt x="55" y="38"/>
                    <a:pt x="55" y="42"/>
                    <a:pt x="56" y="45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633;p14">
              <a:extLst>
                <a:ext uri="{FF2B5EF4-FFF2-40B4-BE49-F238E27FC236}">
                  <a16:creationId xmlns:a16="http://schemas.microsoft.com/office/drawing/2014/main" id="{FD4B6BC7-160A-BA17-66C2-5F1D7B28C619}"/>
                </a:ext>
              </a:extLst>
            </p:cNvPr>
            <p:cNvSpPr/>
            <p:nvPr/>
          </p:nvSpPr>
          <p:spPr>
            <a:xfrm>
              <a:off x="7481887" y="2903537"/>
              <a:ext cx="214313" cy="439738"/>
            </a:xfrm>
            <a:custGeom>
              <a:avLst/>
              <a:gdLst/>
              <a:ahLst/>
              <a:cxnLst/>
              <a:rect l="l" t="t" r="r" b="b"/>
              <a:pathLst>
                <a:path w="57" h="117" extrusionOk="0">
                  <a:moveTo>
                    <a:pt x="48" y="117"/>
                  </a:moveTo>
                  <a:cubicBezTo>
                    <a:pt x="51" y="116"/>
                    <a:pt x="54" y="115"/>
                    <a:pt x="55" y="113"/>
                  </a:cubicBezTo>
                  <a:cubicBezTo>
                    <a:pt x="56" y="112"/>
                    <a:pt x="56" y="112"/>
                    <a:pt x="56" y="111"/>
                  </a:cubicBezTo>
                  <a:cubicBezTo>
                    <a:pt x="57" y="107"/>
                    <a:pt x="56" y="48"/>
                    <a:pt x="56" y="44"/>
                  </a:cubicBezTo>
                  <a:cubicBezTo>
                    <a:pt x="56" y="23"/>
                    <a:pt x="43" y="18"/>
                    <a:pt x="33" y="14"/>
                  </a:cubicBezTo>
                  <a:cubicBezTo>
                    <a:pt x="27" y="12"/>
                    <a:pt x="20" y="9"/>
                    <a:pt x="14" y="7"/>
                  </a:cubicBezTo>
                  <a:cubicBezTo>
                    <a:pt x="12" y="6"/>
                    <a:pt x="8" y="1"/>
                    <a:pt x="8" y="0"/>
                  </a:cubicBezTo>
                  <a:cubicBezTo>
                    <a:pt x="8" y="5"/>
                    <a:pt x="6" y="10"/>
                    <a:pt x="5" y="15"/>
                  </a:cubicBezTo>
                  <a:cubicBezTo>
                    <a:pt x="4" y="22"/>
                    <a:pt x="3" y="28"/>
                    <a:pt x="2" y="34"/>
                  </a:cubicBezTo>
                  <a:cubicBezTo>
                    <a:pt x="1" y="38"/>
                    <a:pt x="0" y="42"/>
                    <a:pt x="0" y="46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634;p14">
              <a:extLst>
                <a:ext uri="{FF2B5EF4-FFF2-40B4-BE49-F238E27FC236}">
                  <a16:creationId xmlns:a16="http://schemas.microsoft.com/office/drawing/2014/main" id="{2BC63014-4123-5FA1-D01D-350C57C04A31}"/>
                </a:ext>
              </a:extLst>
            </p:cNvPr>
            <p:cNvSpPr/>
            <p:nvPr/>
          </p:nvSpPr>
          <p:spPr>
            <a:xfrm>
              <a:off x="7302500" y="2584450"/>
              <a:ext cx="258763" cy="119063"/>
            </a:xfrm>
            <a:custGeom>
              <a:avLst/>
              <a:gdLst/>
              <a:ahLst/>
              <a:cxnLst/>
              <a:rect l="l" t="t" r="r" b="b"/>
              <a:pathLst>
                <a:path w="69" h="32" extrusionOk="0">
                  <a:moveTo>
                    <a:pt x="0" y="32"/>
                  </a:moveTo>
                  <a:cubicBezTo>
                    <a:pt x="1" y="24"/>
                    <a:pt x="3" y="15"/>
                    <a:pt x="8" y="9"/>
                  </a:cubicBezTo>
                  <a:cubicBezTo>
                    <a:pt x="14" y="2"/>
                    <a:pt x="22" y="0"/>
                    <a:pt x="30" y="0"/>
                  </a:cubicBezTo>
                  <a:cubicBezTo>
                    <a:pt x="48" y="0"/>
                    <a:pt x="69" y="12"/>
                    <a:pt x="68" y="32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635;p14">
              <a:extLst>
                <a:ext uri="{FF2B5EF4-FFF2-40B4-BE49-F238E27FC236}">
                  <a16:creationId xmlns:a16="http://schemas.microsoft.com/office/drawing/2014/main" id="{5BF62237-D00C-4ED1-7C49-50473C143531}"/>
                </a:ext>
              </a:extLst>
            </p:cNvPr>
            <p:cNvSpPr/>
            <p:nvPr/>
          </p:nvSpPr>
          <p:spPr>
            <a:xfrm>
              <a:off x="7272337" y="2670175"/>
              <a:ext cx="311150" cy="236538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64" y="62"/>
                  </a:moveTo>
                  <a:cubicBezTo>
                    <a:pt x="62" y="60"/>
                    <a:pt x="62" y="60"/>
                    <a:pt x="62" y="60"/>
                  </a:cubicBezTo>
                  <a:cubicBezTo>
                    <a:pt x="67" y="54"/>
                    <a:pt x="69" y="48"/>
                    <a:pt x="72" y="42"/>
                  </a:cubicBezTo>
                  <a:cubicBezTo>
                    <a:pt x="72" y="40"/>
                    <a:pt x="73" y="39"/>
                    <a:pt x="73" y="37"/>
                  </a:cubicBezTo>
                  <a:cubicBezTo>
                    <a:pt x="74" y="37"/>
                    <a:pt x="75" y="37"/>
                    <a:pt x="76" y="36"/>
                  </a:cubicBezTo>
                  <a:cubicBezTo>
                    <a:pt x="78" y="34"/>
                    <a:pt x="78" y="32"/>
                    <a:pt x="79" y="30"/>
                  </a:cubicBezTo>
                  <a:cubicBezTo>
                    <a:pt x="80" y="25"/>
                    <a:pt x="83" y="10"/>
                    <a:pt x="76" y="9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5" y="9"/>
                    <a:pt x="75" y="9"/>
                    <a:pt x="74" y="9"/>
                  </a:cubicBezTo>
                  <a:cubicBezTo>
                    <a:pt x="70" y="10"/>
                    <a:pt x="71" y="17"/>
                    <a:pt x="71" y="20"/>
                  </a:cubicBezTo>
                  <a:cubicBezTo>
                    <a:pt x="71" y="20"/>
                    <a:pt x="70" y="25"/>
                    <a:pt x="69" y="23"/>
                  </a:cubicBezTo>
                  <a:cubicBezTo>
                    <a:pt x="68" y="22"/>
                    <a:pt x="68" y="20"/>
                    <a:pt x="68" y="18"/>
                  </a:cubicBezTo>
                  <a:cubicBezTo>
                    <a:pt x="68" y="13"/>
                    <a:pt x="68" y="5"/>
                    <a:pt x="63" y="3"/>
                  </a:cubicBezTo>
                  <a:cubicBezTo>
                    <a:pt x="58" y="0"/>
                    <a:pt x="52" y="2"/>
                    <a:pt x="47" y="2"/>
                  </a:cubicBezTo>
                  <a:cubicBezTo>
                    <a:pt x="40" y="3"/>
                    <a:pt x="32" y="3"/>
                    <a:pt x="25" y="4"/>
                  </a:cubicBezTo>
                  <a:cubicBezTo>
                    <a:pt x="19" y="4"/>
                    <a:pt x="16" y="8"/>
                    <a:pt x="15" y="15"/>
                  </a:cubicBezTo>
                  <a:cubicBezTo>
                    <a:pt x="15" y="15"/>
                    <a:pt x="14" y="23"/>
                    <a:pt x="13" y="23"/>
                  </a:cubicBezTo>
                  <a:cubicBezTo>
                    <a:pt x="12" y="22"/>
                    <a:pt x="12" y="18"/>
                    <a:pt x="12" y="16"/>
                  </a:cubicBezTo>
                  <a:cubicBezTo>
                    <a:pt x="12" y="14"/>
                    <a:pt x="11" y="10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10"/>
                    <a:pt x="3" y="25"/>
                    <a:pt x="5" y="30"/>
                  </a:cubicBezTo>
                  <a:cubicBezTo>
                    <a:pt x="5" y="32"/>
                    <a:pt x="6" y="34"/>
                    <a:pt x="7" y="36"/>
                  </a:cubicBezTo>
                  <a:cubicBezTo>
                    <a:pt x="8" y="37"/>
                    <a:pt x="8" y="37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2" y="38"/>
                    <a:pt x="12" y="39"/>
                    <a:pt x="12" y="41"/>
                  </a:cubicBezTo>
                  <a:cubicBezTo>
                    <a:pt x="13" y="44"/>
                    <a:pt x="14" y="48"/>
                    <a:pt x="16" y="51"/>
                  </a:cubicBezTo>
                  <a:cubicBezTo>
                    <a:pt x="17" y="53"/>
                    <a:pt x="18" y="54"/>
                    <a:pt x="19" y="56"/>
                  </a:cubicBezTo>
                  <a:cubicBezTo>
                    <a:pt x="19" y="57"/>
                    <a:pt x="22" y="59"/>
                    <a:pt x="22" y="60"/>
                  </a:cubicBezTo>
                  <a:cubicBezTo>
                    <a:pt x="21" y="61"/>
                    <a:pt x="21" y="62"/>
                    <a:pt x="20" y="63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636;p14">
              <a:extLst>
                <a:ext uri="{FF2B5EF4-FFF2-40B4-BE49-F238E27FC236}">
                  <a16:creationId xmlns:a16="http://schemas.microsoft.com/office/drawing/2014/main" id="{EE1EF389-3798-7B41-F46F-012FFC058E9A}"/>
                </a:ext>
              </a:extLst>
            </p:cNvPr>
            <p:cNvSpPr/>
            <p:nvPr/>
          </p:nvSpPr>
          <p:spPr>
            <a:xfrm>
              <a:off x="7410450" y="3000375"/>
              <a:ext cx="38100" cy="22225"/>
            </a:xfrm>
            <a:custGeom>
              <a:avLst/>
              <a:gdLst/>
              <a:ahLst/>
              <a:cxnLst/>
              <a:rect l="l" t="t" r="r" b="b"/>
              <a:pathLst>
                <a:path w="24" h="14" extrusionOk="0">
                  <a:moveTo>
                    <a:pt x="24" y="0"/>
                  </a:moveTo>
                  <a:lnTo>
                    <a:pt x="24" y="14"/>
                  </a:lnTo>
                  <a:lnTo>
                    <a:pt x="0" y="14"/>
                  </a:lnTo>
                  <a:lnTo>
                    <a:pt x="0" y="0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3" name="Google Shape;637;p14">
              <a:extLst>
                <a:ext uri="{FF2B5EF4-FFF2-40B4-BE49-F238E27FC236}">
                  <a16:creationId xmlns:a16="http://schemas.microsoft.com/office/drawing/2014/main" id="{186A63A5-1D2C-063B-50D9-2468842D6CA3}"/>
                </a:ext>
              </a:extLst>
            </p:cNvPr>
            <p:cNvCxnSpPr/>
            <p:nvPr/>
          </p:nvCxnSpPr>
          <p:spPr>
            <a:xfrm flipH="1">
              <a:off x="7415212" y="3022600"/>
              <a:ext cx="6350" cy="53975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54" name="Google Shape;638;p14">
              <a:extLst>
                <a:ext uri="{FF2B5EF4-FFF2-40B4-BE49-F238E27FC236}">
                  <a16:creationId xmlns:a16="http://schemas.microsoft.com/office/drawing/2014/main" id="{ADA27870-AA1B-A844-66B8-3FA4E5FD2367}"/>
                </a:ext>
              </a:extLst>
            </p:cNvPr>
            <p:cNvCxnSpPr/>
            <p:nvPr/>
          </p:nvCxnSpPr>
          <p:spPr>
            <a:xfrm>
              <a:off x="7437437" y="3022600"/>
              <a:ext cx="6350" cy="53975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55" name="Google Shape;639;p14">
              <a:extLst>
                <a:ext uri="{FF2B5EF4-FFF2-40B4-BE49-F238E27FC236}">
                  <a16:creationId xmlns:a16="http://schemas.microsoft.com/office/drawing/2014/main" id="{327219B4-291A-C127-EACE-D425F541DF6A}"/>
                </a:ext>
              </a:extLst>
            </p:cNvPr>
            <p:cNvCxnSpPr/>
            <p:nvPr/>
          </p:nvCxnSpPr>
          <p:spPr>
            <a:xfrm>
              <a:off x="7366000" y="2763837"/>
              <a:ext cx="36513" cy="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56" name="Google Shape;640;p14">
              <a:extLst>
                <a:ext uri="{FF2B5EF4-FFF2-40B4-BE49-F238E27FC236}">
                  <a16:creationId xmlns:a16="http://schemas.microsoft.com/office/drawing/2014/main" id="{46ED007F-5241-FAC5-2556-C96E4E9F802D}"/>
                </a:ext>
              </a:extLst>
            </p:cNvPr>
            <p:cNvCxnSpPr/>
            <p:nvPr/>
          </p:nvCxnSpPr>
          <p:spPr>
            <a:xfrm>
              <a:off x="7451725" y="2763837"/>
              <a:ext cx="38100" cy="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sp>
          <p:nvSpPr>
            <p:cNvPr id="57" name="Google Shape;641;p14">
              <a:extLst>
                <a:ext uri="{FF2B5EF4-FFF2-40B4-BE49-F238E27FC236}">
                  <a16:creationId xmlns:a16="http://schemas.microsoft.com/office/drawing/2014/main" id="{E52C38B0-2046-62C0-3CE1-8E0F9FAA8C49}"/>
                </a:ext>
              </a:extLst>
            </p:cNvPr>
            <p:cNvSpPr/>
            <p:nvPr/>
          </p:nvSpPr>
          <p:spPr>
            <a:xfrm>
              <a:off x="7542212" y="2955925"/>
              <a:ext cx="74613" cy="30163"/>
            </a:xfrm>
            <a:custGeom>
              <a:avLst/>
              <a:gdLst/>
              <a:ahLst/>
              <a:cxnLst/>
              <a:rect l="l" t="t" r="r" b="b"/>
              <a:pathLst>
                <a:path w="20" h="8" extrusionOk="0">
                  <a:moveTo>
                    <a:pt x="20" y="8"/>
                  </a:moveTo>
                  <a:cubicBezTo>
                    <a:pt x="13" y="5"/>
                    <a:pt x="7" y="3"/>
                    <a:pt x="0" y="0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" name="CuadroTexto 77">
            <a:extLst>
              <a:ext uri="{FF2B5EF4-FFF2-40B4-BE49-F238E27FC236}">
                <a16:creationId xmlns:a16="http://schemas.microsoft.com/office/drawing/2014/main" id="{EAAA7588-E827-A6EC-8466-995227441D8A}"/>
              </a:ext>
            </a:extLst>
          </p:cNvPr>
          <p:cNvSpPr txBox="1"/>
          <p:nvPr/>
        </p:nvSpPr>
        <p:spPr>
          <a:xfrm>
            <a:off x="2678967" y="1363695"/>
            <a:ext cx="6126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Montserrat" panose="00000500000000000000" pitchFamily="2" charset="0"/>
              </a:rPr>
              <a:t>KIT AUTOGESTIONA</a:t>
            </a:r>
            <a:endParaRPr lang="es-CO" sz="3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E2F4CF92-44CB-54F3-2016-945A9BB962E4}"/>
              </a:ext>
            </a:extLst>
          </p:cNvPr>
          <p:cNvSpPr/>
          <p:nvPr/>
        </p:nvSpPr>
        <p:spPr>
          <a:xfrm>
            <a:off x="2622695" y="2040417"/>
            <a:ext cx="6125052" cy="55942"/>
          </a:xfrm>
          <a:prstGeom prst="rect">
            <a:avLst/>
          </a:prstGeom>
          <a:solidFill>
            <a:srgbClr val="709199"/>
          </a:solidFill>
          <a:ln>
            <a:solidFill>
              <a:srgbClr val="709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C6BA5BD2-52DB-FB80-8932-AC7F26A4AEAF}"/>
              </a:ext>
            </a:extLst>
          </p:cNvPr>
          <p:cNvSpPr/>
          <p:nvPr/>
        </p:nvSpPr>
        <p:spPr>
          <a:xfrm>
            <a:off x="7118252" y="1613880"/>
            <a:ext cx="1471024" cy="63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E5972958-91D2-EC1E-4592-500141843710}"/>
              </a:ext>
            </a:extLst>
          </p:cNvPr>
          <p:cNvSpPr/>
          <p:nvPr/>
        </p:nvSpPr>
        <p:spPr>
          <a:xfrm>
            <a:off x="0" y="2040417"/>
            <a:ext cx="244827" cy="2899320"/>
          </a:xfrm>
          <a:prstGeom prst="rect">
            <a:avLst/>
          </a:prstGeom>
          <a:solidFill>
            <a:srgbClr val="709199"/>
          </a:solidFill>
          <a:ln>
            <a:solidFill>
              <a:srgbClr val="709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00D3D691-11F9-33AC-7989-AB09A1CAF3C6}"/>
              </a:ext>
            </a:extLst>
          </p:cNvPr>
          <p:cNvSpPr/>
          <p:nvPr/>
        </p:nvSpPr>
        <p:spPr>
          <a:xfrm>
            <a:off x="-64465" y="5842145"/>
            <a:ext cx="4419295" cy="85046"/>
          </a:xfrm>
          <a:prstGeom prst="rect">
            <a:avLst/>
          </a:prstGeom>
          <a:solidFill>
            <a:srgbClr val="709199"/>
          </a:solidFill>
          <a:ln>
            <a:solidFill>
              <a:srgbClr val="709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CC1F7284-2BFD-2B68-51FB-CC63D1380271}"/>
              </a:ext>
            </a:extLst>
          </p:cNvPr>
          <p:cNvSpPr/>
          <p:nvPr/>
        </p:nvSpPr>
        <p:spPr>
          <a:xfrm>
            <a:off x="7794739" y="5796344"/>
            <a:ext cx="4419295" cy="85046"/>
          </a:xfrm>
          <a:prstGeom prst="rect">
            <a:avLst/>
          </a:prstGeom>
          <a:solidFill>
            <a:srgbClr val="709199"/>
          </a:solidFill>
          <a:ln>
            <a:solidFill>
              <a:srgbClr val="709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E3B69B25-3ED2-3873-6231-6024C1DC9DD1}"/>
              </a:ext>
            </a:extLst>
          </p:cNvPr>
          <p:cNvSpPr/>
          <p:nvPr/>
        </p:nvSpPr>
        <p:spPr>
          <a:xfrm>
            <a:off x="2340731" y="2354766"/>
            <a:ext cx="216285" cy="197414"/>
          </a:xfrm>
          <a:prstGeom prst="ellipse">
            <a:avLst/>
          </a:prstGeom>
          <a:solidFill>
            <a:srgbClr val="709199"/>
          </a:solidFill>
          <a:ln>
            <a:solidFill>
              <a:srgbClr val="709199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760120EC-970C-6D05-BEB6-F97F37AC2FA7}"/>
              </a:ext>
            </a:extLst>
          </p:cNvPr>
          <p:cNvSpPr txBox="1"/>
          <p:nvPr/>
        </p:nvSpPr>
        <p:spPr>
          <a:xfrm>
            <a:off x="2322625" y="2313230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1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53B94956-1019-7D9A-4598-C510DF7A0E2A}"/>
              </a:ext>
            </a:extLst>
          </p:cNvPr>
          <p:cNvSpPr txBox="1"/>
          <p:nvPr/>
        </p:nvSpPr>
        <p:spPr>
          <a:xfrm>
            <a:off x="2315785" y="260560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1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D900446E-F360-5647-DC92-C53F8907302A}"/>
              </a:ext>
            </a:extLst>
          </p:cNvPr>
          <p:cNvSpPr/>
          <p:nvPr/>
        </p:nvSpPr>
        <p:spPr>
          <a:xfrm>
            <a:off x="2339968" y="2629599"/>
            <a:ext cx="216285" cy="197414"/>
          </a:xfrm>
          <a:prstGeom prst="ellipse">
            <a:avLst/>
          </a:prstGeom>
          <a:solidFill>
            <a:srgbClr val="709199"/>
          </a:solidFill>
          <a:ln>
            <a:solidFill>
              <a:srgbClr val="709199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D5E2EC5A-0B0F-EEFF-93B1-FCB8F5D5B7FF}"/>
              </a:ext>
            </a:extLst>
          </p:cNvPr>
          <p:cNvSpPr/>
          <p:nvPr/>
        </p:nvSpPr>
        <p:spPr>
          <a:xfrm>
            <a:off x="2349296" y="2913356"/>
            <a:ext cx="216285" cy="197414"/>
          </a:xfrm>
          <a:prstGeom prst="ellipse">
            <a:avLst/>
          </a:prstGeom>
          <a:solidFill>
            <a:srgbClr val="709199"/>
          </a:solidFill>
          <a:ln>
            <a:solidFill>
              <a:srgbClr val="709199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id="{179C91C6-C507-00E9-65A2-D63E120DD3FC}"/>
              </a:ext>
            </a:extLst>
          </p:cNvPr>
          <p:cNvSpPr/>
          <p:nvPr/>
        </p:nvSpPr>
        <p:spPr>
          <a:xfrm>
            <a:off x="2349296" y="3238430"/>
            <a:ext cx="216285" cy="197414"/>
          </a:xfrm>
          <a:prstGeom prst="ellipse">
            <a:avLst/>
          </a:prstGeom>
          <a:solidFill>
            <a:srgbClr val="709199"/>
          </a:solidFill>
          <a:ln>
            <a:solidFill>
              <a:srgbClr val="709199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95338B00-C4C0-76EB-FF7F-1F3B8073FDD9}"/>
              </a:ext>
            </a:extLst>
          </p:cNvPr>
          <p:cNvSpPr/>
          <p:nvPr/>
        </p:nvSpPr>
        <p:spPr>
          <a:xfrm>
            <a:off x="2349296" y="3525388"/>
            <a:ext cx="216285" cy="197414"/>
          </a:xfrm>
          <a:prstGeom prst="ellipse">
            <a:avLst/>
          </a:prstGeom>
          <a:solidFill>
            <a:srgbClr val="709199"/>
          </a:solidFill>
          <a:ln>
            <a:solidFill>
              <a:srgbClr val="709199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C1ED2A98-72A3-9217-305C-657BDC58AE46}"/>
              </a:ext>
            </a:extLst>
          </p:cNvPr>
          <p:cNvSpPr/>
          <p:nvPr/>
        </p:nvSpPr>
        <p:spPr>
          <a:xfrm>
            <a:off x="2349296" y="3816338"/>
            <a:ext cx="216285" cy="197414"/>
          </a:xfrm>
          <a:prstGeom prst="ellipse">
            <a:avLst/>
          </a:prstGeom>
          <a:solidFill>
            <a:srgbClr val="709199"/>
          </a:solidFill>
          <a:ln>
            <a:solidFill>
              <a:srgbClr val="709199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C3CB048F-E812-2994-BE01-65B840E4A0FF}"/>
              </a:ext>
            </a:extLst>
          </p:cNvPr>
          <p:cNvSpPr txBox="1"/>
          <p:nvPr/>
        </p:nvSpPr>
        <p:spPr>
          <a:xfrm>
            <a:off x="2316470" y="2585053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2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CDD0C047-A569-FB7D-14EF-D68CEF430A87}"/>
              </a:ext>
            </a:extLst>
          </p:cNvPr>
          <p:cNvSpPr txBox="1"/>
          <p:nvPr/>
        </p:nvSpPr>
        <p:spPr>
          <a:xfrm>
            <a:off x="2332347" y="2872439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3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103C7AC3-1149-4C1A-003B-3532EB83F822}"/>
              </a:ext>
            </a:extLst>
          </p:cNvPr>
          <p:cNvSpPr txBox="1"/>
          <p:nvPr/>
        </p:nvSpPr>
        <p:spPr>
          <a:xfrm>
            <a:off x="2333628" y="3195174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4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DA665F76-25ED-9127-53D0-8378D26E8690}"/>
              </a:ext>
            </a:extLst>
          </p:cNvPr>
          <p:cNvSpPr txBox="1"/>
          <p:nvPr/>
        </p:nvSpPr>
        <p:spPr>
          <a:xfrm>
            <a:off x="2339771" y="3473908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5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11994D74-9126-FB82-4BCC-5A78218AB1F4}"/>
              </a:ext>
            </a:extLst>
          </p:cNvPr>
          <p:cNvSpPr txBox="1"/>
          <p:nvPr/>
        </p:nvSpPr>
        <p:spPr>
          <a:xfrm>
            <a:off x="2325454" y="3773370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6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B885B2BD-572B-FB60-B269-50BBF574CCBF}"/>
              </a:ext>
            </a:extLst>
          </p:cNvPr>
          <p:cNvSpPr/>
          <p:nvPr/>
        </p:nvSpPr>
        <p:spPr>
          <a:xfrm>
            <a:off x="2622695" y="1202861"/>
            <a:ext cx="6125052" cy="55942"/>
          </a:xfrm>
          <a:prstGeom prst="rect">
            <a:avLst/>
          </a:prstGeom>
          <a:solidFill>
            <a:srgbClr val="709199"/>
          </a:solidFill>
          <a:ln>
            <a:solidFill>
              <a:srgbClr val="709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01" name="Gráfico 4" descr="Piezas de rompecabezas con relleno sólido">
            <a:extLst>
              <a:ext uri="{FF2B5EF4-FFF2-40B4-BE49-F238E27FC236}">
                <a16:creationId xmlns:a16="http://schemas.microsoft.com/office/drawing/2014/main" id="{8E9A260E-B6EF-3478-9B19-AD41DEF32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29" y="3137404"/>
            <a:ext cx="1384164" cy="138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Triángulo isósceles 101">
            <a:extLst>
              <a:ext uri="{FF2B5EF4-FFF2-40B4-BE49-F238E27FC236}">
                <a16:creationId xmlns:a16="http://schemas.microsoft.com/office/drawing/2014/main" id="{B12AE4EB-4FB9-125A-8346-4CBD6E00D3B5}"/>
              </a:ext>
            </a:extLst>
          </p:cNvPr>
          <p:cNvSpPr/>
          <p:nvPr/>
        </p:nvSpPr>
        <p:spPr>
          <a:xfrm rot="5400000">
            <a:off x="24407" y="3151989"/>
            <a:ext cx="868578" cy="645976"/>
          </a:xfrm>
          <a:prstGeom prst="triangle">
            <a:avLst/>
          </a:prstGeom>
          <a:solidFill>
            <a:srgbClr val="709199"/>
          </a:solidFill>
          <a:ln>
            <a:solidFill>
              <a:srgbClr val="709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37726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ángulo 123">
            <a:extLst>
              <a:ext uri="{FF2B5EF4-FFF2-40B4-BE49-F238E27FC236}">
                <a16:creationId xmlns:a16="http://schemas.microsoft.com/office/drawing/2014/main" id="{0364F7D5-6E86-FC3D-48CD-E0C150E3F8F7}"/>
              </a:ext>
            </a:extLst>
          </p:cNvPr>
          <p:cNvSpPr/>
          <p:nvPr/>
        </p:nvSpPr>
        <p:spPr>
          <a:xfrm>
            <a:off x="9753600" y="1246103"/>
            <a:ext cx="2908300" cy="4049797"/>
          </a:xfrm>
          <a:prstGeom prst="rect">
            <a:avLst/>
          </a:prstGeom>
          <a:solidFill>
            <a:srgbClr val="F9B641"/>
          </a:solidFill>
          <a:ln>
            <a:solidFill>
              <a:srgbClr val="F9B6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7" name="Elipse 86">
            <a:extLst>
              <a:ext uri="{FF2B5EF4-FFF2-40B4-BE49-F238E27FC236}">
                <a16:creationId xmlns:a16="http://schemas.microsoft.com/office/drawing/2014/main" id="{8118E4B5-C833-27D9-CC8F-3A79FD0FB4EA}"/>
              </a:ext>
            </a:extLst>
          </p:cNvPr>
          <p:cNvSpPr/>
          <p:nvPr/>
        </p:nvSpPr>
        <p:spPr>
          <a:xfrm>
            <a:off x="2375966" y="2351480"/>
            <a:ext cx="216285" cy="197414"/>
          </a:xfrm>
          <a:prstGeom prst="ellipse">
            <a:avLst/>
          </a:prstGeom>
          <a:solidFill>
            <a:srgbClr val="F9B641"/>
          </a:solidFill>
          <a:ln>
            <a:solidFill>
              <a:srgbClr val="F9B64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 descr="Un hombre con una corbata&#10;&#10;Descripción generada automáticamente">
            <a:extLst>
              <a:ext uri="{FF2B5EF4-FFF2-40B4-BE49-F238E27FC236}">
                <a16:creationId xmlns:a16="http://schemas.microsoft.com/office/drawing/2014/main" id="{9D388BFF-A3A5-F63C-BF85-B3EF4595B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330" y="1363695"/>
            <a:ext cx="4136144" cy="3837440"/>
          </a:xfrm>
          <a:prstGeom prst="rect">
            <a:avLst/>
          </a:prstGeom>
        </p:spPr>
      </p:pic>
      <p:sp>
        <p:nvSpPr>
          <p:cNvPr id="59" name="Rectángulo 58">
            <a:extLst>
              <a:ext uri="{FF2B5EF4-FFF2-40B4-BE49-F238E27FC236}">
                <a16:creationId xmlns:a16="http://schemas.microsoft.com/office/drawing/2014/main" id="{D9B204A6-F4AD-EB7E-89E3-E88EB61741A3}"/>
              </a:ext>
            </a:extLst>
          </p:cNvPr>
          <p:cNvSpPr/>
          <p:nvPr/>
        </p:nvSpPr>
        <p:spPr>
          <a:xfrm>
            <a:off x="2623900" y="976610"/>
            <a:ext cx="6126257" cy="965115"/>
          </a:xfrm>
          <a:prstGeom prst="rect">
            <a:avLst/>
          </a:prstGeom>
          <a:solidFill>
            <a:srgbClr val="F9B641"/>
          </a:solidFill>
          <a:ln>
            <a:solidFill>
              <a:srgbClr val="F9B64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F9B641"/>
              </a:solidFill>
            </a:endParaRPr>
          </a:p>
        </p:txBody>
      </p:sp>
      <p:sp>
        <p:nvSpPr>
          <p:cNvPr id="107" name="Google Shape;107;p32"/>
          <p:cNvSpPr/>
          <p:nvPr/>
        </p:nvSpPr>
        <p:spPr>
          <a:xfrm>
            <a:off x="8589276" y="6142204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462125F-017E-41D5-94E3-F1B27445B9FA}"/>
              </a:ext>
            </a:extLst>
          </p:cNvPr>
          <p:cNvSpPr txBox="1"/>
          <p:nvPr/>
        </p:nvSpPr>
        <p:spPr bwMode="auto">
          <a:xfrm>
            <a:off x="2670666" y="2254508"/>
            <a:ext cx="6431255" cy="2054520"/>
          </a:xfrm>
          <a:prstGeom prst="rect">
            <a:avLst/>
          </a:prstGeom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45720" rIns="45720" spcCol="1270"/>
          <a:lstStyle/>
          <a:p>
            <a:pPr lvl="0">
              <a:lnSpc>
                <a:spcPct val="120000"/>
              </a:lnSpc>
              <a:buClr>
                <a:schemeClr val="bg1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Estrategia Integral TRABAJO A DISTANCIA, Sano y Seguro</a:t>
            </a:r>
          </a:p>
          <a:p>
            <a:pPr lvl="0">
              <a:lnSpc>
                <a:spcPct val="120000"/>
              </a:lnSpc>
              <a:buClr>
                <a:schemeClr val="bg1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Generalidades del Trabajo a Distancia</a:t>
            </a:r>
          </a:p>
          <a:p>
            <a:pPr lvl="0">
              <a:lnSpc>
                <a:spcPct val="120000"/>
              </a:lnSpc>
              <a:buClr>
                <a:schemeClr val="bg1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implementación del Trabajo a Distancia</a:t>
            </a:r>
          </a:p>
          <a:p>
            <a:pPr lvl="0">
              <a:lnSpc>
                <a:spcPct val="120000"/>
              </a:lnSpc>
              <a:buClr>
                <a:schemeClr val="bg1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Marco jurídico del Teletrabajo</a:t>
            </a:r>
          </a:p>
          <a:p>
            <a:pPr lvl="0">
              <a:lnSpc>
                <a:spcPct val="120000"/>
              </a:lnSpc>
              <a:buClr>
                <a:schemeClr val="bg1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Marco jurídico del Trabajo Remoto</a:t>
            </a:r>
          </a:p>
          <a:p>
            <a:pPr lvl="0">
              <a:lnSpc>
                <a:spcPct val="120000"/>
              </a:lnSpc>
              <a:buClr>
                <a:schemeClr val="bg1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Marco jurídico del </a:t>
            </a:r>
            <a:r>
              <a:rPr lang="es-ES" sz="1600" dirty="0">
                <a:solidFill>
                  <a:schemeClr val="tx1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Trabajo en Casa</a:t>
            </a:r>
          </a:p>
          <a:p>
            <a:pPr lvl="0">
              <a:lnSpc>
                <a:spcPct val="120000"/>
              </a:lnSpc>
              <a:buClr>
                <a:schemeClr val="bg1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Autorreporte y verificación de condiciones de trabajo</a:t>
            </a:r>
          </a:p>
          <a:p>
            <a:pPr lvl="0">
              <a:lnSpc>
                <a:spcPct val="120000"/>
              </a:lnSpc>
              <a:buClr>
                <a:schemeClr val="bg1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Salud músculo esquelética en el Trabajo a Distancia</a:t>
            </a:r>
          </a:p>
          <a:p>
            <a:pPr lvl="0">
              <a:lnSpc>
                <a:spcPct val="120000"/>
              </a:lnSpc>
              <a:buClr>
                <a:schemeClr val="bg1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Salud mental en el Trabajo a </a:t>
            </a:r>
            <a:r>
              <a:rPr lang="es-ES" sz="1600" dirty="0">
                <a:solidFill>
                  <a:schemeClr val="tx1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Distancia</a:t>
            </a:r>
          </a:p>
          <a:p>
            <a:pPr lvl="0">
              <a:lnSpc>
                <a:spcPct val="120000"/>
              </a:lnSpc>
              <a:buClr>
                <a:schemeClr val="bg1"/>
              </a:buClr>
              <a:buSzPct val="117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Hábitos saludables en el Trabajo a Distancia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533400">
              <a:lnSpc>
                <a:spcPct val="90000"/>
              </a:lnSpc>
              <a:spcAft>
                <a:spcPct val="35000"/>
              </a:spcAft>
              <a:buClr>
                <a:schemeClr val="tx1">
                  <a:lumMod val="75000"/>
                  <a:lumOff val="25000"/>
                </a:schemeClr>
              </a:buClr>
              <a:buSzPct val="112000"/>
              <a:defRPr/>
            </a:pPr>
            <a:endParaRPr lang="es-CO" sz="1600" dirty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EAAA7588-E827-A6EC-8466-995227441D8A}"/>
              </a:ext>
            </a:extLst>
          </p:cNvPr>
          <p:cNvSpPr txBox="1"/>
          <p:nvPr/>
        </p:nvSpPr>
        <p:spPr>
          <a:xfrm>
            <a:off x="2744309" y="966700"/>
            <a:ext cx="6126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KIT FORMADOR: APRENDO, ENSEÑO Y APLICO</a:t>
            </a:r>
            <a:endParaRPr lang="es-CO" sz="29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E2F4CF92-44CB-54F3-2016-945A9BB962E4}"/>
              </a:ext>
            </a:extLst>
          </p:cNvPr>
          <p:cNvSpPr/>
          <p:nvPr/>
        </p:nvSpPr>
        <p:spPr>
          <a:xfrm>
            <a:off x="2622695" y="2040417"/>
            <a:ext cx="6125052" cy="55942"/>
          </a:xfrm>
          <a:prstGeom prst="rect">
            <a:avLst/>
          </a:prstGeom>
          <a:solidFill>
            <a:srgbClr val="F9B641"/>
          </a:solidFill>
          <a:ln>
            <a:solidFill>
              <a:srgbClr val="F9B6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C6BA5BD2-52DB-FB80-8932-AC7F26A4AEAF}"/>
              </a:ext>
            </a:extLst>
          </p:cNvPr>
          <p:cNvSpPr/>
          <p:nvPr/>
        </p:nvSpPr>
        <p:spPr>
          <a:xfrm>
            <a:off x="6609239" y="1647275"/>
            <a:ext cx="1471024" cy="63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E5972958-91D2-EC1E-4592-500141843710}"/>
              </a:ext>
            </a:extLst>
          </p:cNvPr>
          <p:cNvSpPr/>
          <p:nvPr/>
        </p:nvSpPr>
        <p:spPr>
          <a:xfrm>
            <a:off x="0" y="2040417"/>
            <a:ext cx="244827" cy="2899320"/>
          </a:xfrm>
          <a:prstGeom prst="rect">
            <a:avLst/>
          </a:prstGeom>
          <a:solidFill>
            <a:srgbClr val="F9B641"/>
          </a:solidFill>
          <a:ln>
            <a:solidFill>
              <a:srgbClr val="F9B6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00D3D691-11F9-33AC-7989-AB09A1CAF3C6}"/>
              </a:ext>
            </a:extLst>
          </p:cNvPr>
          <p:cNvSpPr/>
          <p:nvPr/>
        </p:nvSpPr>
        <p:spPr>
          <a:xfrm>
            <a:off x="-64465" y="5842145"/>
            <a:ext cx="4419295" cy="85046"/>
          </a:xfrm>
          <a:prstGeom prst="rect">
            <a:avLst/>
          </a:prstGeom>
          <a:solidFill>
            <a:srgbClr val="F9B641"/>
          </a:solidFill>
          <a:ln>
            <a:solidFill>
              <a:srgbClr val="F9B6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CC1F7284-2BFD-2B68-51FB-CC63D1380271}"/>
              </a:ext>
            </a:extLst>
          </p:cNvPr>
          <p:cNvSpPr/>
          <p:nvPr/>
        </p:nvSpPr>
        <p:spPr>
          <a:xfrm>
            <a:off x="7794739" y="5796344"/>
            <a:ext cx="4419295" cy="85046"/>
          </a:xfrm>
          <a:prstGeom prst="rect">
            <a:avLst/>
          </a:prstGeom>
          <a:solidFill>
            <a:srgbClr val="F9B641"/>
          </a:solidFill>
          <a:ln>
            <a:solidFill>
              <a:srgbClr val="F9B6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760120EC-970C-6D05-BEB6-F97F37AC2FA7}"/>
              </a:ext>
            </a:extLst>
          </p:cNvPr>
          <p:cNvSpPr txBox="1"/>
          <p:nvPr/>
        </p:nvSpPr>
        <p:spPr>
          <a:xfrm>
            <a:off x="2350823" y="2302662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1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C1ED2A98-72A3-9217-305C-657BDC58AE46}"/>
              </a:ext>
            </a:extLst>
          </p:cNvPr>
          <p:cNvSpPr/>
          <p:nvPr/>
        </p:nvSpPr>
        <p:spPr>
          <a:xfrm>
            <a:off x="2375966" y="4975296"/>
            <a:ext cx="216285" cy="197414"/>
          </a:xfrm>
          <a:prstGeom prst="ellipse">
            <a:avLst/>
          </a:prstGeom>
          <a:solidFill>
            <a:srgbClr val="F9B641"/>
          </a:solidFill>
          <a:ln>
            <a:solidFill>
              <a:srgbClr val="F9B64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F2AE37B2-D6C8-B32F-7465-5551392940D9}"/>
              </a:ext>
            </a:extLst>
          </p:cNvPr>
          <p:cNvSpPr/>
          <p:nvPr/>
        </p:nvSpPr>
        <p:spPr>
          <a:xfrm>
            <a:off x="2375966" y="4667359"/>
            <a:ext cx="216285" cy="197414"/>
          </a:xfrm>
          <a:prstGeom prst="ellipse">
            <a:avLst/>
          </a:prstGeom>
          <a:solidFill>
            <a:srgbClr val="F9B641"/>
          </a:solidFill>
          <a:ln>
            <a:solidFill>
              <a:srgbClr val="F9B64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9" name="Elipse 78">
            <a:extLst>
              <a:ext uri="{FF2B5EF4-FFF2-40B4-BE49-F238E27FC236}">
                <a16:creationId xmlns:a16="http://schemas.microsoft.com/office/drawing/2014/main" id="{0F14FB8D-990E-E8F8-BC31-3551D6295DAB}"/>
              </a:ext>
            </a:extLst>
          </p:cNvPr>
          <p:cNvSpPr/>
          <p:nvPr/>
        </p:nvSpPr>
        <p:spPr>
          <a:xfrm>
            <a:off x="2375966" y="4362668"/>
            <a:ext cx="216285" cy="197414"/>
          </a:xfrm>
          <a:prstGeom prst="ellipse">
            <a:avLst/>
          </a:prstGeom>
          <a:solidFill>
            <a:srgbClr val="F9B641"/>
          </a:solidFill>
          <a:ln>
            <a:solidFill>
              <a:srgbClr val="F9B64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AFDF9FBA-DCF7-7F9E-FEE0-46207B33964B}"/>
              </a:ext>
            </a:extLst>
          </p:cNvPr>
          <p:cNvSpPr/>
          <p:nvPr/>
        </p:nvSpPr>
        <p:spPr>
          <a:xfrm>
            <a:off x="2375966" y="4084184"/>
            <a:ext cx="216285" cy="197414"/>
          </a:xfrm>
          <a:prstGeom prst="ellipse">
            <a:avLst/>
          </a:prstGeom>
          <a:solidFill>
            <a:srgbClr val="F9B641"/>
          </a:solidFill>
          <a:ln>
            <a:solidFill>
              <a:srgbClr val="F9B64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3FF38114-EF78-CAB9-48B9-7854230C9998}"/>
              </a:ext>
            </a:extLst>
          </p:cNvPr>
          <p:cNvSpPr/>
          <p:nvPr/>
        </p:nvSpPr>
        <p:spPr>
          <a:xfrm>
            <a:off x="2375966" y="3817592"/>
            <a:ext cx="216285" cy="197414"/>
          </a:xfrm>
          <a:prstGeom prst="ellipse">
            <a:avLst/>
          </a:prstGeom>
          <a:solidFill>
            <a:srgbClr val="F9B641"/>
          </a:solidFill>
          <a:ln>
            <a:solidFill>
              <a:srgbClr val="F9B64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FD81E07D-5CF5-C76E-B615-D8E203F1BDA1}"/>
              </a:ext>
            </a:extLst>
          </p:cNvPr>
          <p:cNvSpPr/>
          <p:nvPr/>
        </p:nvSpPr>
        <p:spPr>
          <a:xfrm>
            <a:off x="2375966" y="3483688"/>
            <a:ext cx="216285" cy="197414"/>
          </a:xfrm>
          <a:prstGeom prst="ellipse">
            <a:avLst/>
          </a:prstGeom>
          <a:solidFill>
            <a:srgbClr val="F9B641"/>
          </a:solidFill>
          <a:ln>
            <a:solidFill>
              <a:srgbClr val="F9B64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4" name="Elipse 83">
            <a:extLst>
              <a:ext uri="{FF2B5EF4-FFF2-40B4-BE49-F238E27FC236}">
                <a16:creationId xmlns:a16="http://schemas.microsoft.com/office/drawing/2014/main" id="{5C751412-D139-767C-198B-75B13A71917A}"/>
              </a:ext>
            </a:extLst>
          </p:cNvPr>
          <p:cNvSpPr/>
          <p:nvPr/>
        </p:nvSpPr>
        <p:spPr>
          <a:xfrm>
            <a:off x="2385104" y="3208903"/>
            <a:ext cx="216285" cy="197414"/>
          </a:xfrm>
          <a:prstGeom prst="ellipse">
            <a:avLst/>
          </a:prstGeom>
          <a:solidFill>
            <a:srgbClr val="F9B641"/>
          </a:solidFill>
          <a:ln>
            <a:solidFill>
              <a:srgbClr val="F9B64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529A7F39-7D16-3625-5FC2-E629DE4C09AD}"/>
              </a:ext>
            </a:extLst>
          </p:cNvPr>
          <p:cNvSpPr/>
          <p:nvPr/>
        </p:nvSpPr>
        <p:spPr>
          <a:xfrm>
            <a:off x="2385104" y="2919931"/>
            <a:ext cx="216285" cy="197414"/>
          </a:xfrm>
          <a:prstGeom prst="ellipse">
            <a:avLst/>
          </a:prstGeom>
          <a:solidFill>
            <a:srgbClr val="F9B641"/>
          </a:solidFill>
          <a:ln>
            <a:solidFill>
              <a:srgbClr val="F9B64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6" name="Elipse 85">
            <a:extLst>
              <a:ext uri="{FF2B5EF4-FFF2-40B4-BE49-F238E27FC236}">
                <a16:creationId xmlns:a16="http://schemas.microsoft.com/office/drawing/2014/main" id="{EBB0CD77-7B17-03A5-0AE2-FA251BC6F1F7}"/>
              </a:ext>
            </a:extLst>
          </p:cNvPr>
          <p:cNvSpPr/>
          <p:nvPr/>
        </p:nvSpPr>
        <p:spPr>
          <a:xfrm>
            <a:off x="2385104" y="2626110"/>
            <a:ext cx="216285" cy="197414"/>
          </a:xfrm>
          <a:prstGeom prst="ellipse">
            <a:avLst/>
          </a:prstGeom>
          <a:solidFill>
            <a:srgbClr val="F9B641"/>
          </a:solidFill>
          <a:ln>
            <a:solidFill>
              <a:srgbClr val="F9B64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52733D04-D0A1-599C-BE47-C49F5FBED3EC}"/>
              </a:ext>
            </a:extLst>
          </p:cNvPr>
          <p:cNvSpPr txBox="1"/>
          <p:nvPr/>
        </p:nvSpPr>
        <p:spPr>
          <a:xfrm>
            <a:off x="2369870" y="2579504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2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21A77C74-7128-E61A-1DAA-E8B984FC1EFA}"/>
              </a:ext>
            </a:extLst>
          </p:cNvPr>
          <p:cNvSpPr txBox="1"/>
          <p:nvPr/>
        </p:nvSpPr>
        <p:spPr>
          <a:xfrm>
            <a:off x="2369496" y="2871971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3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BA0EC5CA-794B-CEF7-1F10-434FDA8E5C6A}"/>
              </a:ext>
            </a:extLst>
          </p:cNvPr>
          <p:cNvSpPr txBox="1"/>
          <p:nvPr/>
        </p:nvSpPr>
        <p:spPr>
          <a:xfrm>
            <a:off x="2367653" y="3166896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4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43AF9EBC-218B-041C-CE1D-D3A55D3EC6CE}"/>
              </a:ext>
            </a:extLst>
          </p:cNvPr>
          <p:cNvSpPr txBox="1"/>
          <p:nvPr/>
        </p:nvSpPr>
        <p:spPr>
          <a:xfrm>
            <a:off x="2358433" y="3442841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5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2918D161-54CF-91FC-BB07-8FDBF4AC60F3}"/>
              </a:ext>
            </a:extLst>
          </p:cNvPr>
          <p:cNvSpPr txBox="1"/>
          <p:nvPr/>
        </p:nvSpPr>
        <p:spPr>
          <a:xfrm>
            <a:off x="2358128" y="3775668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6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5F32900D-E149-8723-F76F-7D2A1FD17CDA}"/>
              </a:ext>
            </a:extLst>
          </p:cNvPr>
          <p:cNvSpPr txBox="1"/>
          <p:nvPr/>
        </p:nvSpPr>
        <p:spPr>
          <a:xfrm>
            <a:off x="2358128" y="4039998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7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98296C73-31F6-EB03-90E4-AE9E30E10478}"/>
              </a:ext>
            </a:extLst>
          </p:cNvPr>
          <p:cNvSpPr txBox="1"/>
          <p:nvPr/>
        </p:nvSpPr>
        <p:spPr>
          <a:xfrm>
            <a:off x="2356916" y="4314179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8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D7F91BA4-41DD-F605-811C-94A5A5FFECCA}"/>
              </a:ext>
            </a:extLst>
          </p:cNvPr>
          <p:cNvSpPr txBox="1"/>
          <p:nvPr/>
        </p:nvSpPr>
        <p:spPr>
          <a:xfrm>
            <a:off x="2365688" y="4627566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9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0811E3E2-2DDE-6D02-4255-2A632D172D13}"/>
              </a:ext>
            </a:extLst>
          </p:cNvPr>
          <p:cNvSpPr txBox="1"/>
          <p:nvPr/>
        </p:nvSpPr>
        <p:spPr>
          <a:xfrm>
            <a:off x="2315640" y="4935904"/>
            <a:ext cx="387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10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358CFF54-AD86-9896-9175-8E3CE1293A73}"/>
              </a:ext>
            </a:extLst>
          </p:cNvPr>
          <p:cNvSpPr/>
          <p:nvPr/>
        </p:nvSpPr>
        <p:spPr>
          <a:xfrm>
            <a:off x="2635314" y="797172"/>
            <a:ext cx="6125052" cy="55942"/>
          </a:xfrm>
          <a:prstGeom prst="rect">
            <a:avLst/>
          </a:prstGeom>
          <a:solidFill>
            <a:srgbClr val="F9B641"/>
          </a:solidFill>
          <a:ln>
            <a:solidFill>
              <a:srgbClr val="F9B6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98" name="Gráfico 4" descr="Piezas de rompecabezas con relleno sólido">
            <a:extLst>
              <a:ext uri="{FF2B5EF4-FFF2-40B4-BE49-F238E27FC236}">
                <a16:creationId xmlns:a16="http://schemas.microsoft.com/office/drawing/2014/main" id="{94B62D8A-CE50-509C-B91B-F4E645BD3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68" y="3553920"/>
            <a:ext cx="1384164" cy="138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" name="Google Shape;575;p14">
            <a:extLst>
              <a:ext uri="{FF2B5EF4-FFF2-40B4-BE49-F238E27FC236}">
                <a16:creationId xmlns:a16="http://schemas.microsoft.com/office/drawing/2014/main" id="{058BF6C3-3841-DC69-21D6-7B2C8EEECBD4}"/>
              </a:ext>
            </a:extLst>
          </p:cNvPr>
          <p:cNvGrpSpPr/>
          <p:nvPr/>
        </p:nvGrpSpPr>
        <p:grpSpPr>
          <a:xfrm>
            <a:off x="958786" y="2615976"/>
            <a:ext cx="1171575" cy="788987"/>
            <a:chOff x="4030663" y="2714626"/>
            <a:chExt cx="1171576" cy="788988"/>
          </a:xfrm>
        </p:grpSpPr>
        <p:sp>
          <p:nvSpPr>
            <p:cNvPr id="101" name="Google Shape;576;p14">
              <a:extLst>
                <a:ext uri="{FF2B5EF4-FFF2-40B4-BE49-F238E27FC236}">
                  <a16:creationId xmlns:a16="http://schemas.microsoft.com/office/drawing/2014/main" id="{F6439FC8-848B-B4ED-CC65-D773EB4755D6}"/>
                </a:ext>
              </a:extLst>
            </p:cNvPr>
            <p:cNvSpPr txBox="1"/>
            <p:nvPr/>
          </p:nvSpPr>
          <p:spPr>
            <a:xfrm>
              <a:off x="4570413" y="2827338"/>
              <a:ext cx="593725" cy="365125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577;p14">
              <a:extLst>
                <a:ext uri="{FF2B5EF4-FFF2-40B4-BE49-F238E27FC236}">
                  <a16:creationId xmlns:a16="http://schemas.microsoft.com/office/drawing/2014/main" id="{61DA2E9A-84E8-1419-2589-0BEBFC5FB8A6}"/>
                </a:ext>
              </a:extLst>
            </p:cNvPr>
            <p:cNvSpPr txBox="1"/>
            <p:nvPr/>
          </p:nvSpPr>
          <p:spPr>
            <a:xfrm>
              <a:off x="4533901" y="3192463"/>
              <a:ext cx="668338" cy="4445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3" name="Google Shape;578;p14">
              <a:extLst>
                <a:ext uri="{FF2B5EF4-FFF2-40B4-BE49-F238E27FC236}">
                  <a16:creationId xmlns:a16="http://schemas.microsoft.com/office/drawing/2014/main" id="{A943A3C8-9031-A818-5E25-45E08C4FE8CB}"/>
                </a:ext>
              </a:extLst>
            </p:cNvPr>
            <p:cNvCxnSpPr/>
            <p:nvPr/>
          </p:nvCxnSpPr>
          <p:spPr>
            <a:xfrm rot="10800000">
              <a:off x="4867276" y="2779713"/>
              <a:ext cx="0" cy="47625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04" name="Google Shape;579;p14">
              <a:extLst>
                <a:ext uri="{FF2B5EF4-FFF2-40B4-BE49-F238E27FC236}">
                  <a16:creationId xmlns:a16="http://schemas.microsoft.com/office/drawing/2014/main" id="{CAC5AA8F-83BE-A58B-C99F-AEC6B50B6AFB}"/>
                </a:ext>
              </a:extLst>
            </p:cNvPr>
            <p:cNvCxnSpPr/>
            <p:nvPr/>
          </p:nvCxnSpPr>
          <p:spPr>
            <a:xfrm>
              <a:off x="4867276" y="3236913"/>
              <a:ext cx="0" cy="195263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05" name="Google Shape;580;p14">
              <a:extLst>
                <a:ext uri="{FF2B5EF4-FFF2-40B4-BE49-F238E27FC236}">
                  <a16:creationId xmlns:a16="http://schemas.microsoft.com/office/drawing/2014/main" id="{193DC8F6-973F-D2B2-3E79-E4DE722DF2A0}"/>
                </a:ext>
              </a:extLst>
            </p:cNvPr>
            <p:cNvCxnSpPr/>
            <p:nvPr/>
          </p:nvCxnSpPr>
          <p:spPr>
            <a:xfrm flipH="1">
              <a:off x="4754563" y="3338513"/>
              <a:ext cx="112713" cy="147638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06" name="Google Shape;581;p14">
              <a:extLst>
                <a:ext uri="{FF2B5EF4-FFF2-40B4-BE49-F238E27FC236}">
                  <a16:creationId xmlns:a16="http://schemas.microsoft.com/office/drawing/2014/main" id="{BA716503-BA1A-81B1-CAFD-7ED5624896D4}"/>
                </a:ext>
              </a:extLst>
            </p:cNvPr>
            <p:cNvCxnSpPr/>
            <p:nvPr/>
          </p:nvCxnSpPr>
          <p:spPr>
            <a:xfrm>
              <a:off x="4867276" y="3338513"/>
              <a:ext cx="117475" cy="147638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sp>
          <p:nvSpPr>
            <p:cNvPr id="108" name="Google Shape;582;p14">
              <a:extLst>
                <a:ext uri="{FF2B5EF4-FFF2-40B4-BE49-F238E27FC236}">
                  <a16:creationId xmlns:a16="http://schemas.microsoft.com/office/drawing/2014/main" id="{555713B8-2368-5D46-56AC-18EA78E39B18}"/>
                </a:ext>
              </a:extLst>
            </p:cNvPr>
            <p:cNvSpPr/>
            <p:nvPr/>
          </p:nvSpPr>
          <p:spPr>
            <a:xfrm>
              <a:off x="4630738" y="2911476"/>
              <a:ext cx="104775" cy="107950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28" y="29"/>
                    <a:pt x="28" y="29"/>
                    <a:pt x="28" y="29"/>
                  </a:cubicBezTo>
                  <a:lnTo>
                    <a:pt x="28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583;p14">
              <a:extLst>
                <a:ext uri="{FF2B5EF4-FFF2-40B4-BE49-F238E27FC236}">
                  <a16:creationId xmlns:a16="http://schemas.microsoft.com/office/drawing/2014/main" id="{8C3D8853-0E7B-936A-1D08-75B7F7A6EF63}"/>
                </a:ext>
              </a:extLst>
            </p:cNvPr>
            <p:cNvSpPr/>
            <p:nvPr/>
          </p:nvSpPr>
          <p:spPr>
            <a:xfrm>
              <a:off x="4630738" y="3019426"/>
              <a:ext cx="104775" cy="109538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0" y="0"/>
                  </a:moveTo>
                  <a:cubicBezTo>
                    <a:pt x="0" y="16"/>
                    <a:pt x="13" y="29"/>
                    <a:pt x="28" y="29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0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584;p14">
              <a:extLst>
                <a:ext uri="{FF2B5EF4-FFF2-40B4-BE49-F238E27FC236}">
                  <a16:creationId xmlns:a16="http://schemas.microsoft.com/office/drawing/2014/main" id="{CD88E4AD-3BF6-0CA5-54AE-CCDE1BC5F62B}"/>
                </a:ext>
              </a:extLst>
            </p:cNvPr>
            <p:cNvSpPr/>
            <p:nvPr/>
          </p:nvSpPr>
          <p:spPr>
            <a:xfrm>
              <a:off x="4735513" y="3019426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16" y="29"/>
                    <a:pt x="29" y="16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9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585;p14">
              <a:extLst>
                <a:ext uri="{FF2B5EF4-FFF2-40B4-BE49-F238E27FC236}">
                  <a16:creationId xmlns:a16="http://schemas.microsoft.com/office/drawing/2014/main" id="{829280B6-2B04-CF46-BA5F-2EE4FF1E61BB}"/>
                </a:ext>
              </a:extLst>
            </p:cNvPr>
            <p:cNvSpPr/>
            <p:nvPr/>
          </p:nvSpPr>
          <p:spPr>
            <a:xfrm>
              <a:off x="4762501" y="2887663"/>
              <a:ext cx="109538" cy="106363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9" y="28"/>
                  </a:moveTo>
                  <a:cubicBezTo>
                    <a:pt x="29" y="12"/>
                    <a:pt x="16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lnTo>
                    <a:pt x="29" y="28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2" name="Google Shape;586;p14">
              <a:extLst>
                <a:ext uri="{FF2B5EF4-FFF2-40B4-BE49-F238E27FC236}">
                  <a16:creationId xmlns:a16="http://schemas.microsoft.com/office/drawing/2014/main" id="{4043D4E2-64FA-529D-7FC6-ED03E6EE18B3}"/>
                </a:ext>
              </a:extLst>
            </p:cNvPr>
            <p:cNvCxnSpPr/>
            <p:nvPr/>
          </p:nvCxnSpPr>
          <p:spPr>
            <a:xfrm rot="10800000">
              <a:off x="4905376" y="2933701"/>
              <a:ext cx="198438" cy="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3" name="Google Shape;587;p14">
              <a:extLst>
                <a:ext uri="{FF2B5EF4-FFF2-40B4-BE49-F238E27FC236}">
                  <a16:creationId xmlns:a16="http://schemas.microsoft.com/office/drawing/2014/main" id="{0189F922-2680-621D-7354-7B40BE50D908}"/>
                </a:ext>
              </a:extLst>
            </p:cNvPr>
            <p:cNvCxnSpPr/>
            <p:nvPr/>
          </p:nvCxnSpPr>
          <p:spPr>
            <a:xfrm>
              <a:off x="4905376" y="2978151"/>
              <a:ext cx="198438" cy="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4" name="Google Shape;588;p14">
              <a:extLst>
                <a:ext uri="{FF2B5EF4-FFF2-40B4-BE49-F238E27FC236}">
                  <a16:creationId xmlns:a16="http://schemas.microsoft.com/office/drawing/2014/main" id="{25A9B050-A5CA-DE6E-D929-0E7E83410FD8}"/>
                </a:ext>
              </a:extLst>
            </p:cNvPr>
            <p:cNvCxnSpPr/>
            <p:nvPr/>
          </p:nvCxnSpPr>
          <p:spPr>
            <a:xfrm>
              <a:off x="4905376" y="3019426"/>
              <a:ext cx="198438" cy="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5" name="Google Shape;589;p14">
              <a:extLst>
                <a:ext uri="{FF2B5EF4-FFF2-40B4-BE49-F238E27FC236}">
                  <a16:creationId xmlns:a16="http://schemas.microsoft.com/office/drawing/2014/main" id="{C128E3A9-D506-29EF-BF4C-603E0AA8CB2C}"/>
                </a:ext>
              </a:extLst>
            </p:cNvPr>
            <p:cNvCxnSpPr/>
            <p:nvPr/>
          </p:nvCxnSpPr>
          <p:spPr>
            <a:xfrm rot="10800000">
              <a:off x="4905376" y="3060701"/>
              <a:ext cx="198438" cy="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6" name="Google Shape;590;p14">
              <a:extLst>
                <a:ext uri="{FF2B5EF4-FFF2-40B4-BE49-F238E27FC236}">
                  <a16:creationId xmlns:a16="http://schemas.microsoft.com/office/drawing/2014/main" id="{1D9E3961-5798-FBEE-5B10-03AC0D1360C4}"/>
                </a:ext>
              </a:extLst>
            </p:cNvPr>
            <p:cNvCxnSpPr/>
            <p:nvPr/>
          </p:nvCxnSpPr>
          <p:spPr>
            <a:xfrm>
              <a:off x="4905376" y="3106738"/>
              <a:ext cx="134938" cy="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7" name="Google Shape;591;p14">
              <a:extLst>
                <a:ext uri="{FF2B5EF4-FFF2-40B4-BE49-F238E27FC236}">
                  <a16:creationId xmlns:a16="http://schemas.microsoft.com/office/drawing/2014/main" id="{6A657963-8391-8BEE-28FB-D83AA569BFAE}"/>
                </a:ext>
              </a:extLst>
            </p:cNvPr>
            <p:cNvCxnSpPr/>
            <p:nvPr/>
          </p:nvCxnSpPr>
          <p:spPr>
            <a:xfrm>
              <a:off x="4105276" y="3117851"/>
              <a:ext cx="0" cy="385763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8" name="Google Shape;592;p14">
              <a:extLst>
                <a:ext uri="{FF2B5EF4-FFF2-40B4-BE49-F238E27FC236}">
                  <a16:creationId xmlns:a16="http://schemas.microsoft.com/office/drawing/2014/main" id="{C364C4EB-2D97-5DF3-A90B-D1025CD6545D}"/>
                </a:ext>
              </a:extLst>
            </p:cNvPr>
            <p:cNvCxnSpPr/>
            <p:nvPr/>
          </p:nvCxnSpPr>
          <p:spPr>
            <a:xfrm>
              <a:off x="4206876" y="3302001"/>
              <a:ext cx="0" cy="201613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9" name="Google Shape;593;p14">
              <a:extLst>
                <a:ext uri="{FF2B5EF4-FFF2-40B4-BE49-F238E27FC236}">
                  <a16:creationId xmlns:a16="http://schemas.microsoft.com/office/drawing/2014/main" id="{56A098D1-020D-7565-7B2A-0448CCF507D8}"/>
                </a:ext>
              </a:extLst>
            </p:cNvPr>
            <p:cNvCxnSpPr/>
            <p:nvPr/>
          </p:nvCxnSpPr>
          <p:spPr>
            <a:xfrm>
              <a:off x="4303713" y="3005138"/>
              <a:ext cx="0" cy="498475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sp>
          <p:nvSpPr>
            <p:cNvPr id="120" name="Google Shape;594;p14">
              <a:extLst>
                <a:ext uri="{FF2B5EF4-FFF2-40B4-BE49-F238E27FC236}">
                  <a16:creationId xmlns:a16="http://schemas.microsoft.com/office/drawing/2014/main" id="{9EAB8BC2-F818-2D12-A478-C65A2BB39A97}"/>
                </a:ext>
              </a:extLst>
            </p:cNvPr>
            <p:cNvSpPr/>
            <p:nvPr/>
          </p:nvSpPr>
          <p:spPr>
            <a:xfrm>
              <a:off x="4130676" y="2714626"/>
              <a:ext cx="150813" cy="161925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595;p14">
              <a:extLst>
                <a:ext uri="{FF2B5EF4-FFF2-40B4-BE49-F238E27FC236}">
                  <a16:creationId xmlns:a16="http://schemas.microsoft.com/office/drawing/2014/main" id="{C5CA90D1-16A8-EF51-6BAF-5984E19AF880}"/>
                </a:ext>
              </a:extLst>
            </p:cNvPr>
            <p:cNvSpPr/>
            <p:nvPr/>
          </p:nvSpPr>
          <p:spPr>
            <a:xfrm>
              <a:off x="4030663" y="2914651"/>
              <a:ext cx="454025" cy="315913"/>
            </a:xfrm>
            <a:custGeom>
              <a:avLst/>
              <a:gdLst/>
              <a:ahLst/>
              <a:cxnLst/>
              <a:rect l="l" t="t" r="r" b="b"/>
              <a:pathLst>
                <a:path w="121" h="84" extrusionOk="0">
                  <a:moveTo>
                    <a:pt x="64" y="24"/>
                  </a:moveTo>
                  <a:cubicBezTo>
                    <a:pt x="109" y="24"/>
                    <a:pt x="109" y="24"/>
                    <a:pt x="109" y="24"/>
                  </a:cubicBezTo>
                  <a:cubicBezTo>
                    <a:pt x="116" y="24"/>
                    <a:pt x="121" y="19"/>
                    <a:pt x="121" y="12"/>
                  </a:cubicBezTo>
                  <a:cubicBezTo>
                    <a:pt x="121" y="5"/>
                    <a:pt x="116" y="0"/>
                    <a:pt x="10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48" y="19"/>
                    <a:pt x="48" y="1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3" y="2"/>
                    <a:pt x="0" y="13"/>
                    <a:pt x="0" y="4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81"/>
                    <a:pt x="6" y="83"/>
                    <a:pt x="20" y="84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596;p14">
              <a:extLst>
                <a:ext uri="{FF2B5EF4-FFF2-40B4-BE49-F238E27FC236}">
                  <a16:creationId xmlns:a16="http://schemas.microsoft.com/office/drawing/2014/main" id="{9537D79D-FDDA-3058-1347-DE4D65593367}"/>
                </a:ext>
              </a:extLst>
            </p:cNvPr>
            <p:cNvSpPr/>
            <p:nvPr/>
          </p:nvSpPr>
          <p:spPr>
            <a:xfrm>
              <a:off x="4030663" y="3117851"/>
              <a:ext cx="74613" cy="112713"/>
            </a:xfrm>
            <a:custGeom>
              <a:avLst/>
              <a:gdLst/>
              <a:ahLst/>
              <a:cxnLst/>
              <a:rect l="l" t="t" r="r" b="b"/>
              <a:pathLst>
                <a:path w="20" h="30" extrusionOk="0">
                  <a:moveTo>
                    <a:pt x="0" y="0"/>
                  </a:moveTo>
                  <a:cubicBezTo>
                    <a:pt x="0" y="27"/>
                    <a:pt x="6" y="29"/>
                    <a:pt x="20" y="30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Triángulo isósceles 122">
            <a:extLst>
              <a:ext uri="{FF2B5EF4-FFF2-40B4-BE49-F238E27FC236}">
                <a16:creationId xmlns:a16="http://schemas.microsoft.com/office/drawing/2014/main" id="{2A4AB95E-191E-854F-1594-B3714E3E3DEE}"/>
              </a:ext>
            </a:extLst>
          </p:cNvPr>
          <p:cNvSpPr/>
          <p:nvPr/>
        </p:nvSpPr>
        <p:spPr>
          <a:xfrm rot="5400000">
            <a:off x="24407" y="3151989"/>
            <a:ext cx="868578" cy="645976"/>
          </a:xfrm>
          <a:prstGeom prst="triangle">
            <a:avLst/>
          </a:prstGeom>
          <a:solidFill>
            <a:srgbClr val="F9B641"/>
          </a:solidFill>
          <a:ln>
            <a:solidFill>
              <a:srgbClr val="F9B6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70575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g126516b20fd_0_75">
            <a:extLst>
              <a:ext uri="{FF2B5EF4-FFF2-40B4-BE49-F238E27FC236}">
                <a16:creationId xmlns:a16="http://schemas.microsoft.com/office/drawing/2014/main" id="{583896F1-649A-954F-01BD-E89F6F2E1A21}"/>
              </a:ext>
            </a:extLst>
          </p:cNvPr>
          <p:cNvSpPr/>
          <p:nvPr/>
        </p:nvSpPr>
        <p:spPr>
          <a:xfrm>
            <a:off x="6379597" y="1164853"/>
            <a:ext cx="5360336" cy="16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4500" b="1" i="0" u="none" strike="noStrike" cap="none" dirty="0">
                <a:solidFill>
                  <a:srgbClr val="FF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GESTIÓN DE LA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4500" b="1" dirty="0">
                <a:solidFill>
                  <a:srgbClr val="FF6600"/>
                </a:solidFill>
                <a:latin typeface="Century Gothic"/>
                <a:ea typeface="Montserrat"/>
                <a:cs typeface="Montserrat"/>
                <a:sym typeface="Century Gothic"/>
              </a:rPr>
              <a:t>SALUD Y SEGURIDAD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Montserrat"/>
                <a:cs typeface="Montserrat"/>
                <a:sym typeface="Century Gothic"/>
              </a:rPr>
              <a:t>EN EL TRABAJO A DISTANCIA </a:t>
            </a:r>
            <a:endParaRPr sz="45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5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" name="Google Shape;89;g126516b20fd_0_8">
            <a:extLst>
              <a:ext uri="{FF2B5EF4-FFF2-40B4-BE49-F238E27FC236}">
                <a16:creationId xmlns:a16="http://schemas.microsoft.com/office/drawing/2014/main" id="{6CADD4AE-1E02-CE9A-5511-9F5CA5324571}"/>
              </a:ext>
            </a:extLst>
          </p:cNvPr>
          <p:cNvCxnSpPr>
            <a:cxnSpLocks/>
          </p:cNvCxnSpPr>
          <p:nvPr/>
        </p:nvCxnSpPr>
        <p:spPr>
          <a:xfrm>
            <a:off x="6649164" y="2601299"/>
            <a:ext cx="1151752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Google Shape;89;g126516b20fd_0_8">
            <a:extLst>
              <a:ext uri="{FF2B5EF4-FFF2-40B4-BE49-F238E27FC236}">
                <a16:creationId xmlns:a16="http://schemas.microsoft.com/office/drawing/2014/main" id="{44B367E7-7E75-E46B-F939-D9162EC023D5}"/>
              </a:ext>
            </a:extLst>
          </p:cNvPr>
          <p:cNvCxnSpPr>
            <a:cxnSpLocks/>
          </p:cNvCxnSpPr>
          <p:nvPr/>
        </p:nvCxnSpPr>
        <p:spPr>
          <a:xfrm>
            <a:off x="10330055" y="2598011"/>
            <a:ext cx="1151752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8" name="Imagen 17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02D0BA42-560E-BFB5-4AE1-A6DDD436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809" y="406831"/>
            <a:ext cx="6554687" cy="6172408"/>
          </a:xfrm>
          <a:prstGeom prst="rect">
            <a:avLst/>
          </a:prstGeom>
        </p:spPr>
      </p:pic>
      <p:pic>
        <p:nvPicPr>
          <p:cNvPr id="7" name="Google Shape;65;p1">
            <a:extLst>
              <a:ext uri="{FF2B5EF4-FFF2-40B4-BE49-F238E27FC236}">
                <a16:creationId xmlns:a16="http://schemas.microsoft.com/office/drawing/2014/main" id="{3E5B7F69-7C14-2002-6C08-20BD226922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5040" y="0"/>
            <a:ext cx="3416683" cy="100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B54DE22A-985A-4284-7196-B573CCA2C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654" y="4888697"/>
            <a:ext cx="3296223" cy="1106974"/>
          </a:xfrm>
          <a:prstGeom prst="rect">
            <a:avLst/>
          </a:prstGeom>
        </p:spPr>
      </p:pic>
      <p:sp>
        <p:nvSpPr>
          <p:cNvPr id="9" name="Google Shape;152;p6">
            <a:extLst>
              <a:ext uri="{FF2B5EF4-FFF2-40B4-BE49-F238E27FC236}">
                <a16:creationId xmlns:a16="http://schemas.microsoft.com/office/drawing/2014/main" id="{DB1BC764-41FB-9A24-A18B-3E912D6605F4}"/>
              </a:ext>
            </a:extLst>
          </p:cNvPr>
          <p:cNvSpPr/>
          <p:nvPr/>
        </p:nvSpPr>
        <p:spPr>
          <a:xfrm>
            <a:off x="8700489" y="6239342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D20650ED-12B2-5B2E-9D61-C473F486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2095" y="4913411"/>
            <a:ext cx="2506923" cy="8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61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C45854C2-3B2B-BC7C-3771-79373A0AB6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42" y="1211857"/>
            <a:ext cx="12764717" cy="54247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8245CC8-D37A-9A1B-67B1-120C985F3666}"/>
              </a:ext>
            </a:extLst>
          </p:cNvPr>
          <p:cNvSpPr txBox="1"/>
          <p:nvPr/>
        </p:nvSpPr>
        <p:spPr>
          <a:xfrm>
            <a:off x="5461312" y="4008477"/>
            <a:ext cx="1161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Verificación de condiciones de trabajo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3F08243-E390-65BE-A796-D65E8B25752C}"/>
              </a:ext>
            </a:extLst>
          </p:cNvPr>
          <p:cNvSpPr txBox="1"/>
          <p:nvPr/>
        </p:nvSpPr>
        <p:spPr>
          <a:xfrm>
            <a:off x="6210299" y="5100182"/>
            <a:ext cx="124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Implementación correctivos sugeridos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035F24-8EAD-B35D-E78D-9DFB8E1DE2A8}"/>
              </a:ext>
            </a:extLst>
          </p:cNvPr>
          <p:cNvSpPr txBox="1"/>
          <p:nvPr/>
        </p:nvSpPr>
        <p:spPr>
          <a:xfrm>
            <a:off x="6894233" y="4370934"/>
            <a:ext cx="116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Firma acuerdo de Teletrabajo o Resolución individual</a:t>
            </a:r>
            <a:endParaRPr lang="es-CO" sz="9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82CCADD-0A07-3641-110F-2035B99670EC}"/>
              </a:ext>
            </a:extLst>
          </p:cNvPr>
          <p:cNvSpPr txBox="1"/>
          <p:nvPr/>
        </p:nvSpPr>
        <p:spPr>
          <a:xfrm>
            <a:off x="6972256" y="2955965"/>
            <a:ext cx="1005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Montserrat" panose="00000500000000000000" pitchFamily="2" charset="0"/>
              </a:rPr>
              <a:t>Recepción de novedad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67E5634-9870-B350-DBB0-590012CE3BB0}"/>
              </a:ext>
            </a:extLst>
          </p:cNvPr>
          <p:cNvSpPr txBox="1"/>
          <p:nvPr/>
        </p:nvSpPr>
        <p:spPr>
          <a:xfrm>
            <a:off x="6824459" y="1931378"/>
            <a:ext cx="1449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Montserrat" panose="00000500000000000000" pitchFamily="2" charset="0"/>
              </a:rPr>
              <a:t>Recepción registro de teletrabajadores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2BC842-2D54-10B6-1E0C-D08B42A31F93}"/>
              </a:ext>
            </a:extLst>
          </p:cNvPr>
          <p:cNvSpPr txBox="1"/>
          <p:nvPr/>
        </p:nvSpPr>
        <p:spPr>
          <a:xfrm>
            <a:off x="8404698" y="2555855"/>
            <a:ext cx="1005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Montserrat" panose="00000500000000000000" pitchFamily="2" charset="0"/>
              </a:rPr>
              <a:t>Entregas guías de SST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103E6D6-B065-0CA6-1015-2BFB880DAA7F}"/>
              </a:ext>
            </a:extLst>
          </p:cNvPr>
          <p:cNvSpPr txBox="1"/>
          <p:nvPr/>
        </p:nvSpPr>
        <p:spPr>
          <a:xfrm>
            <a:off x="2791210" y="2888749"/>
            <a:ext cx="860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Montserrat" panose="00000500000000000000" pitchFamily="2" charset="0"/>
              </a:rPr>
              <a:t>Asesoría y asistencia técnica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A5D096-72A8-7DE7-61FE-EFC196D841AB}"/>
              </a:ext>
            </a:extLst>
          </p:cNvPr>
          <p:cNvSpPr txBox="1"/>
          <p:nvPr/>
        </p:nvSpPr>
        <p:spPr>
          <a:xfrm>
            <a:off x="8374954" y="3911764"/>
            <a:ext cx="116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Plan anual de trabajo SG-SST- Actividades para teletrabajadores</a:t>
            </a:r>
            <a:endParaRPr lang="es-CO" sz="9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4F7DEF0-3640-CA34-B589-F537BC80B14C}"/>
              </a:ext>
            </a:extLst>
          </p:cNvPr>
          <p:cNvSpPr txBox="1"/>
          <p:nvPr/>
        </p:nvSpPr>
        <p:spPr>
          <a:xfrm>
            <a:off x="8390668" y="4900127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Recibe política</a:t>
            </a:r>
          </a:p>
          <a:p>
            <a:pPr algn="ctr"/>
            <a:r>
              <a:rPr lang="es-CO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de SST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1F63DB3-E103-4C36-D967-460FB09FA51B}"/>
              </a:ext>
            </a:extLst>
          </p:cNvPr>
          <p:cNvSpPr txBox="1"/>
          <p:nvPr/>
        </p:nvSpPr>
        <p:spPr>
          <a:xfrm>
            <a:off x="8386928" y="5442214"/>
            <a:ext cx="1130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Recibe guías de SST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984FE62-4DE4-7A3B-488F-CFBC1CC1CDD5}"/>
              </a:ext>
            </a:extLst>
          </p:cNvPr>
          <p:cNvSpPr txBox="1"/>
          <p:nvPr/>
        </p:nvSpPr>
        <p:spPr>
          <a:xfrm>
            <a:off x="9602585" y="3880986"/>
            <a:ext cx="102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latin typeface="Montserrat" panose="00000500000000000000" pitchFamily="2" charset="0"/>
              </a:rPr>
              <a:t>Vigilancia condiciones de salud y trabajo e implementación de controles</a:t>
            </a:r>
            <a:endParaRPr lang="es-CO" sz="800" dirty="0">
              <a:latin typeface="Montserrat" panose="00000500000000000000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112097-727E-90FD-2248-F54C00DF81D2}"/>
              </a:ext>
            </a:extLst>
          </p:cNvPr>
          <p:cNvSpPr txBox="1"/>
          <p:nvPr/>
        </p:nvSpPr>
        <p:spPr>
          <a:xfrm>
            <a:off x="10688368" y="3924331"/>
            <a:ext cx="102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Montserrat" panose="00000500000000000000" pitchFamily="2" charset="0"/>
              </a:rPr>
              <a:t>Medición y seguimiento del programa de Teletrabajo</a:t>
            </a:r>
            <a:endParaRPr lang="es-CO" sz="900" dirty="0">
              <a:latin typeface="Montserrat" panose="00000500000000000000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0092CB2-3E79-6414-A064-5E79DE8E3109}"/>
              </a:ext>
            </a:extLst>
          </p:cNvPr>
          <p:cNvSpPr txBox="1"/>
          <p:nvPr/>
        </p:nvSpPr>
        <p:spPr>
          <a:xfrm>
            <a:off x="9898350" y="5109910"/>
            <a:ext cx="134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Autogestión de la salud y seguridad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9263503-6EA6-E2A2-A292-24422B2679FC}"/>
              </a:ext>
            </a:extLst>
          </p:cNvPr>
          <p:cNvSpPr txBox="1"/>
          <p:nvPr/>
        </p:nvSpPr>
        <p:spPr>
          <a:xfrm>
            <a:off x="1284051" y="2846330"/>
            <a:ext cx="11477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Montserrat" panose="00000500000000000000" pitchFamily="2" charset="0"/>
              </a:rPr>
              <a:t>Recepción de solicitud de apoyo técnico</a:t>
            </a:r>
            <a:endParaRPr lang="es-CO" sz="1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92AE366-C5B4-524C-02F9-19A9E361370F}"/>
              </a:ext>
            </a:extLst>
          </p:cNvPr>
          <p:cNvSpPr txBox="1"/>
          <p:nvPr/>
        </p:nvSpPr>
        <p:spPr>
          <a:xfrm>
            <a:off x="1256125" y="3943705"/>
            <a:ext cx="12619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Proyección de implementación del Teletrabajo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7890DD9-967E-17AA-91AB-C80A9F54F11B}"/>
              </a:ext>
            </a:extLst>
          </p:cNvPr>
          <p:cNvSpPr txBox="1"/>
          <p:nvPr/>
        </p:nvSpPr>
        <p:spPr>
          <a:xfrm>
            <a:off x="2624448" y="3870908"/>
            <a:ext cx="1213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Planeación y documentación del programa de Teletrabajo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BF84EDD-00E8-C56F-F219-697C0AABBE48}"/>
              </a:ext>
            </a:extLst>
          </p:cNvPr>
          <p:cNvSpPr txBox="1"/>
          <p:nvPr/>
        </p:nvSpPr>
        <p:spPr>
          <a:xfrm>
            <a:off x="3974799" y="4004097"/>
            <a:ext cx="1151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Montserrat" panose="00000500000000000000" pitchFamily="2" charset="0"/>
              </a:rPr>
              <a:t>Capacitación y sensibilización en SST</a:t>
            </a:r>
            <a:endParaRPr lang="es-CO" sz="1000" dirty="0">
              <a:latin typeface="Montserrat" panose="00000500000000000000" pitchFamily="2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A6FCDCC-2F0D-0A89-2D61-772A522E236E}"/>
              </a:ext>
            </a:extLst>
          </p:cNvPr>
          <p:cNvSpPr txBox="1"/>
          <p:nvPr/>
        </p:nvSpPr>
        <p:spPr>
          <a:xfrm>
            <a:off x="3974799" y="5109910"/>
            <a:ext cx="1078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Montserrat" panose="00000500000000000000" pitchFamily="2" charset="0"/>
              </a:rPr>
              <a:t>Autorreporte condiciones de trabajo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41409DD-5C1D-D323-46E5-71CCD0F016A2}"/>
              </a:ext>
            </a:extLst>
          </p:cNvPr>
          <p:cNvSpPr txBox="1"/>
          <p:nvPr/>
        </p:nvSpPr>
        <p:spPr>
          <a:xfrm>
            <a:off x="8309190" y="3003759"/>
            <a:ext cx="12276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Montserrat" panose="00000500000000000000" pitchFamily="2" charset="0"/>
              </a:rPr>
              <a:t>Asesoría y asistencia técnica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247E33B-D93B-5050-E68F-86F474EC43B3}"/>
              </a:ext>
            </a:extLst>
          </p:cNvPr>
          <p:cNvSpPr txBox="1"/>
          <p:nvPr/>
        </p:nvSpPr>
        <p:spPr>
          <a:xfrm>
            <a:off x="989894" y="5987897"/>
            <a:ext cx="11202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>
                <a:solidFill>
                  <a:srgbClr val="FF6600"/>
                </a:solidFill>
                <a:latin typeface="Montserrat" panose="00000500000000000000" pitchFamily="2" charset="0"/>
              </a:rPr>
              <a:t> 1. Kit Lidera la Estrategia        </a:t>
            </a:r>
            <a:r>
              <a:rPr lang="es-ES" sz="1600" b="1" dirty="0">
                <a:solidFill>
                  <a:srgbClr val="00B0F0"/>
                </a:solidFill>
                <a:latin typeface="Montserrat" panose="00000500000000000000" pitchFamily="2" charset="0"/>
              </a:rPr>
              <a:t>2. Moviliza            </a:t>
            </a:r>
            <a:r>
              <a:rPr lang="es-ES" sz="1600" b="1" dirty="0">
                <a:solidFill>
                  <a:srgbClr val="709199"/>
                </a:solidFill>
                <a:latin typeface="Montserrat" panose="00000500000000000000" pitchFamily="2" charset="0"/>
              </a:rPr>
              <a:t>3. Kit Autogestiona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        </a:t>
            </a:r>
            <a:r>
              <a:rPr lang="es-ES" sz="1600" b="1" dirty="0">
                <a:solidFill>
                  <a:schemeClr val="accent4"/>
                </a:solidFill>
                <a:latin typeface="Montserrat" panose="00000500000000000000" pitchFamily="2" charset="0"/>
              </a:rPr>
              <a:t>4. Kit Aprendo, Enseño, Aplico</a:t>
            </a:r>
            <a:endParaRPr lang="es-CO" sz="1600" b="1" dirty="0">
              <a:solidFill>
                <a:schemeClr val="accent4"/>
              </a:solidFill>
              <a:latin typeface="Montserrat" panose="00000500000000000000" pitchFamily="2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6DADD40-B1D4-E702-C7FA-10D1621E17E0}"/>
              </a:ext>
            </a:extLst>
          </p:cNvPr>
          <p:cNvSpPr txBox="1"/>
          <p:nvPr/>
        </p:nvSpPr>
        <p:spPr>
          <a:xfrm>
            <a:off x="2635223" y="2528356"/>
            <a:ext cx="245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1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71D4CED-5CA1-A5F1-7D12-FF260CF85ABB}"/>
              </a:ext>
            </a:extLst>
          </p:cNvPr>
          <p:cNvSpPr txBox="1"/>
          <p:nvPr/>
        </p:nvSpPr>
        <p:spPr>
          <a:xfrm>
            <a:off x="2956832" y="2528626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2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0623918-AFA6-E709-6C33-C6191B0404A7}"/>
              </a:ext>
            </a:extLst>
          </p:cNvPr>
          <p:cNvSpPr txBox="1"/>
          <p:nvPr/>
        </p:nvSpPr>
        <p:spPr>
          <a:xfrm>
            <a:off x="3294985" y="2536169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3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677B489-E499-D1BC-D494-2EC963166483}"/>
              </a:ext>
            </a:extLst>
          </p:cNvPr>
          <p:cNvSpPr txBox="1"/>
          <p:nvPr/>
        </p:nvSpPr>
        <p:spPr>
          <a:xfrm>
            <a:off x="3605079" y="2528356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4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6E7E9B4-C7BD-48B8-227E-23ADC02CBF92}"/>
              </a:ext>
            </a:extLst>
          </p:cNvPr>
          <p:cNvSpPr txBox="1"/>
          <p:nvPr/>
        </p:nvSpPr>
        <p:spPr>
          <a:xfrm>
            <a:off x="3386883" y="3563869"/>
            <a:ext cx="245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1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4A73B61-EC6C-CCAB-4067-FF16679AD0D0}"/>
              </a:ext>
            </a:extLst>
          </p:cNvPr>
          <p:cNvSpPr txBox="1"/>
          <p:nvPr/>
        </p:nvSpPr>
        <p:spPr>
          <a:xfrm>
            <a:off x="4381063" y="3595802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4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8B24100-AB73-9A52-48CB-9560CE62E5B8}"/>
              </a:ext>
            </a:extLst>
          </p:cNvPr>
          <p:cNvSpPr txBox="1"/>
          <p:nvPr/>
        </p:nvSpPr>
        <p:spPr>
          <a:xfrm>
            <a:off x="5950556" y="3557740"/>
            <a:ext cx="245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1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67DE495-92F6-1B9F-C75B-07060B6FB2D0}"/>
              </a:ext>
            </a:extLst>
          </p:cNvPr>
          <p:cNvSpPr txBox="1"/>
          <p:nvPr/>
        </p:nvSpPr>
        <p:spPr>
          <a:xfrm>
            <a:off x="4162997" y="4726509"/>
            <a:ext cx="234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latin typeface="Montserrat" panose="00000500000000000000" pitchFamily="2" charset="0"/>
              </a:rPr>
              <a:t>1</a:t>
            </a:r>
            <a:endParaRPr lang="es-CO" sz="1000" b="1" dirty="0">
              <a:latin typeface="Montserrat" panose="00000500000000000000" pitchFamily="2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C6C06D4-BD7C-4022-6E9D-BC4363B1D316}"/>
              </a:ext>
            </a:extLst>
          </p:cNvPr>
          <p:cNvSpPr txBox="1"/>
          <p:nvPr/>
        </p:nvSpPr>
        <p:spPr>
          <a:xfrm>
            <a:off x="10222826" y="2956927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2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03948B8-D26A-1CAE-8886-7975C5D3E283}"/>
              </a:ext>
            </a:extLst>
          </p:cNvPr>
          <p:cNvSpPr txBox="1"/>
          <p:nvPr/>
        </p:nvSpPr>
        <p:spPr>
          <a:xfrm>
            <a:off x="10560979" y="2964470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3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BFD82D2-D837-9E50-3251-0BCB038FEA1A}"/>
              </a:ext>
            </a:extLst>
          </p:cNvPr>
          <p:cNvSpPr txBox="1"/>
          <p:nvPr/>
        </p:nvSpPr>
        <p:spPr>
          <a:xfrm>
            <a:off x="10871073" y="2956657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4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D75061C-A8F7-1683-6E1C-691D7C1C2D6E}"/>
              </a:ext>
            </a:extLst>
          </p:cNvPr>
          <p:cNvSpPr txBox="1"/>
          <p:nvPr/>
        </p:nvSpPr>
        <p:spPr>
          <a:xfrm>
            <a:off x="9906753" y="2956657"/>
            <a:ext cx="245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1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A0870A10-668E-E760-CE52-727EE5862F0C}"/>
              </a:ext>
            </a:extLst>
          </p:cNvPr>
          <p:cNvSpPr txBox="1"/>
          <p:nvPr/>
        </p:nvSpPr>
        <p:spPr>
          <a:xfrm>
            <a:off x="8889260" y="3633269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latin typeface="Montserrat" panose="00000500000000000000" pitchFamily="2" charset="0"/>
              </a:rPr>
              <a:t>2</a:t>
            </a:r>
            <a:endParaRPr lang="es-CO" sz="1000" b="1" dirty="0">
              <a:latin typeface="Montserrat" panose="00000500000000000000" pitchFamily="2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46DAE3CC-9EE9-289D-F713-2DDBE90F4FA8}"/>
              </a:ext>
            </a:extLst>
          </p:cNvPr>
          <p:cNvSpPr txBox="1"/>
          <p:nvPr/>
        </p:nvSpPr>
        <p:spPr>
          <a:xfrm>
            <a:off x="9132163" y="3640812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latin typeface="Montserrat" panose="00000500000000000000" pitchFamily="2" charset="0"/>
              </a:rPr>
              <a:t>3</a:t>
            </a:r>
            <a:endParaRPr lang="es-CO" sz="1000" b="1" dirty="0">
              <a:latin typeface="Montserrat" panose="00000500000000000000" pitchFamily="2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873F3001-E309-08F3-F11B-0D050E79A58E}"/>
              </a:ext>
            </a:extLst>
          </p:cNvPr>
          <p:cNvSpPr txBox="1"/>
          <p:nvPr/>
        </p:nvSpPr>
        <p:spPr>
          <a:xfrm>
            <a:off x="9337482" y="3632999"/>
            <a:ext cx="272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latin typeface="Montserrat" panose="00000500000000000000" pitchFamily="2" charset="0"/>
              </a:rPr>
              <a:t>4</a:t>
            </a:r>
            <a:endParaRPr lang="es-CO" sz="1000" b="1" dirty="0">
              <a:latin typeface="Montserrat" panose="00000500000000000000" pitchFamily="2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6323281-DA9F-9DAB-EF7B-5CACFBE716FD}"/>
              </a:ext>
            </a:extLst>
          </p:cNvPr>
          <p:cNvSpPr txBox="1"/>
          <p:nvPr/>
        </p:nvSpPr>
        <p:spPr>
          <a:xfrm>
            <a:off x="9916278" y="4862319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latin typeface="Montserrat" panose="00000500000000000000" pitchFamily="2" charset="0"/>
              </a:rPr>
              <a:t>3</a:t>
            </a:r>
            <a:endParaRPr lang="es-CO" sz="1000" b="1" dirty="0">
              <a:latin typeface="Montserrat" panose="00000500000000000000" pitchFamily="2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6DFC5F6-A50B-CD60-421C-D3AB686B365B}"/>
              </a:ext>
            </a:extLst>
          </p:cNvPr>
          <p:cNvSpPr txBox="1"/>
          <p:nvPr/>
        </p:nvSpPr>
        <p:spPr>
          <a:xfrm rot="16200000">
            <a:off x="6563" y="5245236"/>
            <a:ext cx="1127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  <a:latin typeface="Montserrat" panose="00000500000000000000" pitchFamily="2" charset="0"/>
              </a:rPr>
              <a:t>TRABAJADOR</a:t>
            </a:r>
            <a:endParaRPr lang="es-CO" sz="10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5FA64824-5B54-BCA9-89CB-E3D2BA8F2CEB}"/>
              </a:ext>
            </a:extLst>
          </p:cNvPr>
          <p:cNvSpPr txBox="1"/>
          <p:nvPr/>
        </p:nvSpPr>
        <p:spPr>
          <a:xfrm rot="16200000">
            <a:off x="20904" y="4122579"/>
            <a:ext cx="10583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  <a:latin typeface="Montserrat" panose="00000500000000000000" pitchFamily="2" charset="0"/>
              </a:rPr>
              <a:t>EMPLEADOR</a:t>
            </a:r>
            <a:endParaRPr lang="es-CO" sz="10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12536B7-14C8-1208-AC23-E05BDA7B6500}"/>
              </a:ext>
            </a:extLst>
          </p:cNvPr>
          <p:cNvSpPr txBox="1"/>
          <p:nvPr/>
        </p:nvSpPr>
        <p:spPr>
          <a:xfrm rot="16200000">
            <a:off x="340098" y="3064276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  <a:latin typeface="Montserrat" panose="00000500000000000000" pitchFamily="2" charset="0"/>
              </a:rPr>
              <a:t>ARL</a:t>
            </a:r>
            <a:endParaRPr lang="es-CO" sz="10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23271DA9-C188-42DB-A78E-6F23E1229F15}"/>
              </a:ext>
            </a:extLst>
          </p:cNvPr>
          <p:cNvSpPr txBox="1"/>
          <p:nvPr/>
        </p:nvSpPr>
        <p:spPr>
          <a:xfrm rot="16200000">
            <a:off x="1669" y="2035252"/>
            <a:ext cx="10967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  <a:latin typeface="Montserrat" panose="00000500000000000000" pitchFamily="2" charset="0"/>
              </a:rPr>
              <a:t>MINTRABAJO</a:t>
            </a:r>
            <a:endParaRPr lang="es-CO" sz="10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50" name="Imagen 49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14414103-6D49-8440-B924-CE9EB5DF5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033" y="168383"/>
            <a:ext cx="3296223" cy="1106974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1A9EE511-5D52-E26D-D0E9-BE7B47DA4024}"/>
              </a:ext>
            </a:extLst>
          </p:cNvPr>
          <p:cNvSpPr txBox="1"/>
          <p:nvPr/>
        </p:nvSpPr>
        <p:spPr>
          <a:xfrm>
            <a:off x="11370597" y="3625440"/>
            <a:ext cx="2391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latin typeface="Montserrat" panose="00000500000000000000" pitchFamily="2" charset="0"/>
              </a:rPr>
              <a:t>1</a:t>
            </a:r>
            <a:endParaRPr lang="es-CO" sz="1100" b="1" dirty="0">
              <a:latin typeface="Montserrat" panose="00000500000000000000" pitchFamily="2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8990CE1-D6F0-CD3B-9C1E-E9EBDC7480FC}"/>
              </a:ext>
            </a:extLst>
          </p:cNvPr>
          <p:cNvSpPr txBox="1"/>
          <p:nvPr/>
        </p:nvSpPr>
        <p:spPr>
          <a:xfrm>
            <a:off x="6106882" y="1301410"/>
            <a:ext cx="5678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6600"/>
                </a:solidFill>
                <a:latin typeface="Montserrat" panose="00000500000000000000" pitchFamily="2" charset="0"/>
              </a:rPr>
              <a:t>Gestión de la Salud y Seguridad en el </a:t>
            </a:r>
            <a:r>
              <a:rPr lang="es-ES" sz="2000" b="1" dirty="0">
                <a:solidFill>
                  <a:srgbClr val="FF6600"/>
                </a:solidFill>
                <a:latin typeface="Montserrat" panose="00000500000000000000" pitchFamily="2" charset="0"/>
              </a:rPr>
              <a:t>TELETRABAJO</a:t>
            </a:r>
            <a:endParaRPr lang="es-CO" sz="2000" b="1" dirty="0">
              <a:solidFill>
                <a:srgbClr val="FF660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73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id="{1F714EB6-09A4-9930-34E1-8309240B13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50" y="1200839"/>
            <a:ext cx="12443704" cy="544781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C7893CB-142F-0CE9-EF53-422F786F7769}"/>
              </a:ext>
            </a:extLst>
          </p:cNvPr>
          <p:cNvSpPr txBox="1"/>
          <p:nvPr/>
        </p:nvSpPr>
        <p:spPr>
          <a:xfrm rot="16200000">
            <a:off x="-52371" y="5095376"/>
            <a:ext cx="1319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TRABAJADOR</a:t>
            </a:r>
            <a:endParaRPr lang="es-CO" sz="1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EA1E0AC-D614-27F6-AC62-3B28CFE798A8}"/>
              </a:ext>
            </a:extLst>
          </p:cNvPr>
          <p:cNvSpPr txBox="1"/>
          <p:nvPr/>
        </p:nvSpPr>
        <p:spPr>
          <a:xfrm rot="16200000">
            <a:off x="-8289" y="3665149"/>
            <a:ext cx="12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EMPLEADOR</a:t>
            </a:r>
            <a:endParaRPr lang="es-CO" sz="1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B1B6F1-DFE7-A0D7-E7AC-882BA6E251DD}"/>
              </a:ext>
            </a:extLst>
          </p:cNvPr>
          <p:cNvSpPr txBox="1"/>
          <p:nvPr/>
        </p:nvSpPr>
        <p:spPr>
          <a:xfrm rot="16200000">
            <a:off x="338939" y="2159716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ARL</a:t>
            </a:r>
            <a:endParaRPr lang="es-CO" sz="1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4B47DCE-1C3D-312B-0461-C3F75FAD0279}"/>
              </a:ext>
            </a:extLst>
          </p:cNvPr>
          <p:cNvSpPr txBox="1"/>
          <p:nvPr/>
        </p:nvSpPr>
        <p:spPr>
          <a:xfrm>
            <a:off x="2702458" y="1758365"/>
            <a:ext cx="245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1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E915D4E-5DE9-0CE9-C3EC-848D146E484D}"/>
              </a:ext>
            </a:extLst>
          </p:cNvPr>
          <p:cNvSpPr txBox="1"/>
          <p:nvPr/>
        </p:nvSpPr>
        <p:spPr>
          <a:xfrm>
            <a:off x="3024067" y="1758635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2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4BC8C32-BD39-DDCC-F8E1-F791097393E7}"/>
              </a:ext>
            </a:extLst>
          </p:cNvPr>
          <p:cNvSpPr txBox="1"/>
          <p:nvPr/>
        </p:nvSpPr>
        <p:spPr>
          <a:xfrm>
            <a:off x="3375667" y="1752731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3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8119F34-5B96-FAB9-C837-FB46115581EF}"/>
              </a:ext>
            </a:extLst>
          </p:cNvPr>
          <p:cNvSpPr txBox="1"/>
          <p:nvPr/>
        </p:nvSpPr>
        <p:spPr>
          <a:xfrm>
            <a:off x="3672314" y="1758365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4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9F93C96-6FEE-7B7F-D203-A20CD4B80D7B}"/>
              </a:ext>
            </a:extLst>
          </p:cNvPr>
          <p:cNvSpPr txBox="1"/>
          <p:nvPr/>
        </p:nvSpPr>
        <p:spPr>
          <a:xfrm>
            <a:off x="7491044" y="1958465"/>
            <a:ext cx="245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1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35B3875-4D2D-4D41-D6E8-E9295A70EF0A}"/>
              </a:ext>
            </a:extLst>
          </p:cNvPr>
          <p:cNvSpPr txBox="1"/>
          <p:nvPr/>
        </p:nvSpPr>
        <p:spPr>
          <a:xfrm>
            <a:off x="7812653" y="1958735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2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2BFEEA2-B3C0-62B0-CB7F-97F18EFE88E4}"/>
              </a:ext>
            </a:extLst>
          </p:cNvPr>
          <p:cNvSpPr txBox="1"/>
          <p:nvPr/>
        </p:nvSpPr>
        <p:spPr>
          <a:xfrm>
            <a:off x="8150806" y="1966278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3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5E957DB-D5B5-FF81-3384-F7A55691529F}"/>
              </a:ext>
            </a:extLst>
          </p:cNvPr>
          <p:cNvSpPr txBox="1"/>
          <p:nvPr/>
        </p:nvSpPr>
        <p:spPr>
          <a:xfrm>
            <a:off x="8460900" y="1958465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4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AA05B25-7700-B834-BF01-AA64E42CE66B}"/>
              </a:ext>
            </a:extLst>
          </p:cNvPr>
          <p:cNvSpPr txBox="1"/>
          <p:nvPr/>
        </p:nvSpPr>
        <p:spPr>
          <a:xfrm>
            <a:off x="3459898" y="3139152"/>
            <a:ext cx="2391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latin typeface="Montserrat" panose="00000500000000000000" pitchFamily="2" charset="0"/>
              </a:rPr>
              <a:t>1</a:t>
            </a:r>
            <a:endParaRPr lang="es-CO" sz="1100" b="1" dirty="0">
              <a:latin typeface="Montserrat" panose="00000500000000000000" pitchFamily="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9825223-2D70-93E7-0843-1226D454E8B2}"/>
              </a:ext>
            </a:extLst>
          </p:cNvPr>
          <p:cNvSpPr txBox="1"/>
          <p:nvPr/>
        </p:nvSpPr>
        <p:spPr>
          <a:xfrm>
            <a:off x="6525439" y="3090046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latin typeface="Montserrat" panose="00000500000000000000" pitchFamily="2" charset="0"/>
              </a:rPr>
              <a:t>2</a:t>
            </a:r>
            <a:endParaRPr lang="es-CO" sz="1100" b="1" dirty="0">
              <a:latin typeface="Montserrat" panose="00000500000000000000" pitchFamily="2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804404-9BCB-8C06-9FEF-5EDCFB6597E1}"/>
              </a:ext>
            </a:extLst>
          </p:cNvPr>
          <p:cNvSpPr txBox="1"/>
          <p:nvPr/>
        </p:nvSpPr>
        <p:spPr>
          <a:xfrm>
            <a:off x="6796357" y="3109542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latin typeface="Montserrat" panose="00000500000000000000" pitchFamily="2" charset="0"/>
              </a:rPr>
              <a:t>3</a:t>
            </a:r>
            <a:endParaRPr lang="es-CO" sz="1100" b="1" dirty="0">
              <a:latin typeface="Montserrat" panose="00000500000000000000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541F901-2079-EDBC-2308-ADEA7115196F}"/>
              </a:ext>
            </a:extLst>
          </p:cNvPr>
          <p:cNvSpPr txBox="1"/>
          <p:nvPr/>
        </p:nvSpPr>
        <p:spPr>
          <a:xfrm>
            <a:off x="7053410" y="3101729"/>
            <a:ext cx="2824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latin typeface="Montserrat" panose="00000500000000000000" pitchFamily="2" charset="0"/>
              </a:rPr>
              <a:t>4</a:t>
            </a:r>
            <a:endParaRPr lang="es-CO" sz="1100" b="1" dirty="0">
              <a:latin typeface="Montserrat" panose="00000500000000000000" pitchFamily="2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BDECFC4-33DC-5409-E8B7-879AC2F2243B}"/>
              </a:ext>
            </a:extLst>
          </p:cNvPr>
          <p:cNvSpPr txBox="1"/>
          <p:nvPr/>
        </p:nvSpPr>
        <p:spPr>
          <a:xfrm>
            <a:off x="8196135" y="3084142"/>
            <a:ext cx="2391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latin typeface="Montserrat" panose="00000500000000000000" pitchFamily="2" charset="0"/>
              </a:rPr>
              <a:t>1</a:t>
            </a:r>
            <a:endParaRPr lang="es-CO" sz="1100" b="1" dirty="0">
              <a:latin typeface="Montserrat" panose="00000500000000000000" pitchFamily="2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5D6FA7B-3E98-9BE0-8CD9-9769C484566F}"/>
              </a:ext>
            </a:extLst>
          </p:cNvPr>
          <p:cNvSpPr txBox="1"/>
          <p:nvPr/>
        </p:nvSpPr>
        <p:spPr>
          <a:xfrm>
            <a:off x="11011052" y="3122392"/>
            <a:ext cx="2391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latin typeface="Montserrat" panose="00000500000000000000" pitchFamily="2" charset="0"/>
              </a:rPr>
              <a:t>1</a:t>
            </a:r>
            <a:endParaRPr lang="es-CO" sz="1100" b="1" dirty="0">
              <a:latin typeface="Montserrat" panose="00000500000000000000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652CD7C-46C7-7CAA-D97E-4E5674AEF2DC}"/>
              </a:ext>
            </a:extLst>
          </p:cNvPr>
          <p:cNvSpPr txBox="1"/>
          <p:nvPr/>
        </p:nvSpPr>
        <p:spPr>
          <a:xfrm>
            <a:off x="7605249" y="4541650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latin typeface="Montserrat" panose="00000500000000000000" pitchFamily="2" charset="0"/>
              </a:rPr>
              <a:t>3</a:t>
            </a:r>
            <a:endParaRPr lang="es-CO" sz="1100" b="1" dirty="0">
              <a:latin typeface="Montserrat" panose="00000500000000000000" pitchFamily="2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369BAA5-D471-4806-E705-97E1D1D60B08}"/>
              </a:ext>
            </a:extLst>
          </p:cNvPr>
          <p:cNvSpPr txBox="1"/>
          <p:nvPr/>
        </p:nvSpPr>
        <p:spPr>
          <a:xfrm>
            <a:off x="1334320" y="1958465"/>
            <a:ext cx="11477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Montserrat" panose="00000500000000000000" pitchFamily="2" charset="0"/>
              </a:rPr>
              <a:t>Recepción de solicitud de apoyo técnico</a:t>
            </a:r>
            <a:endParaRPr lang="es-CO" sz="1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1CAA20A-A73B-2744-14CF-A096819C14BF}"/>
              </a:ext>
            </a:extLst>
          </p:cNvPr>
          <p:cNvSpPr txBox="1"/>
          <p:nvPr/>
        </p:nvSpPr>
        <p:spPr>
          <a:xfrm>
            <a:off x="1334320" y="3571130"/>
            <a:ext cx="1261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Proyección de implementación del Trabajo Remoto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857CC6F-EFBC-BB85-7BB1-48CAD1F7BD11}"/>
              </a:ext>
            </a:extLst>
          </p:cNvPr>
          <p:cNvSpPr txBox="1"/>
          <p:nvPr/>
        </p:nvSpPr>
        <p:spPr>
          <a:xfrm>
            <a:off x="2869759" y="2144902"/>
            <a:ext cx="860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Montserrat" panose="00000500000000000000" pitchFamily="2" charset="0"/>
              </a:rPr>
              <a:t>Asesoría y asistencia técnica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7FDE9AD-8885-7D5B-8848-FE8E55E642B0}"/>
              </a:ext>
            </a:extLst>
          </p:cNvPr>
          <p:cNvSpPr txBox="1"/>
          <p:nvPr/>
        </p:nvSpPr>
        <p:spPr>
          <a:xfrm>
            <a:off x="2623391" y="3429000"/>
            <a:ext cx="1261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Planeación y documentación del procedimiento de Trabajo Remoto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0998A0A-AAF1-9D73-66AD-56F87CA789F3}"/>
              </a:ext>
            </a:extLst>
          </p:cNvPr>
          <p:cNvSpPr txBox="1"/>
          <p:nvPr/>
        </p:nvSpPr>
        <p:spPr>
          <a:xfrm>
            <a:off x="4246220" y="2208399"/>
            <a:ext cx="1005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Montserrat" panose="00000500000000000000" pitchFamily="2" charset="0"/>
              </a:rPr>
              <a:t>Recepción de novedad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871E155-120A-9BB5-5D9E-78E98F0AE19B}"/>
              </a:ext>
            </a:extLst>
          </p:cNvPr>
          <p:cNvSpPr txBox="1"/>
          <p:nvPr/>
        </p:nvSpPr>
        <p:spPr>
          <a:xfrm>
            <a:off x="5969673" y="1870061"/>
            <a:ext cx="1005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Montserrat" panose="00000500000000000000" pitchFamily="2" charset="0"/>
              </a:rPr>
              <a:t>Entregas guías de SST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32B0692-917B-F5E2-2C71-C550EDFE99E3}"/>
              </a:ext>
            </a:extLst>
          </p:cNvPr>
          <p:cNvSpPr txBox="1"/>
          <p:nvPr/>
        </p:nvSpPr>
        <p:spPr>
          <a:xfrm>
            <a:off x="5887612" y="2317965"/>
            <a:ext cx="12276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Montserrat" panose="00000500000000000000" pitchFamily="2" charset="0"/>
              </a:rPr>
              <a:t>Asesoría y asistencia técnica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8829928-F3DD-375B-E034-B1452CCA0FEB}"/>
              </a:ext>
            </a:extLst>
          </p:cNvPr>
          <p:cNvSpPr txBox="1"/>
          <p:nvPr/>
        </p:nvSpPr>
        <p:spPr>
          <a:xfrm>
            <a:off x="4154749" y="4224019"/>
            <a:ext cx="1161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Firma contrato de trabajo  remoto o Acto administrativo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E816BC1-9731-EE57-896E-16A306CBF74D}"/>
              </a:ext>
            </a:extLst>
          </p:cNvPr>
          <p:cNvSpPr txBox="1"/>
          <p:nvPr/>
        </p:nvSpPr>
        <p:spPr>
          <a:xfrm>
            <a:off x="5915959" y="3415900"/>
            <a:ext cx="12828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Plan anual de trabajo SG-SST- Actividades para trabajadores remotos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37BA095D-D96F-AAD2-52D1-ECA7F95580EB}"/>
              </a:ext>
            </a:extLst>
          </p:cNvPr>
          <p:cNvSpPr txBox="1"/>
          <p:nvPr/>
        </p:nvSpPr>
        <p:spPr>
          <a:xfrm>
            <a:off x="5957412" y="4737530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Recibe política</a:t>
            </a:r>
          </a:p>
          <a:p>
            <a:pPr algn="ctr"/>
            <a:r>
              <a:rPr lang="es-CO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de SST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A89AED77-CC9D-AF61-D3BD-310A0182F89F}"/>
              </a:ext>
            </a:extLst>
          </p:cNvPr>
          <p:cNvSpPr txBox="1"/>
          <p:nvPr/>
        </p:nvSpPr>
        <p:spPr>
          <a:xfrm>
            <a:off x="5980566" y="5266170"/>
            <a:ext cx="1130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Recibe guías de SST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9753E4B5-CFCC-87BB-6473-08EE24FD61BD}"/>
              </a:ext>
            </a:extLst>
          </p:cNvPr>
          <p:cNvSpPr txBox="1"/>
          <p:nvPr/>
        </p:nvSpPr>
        <p:spPr>
          <a:xfrm>
            <a:off x="7657957" y="4937585"/>
            <a:ext cx="134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Autogestión de la salud y seguridad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AE1B21D-8977-A155-9DF4-6746748B3668}"/>
              </a:ext>
            </a:extLst>
          </p:cNvPr>
          <p:cNvSpPr txBox="1"/>
          <p:nvPr/>
        </p:nvSpPr>
        <p:spPr>
          <a:xfrm>
            <a:off x="7506555" y="3372761"/>
            <a:ext cx="12828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Identificación, evaluación, valoración y control de peligros y riesgos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27ADDE62-ECD4-D523-87EC-3E5E93A79FB1}"/>
              </a:ext>
            </a:extLst>
          </p:cNvPr>
          <p:cNvSpPr txBox="1"/>
          <p:nvPr/>
        </p:nvSpPr>
        <p:spPr>
          <a:xfrm>
            <a:off x="8956963" y="3384993"/>
            <a:ext cx="12828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Montserrat" panose="00000500000000000000" pitchFamily="2" charset="0"/>
              </a:rPr>
              <a:t>Vigilancia condiciones de salud y trabajo e implementación de controles</a:t>
            </a:r>
            <a:endParaRPr lang="es-CO" sz="1000" dirty="0">
              <a:latin typeface="Montserrat" panose="00000500000000000000" pitchFamily="2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CBE7A968-9116-2ABF-2B1F-46682DF9D13D}"/>
              </a:ext>
            </a:extLst>
          </p:cNvPr>
          <p:cNvSpPr txBox="1"/>
          <p:nvPr/>
        </p:nvSpPr>
        <p:spPr>
          <a:xfrm>
            <a:off x="7493108" y="2353042"/>
            <a:ext cx="1227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bg1"/>
                </a:solidFill>
                <a:latin typeface="Montserrat" panose="00000500000000000000" pitchFamily="2" charset="0"/>
              </a:rPr>
              <a:t>Verificación virtual de condiciones de trabajo y SST</a:t>
            </a:r>
            <a:endParaRPr lang="es-CO" sz="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DD994D4-0C72-D1BC-CCED-AC4171271D99}"/>
              </a:ext>
            </a:extLst>
          </p:cNvPr>
          <p:cNvSpPr txBox="1"/>
          <p:nvPr/>
        </p:nvSpPr>
        <p:spPr>
          <a:xfrm>
            <a:off x="10364886" y="3412905"/>
            <a:ext cx="12828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Montserrat" panose="00000500000000000000" pitchFamily="2" charset="0"/>
              </a:rPr>
              <a:t>Medición y seguimiento del procedimiento de Trabajo Remoto</a:t>
            </a:r>
            <a:endParaRPr lang="es-CO" sz="1000" dirty="0">
              <a:latin typeface="Montserrat" panose="00000500000000000000" pitchFamily="2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5B2E04F-3FB9-D24C-1BDF-7B3B13FA18EF}"/>
              </a:ext>
            </a:extLst>
          </p:cNvPr>
          <p:cNvSpPr txBox="1"/>
          <p:nvPr/>
        </p:nvSpPr>
        <p:spPr>
          <a:xfrm>
            <a:off x="989894" y="5987897"/>
            <a:ext cx="11202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>
                <a:solidFill>
                  <a:srgbClr val="FF6600"/>
                </a:solidFill>
                <a:latin typeface="Montserrat" panose="00000500000000000000" pitchFamily="2" charset="0"/>
              </a:rPr>
              <a:t> 1. Kit Lidera la Estrategia        </a:t>
            </a:r>
            <a:r>
              <a:rPr lang="es-ES" sz="1600" b="1" dirty="0">
                <a:solidFill>
                  <a:srgbClr val="00B0F0"/>
                </a:solidFill>
                <a:latin typeface="Montserrat" panose="00000500000000000000" pitchFamily="2" charset="0"/>
              </a:rPr>
              <a:t>2. Moviliza            </a:t>
            </a:r>
            <a:r>
              <a:rPr lang="es-ES" sz="1600" b="1" dirty="0">
                <a:solidFill>
                  <a:srgbClr val="709199"/>
                </a:solidFill>
                <a:latin typeface="Montserrat" panose="00000500000000000000" pitchFamily="2" charset="0"/>
              </a:rPr>
              <a:t>3. Kit Autogestiona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        </a:t>
            </a:r>
            <a:r>
              <a:rPr lang="es-ES" sz="1600" b="1" dirty="0">
                <a:solidFill>
                  <a:schemeClr val="accent4"/>
                </a:solidFill>
                <a:latin typeface="Montserrat" panose="00000500000000000000" pitchFamily="2" charset="0"/>
              </a:rPr>
              <a:t>4. Kit Aprendo, Enseño, Aplico</a:t>
            </a:r>
            <a:endParaRPr lang="es-CO" sz="1600" b="1" dirty="0">
              <a:solidFill>
                <a:schemeClr val="accent4"/>
              </a:solidFill>
              <a:latin typeface="Montserrat" panose="00000500000000000000" pitchFamily="2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97A9E4D2-D435-4B38-F0D5-CA73E497AFB3}"/>
              </a:ext>
            </a:extLst>
          </p:cNvPr>
          <p:cNvSpPr txBox="1"/>
          <p:nvPr/>
        </p:nvSpPr>
        <p:spPr>
          <a:xfrm>
            <a:off x="5644178" y="1253255"/>
            <a:ext cx="6290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6600"/>
                </a:solidFill>
                <a:latin typeface="Montserrat" panose="00000500000000000000" pitchFamily="2" charset="0"/>
              </a:rPr>
              <a:t>Gestión de la Salud y Seguridad en el </a:t>
            </a:r>
            <a:r>
              <a:rPr lang="es-ES" sz="2000" b="1" dirty="0">
                <a:solidFill>
                  <a:srgbClr val="FF6600"/>
                </a:solidFill>
                <a:latin typeface="Montserrat" panose="00000500000000000000" pitchFamily="2" charset="0"/>
              </a:rPr>
              <a:t>TRABAJO REMOTO</a:t>
            </a:r>
            <a:endParaRPr lang="es-CO" sz="2000" b="1" dirty="0">
              <a:solidFill>
                <a:srgbClr val="FF6600"/>
              </a:solidFill>
              <a:latin typeface="Montserrat" panose="00000500000000000000" pitchFamily="2" charset="0"/>
            </a:endParaRPr>
          </a:p>
        </p:txBody>
      </p:sp>
      <p:pic>
        <p:nvPicPr>
          <p:cNvPr id="53" name="Imagen 5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72461A43-39E9-F840-069E-388B13E7E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033" y="168383"/>
            <a:ext cx="3296223" cy="11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46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211BD869-E35C-50AE-7D94-D58769F88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3" y="1228389"/>
            <a:ext cx="11536334" cy="540198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DC02748-DFCA-49EE-D82E-C91F2B04065B}"/>
              </a:ext>
            </a:extLst>
          </p:cNvPr>
          <p:cNvSpPr txBox="1"/>
          <p:nvPr/>
        </p:nvSpPr>
        <p:spPr>
          <a:xfrm rot="16200000">
            <a:off x="429547" y="5095376"/>
            <a:ext cx="1319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TRABAJADOR</a:t>
            </a:r>
            <a:endParaRPr lang="es-CO" sz="1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E47D7BE-F774-BB29-AA47-5F18C29C2CBA}"/>
              </a:ext>
            </a:extLst>
          </p:cNvPr>
          <p:cNvSpPr txBox="1"/>
          <p:nvPr/>
        </p:nvSpPr>
        <p:spPr>
          <a:xfrm rot="16200000">
            <a:off x="473629" y="3665149"/>
            <a:ext cx="12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EMPLEADOR</a:t>
            </a:r>
            <a:endParaRPr lang="es-CO" sz="1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2A4077-7258-6946-E208-6EAD26BBCF01}"/>
              </a:ext>
            </a:extLst>
          </p:cNvPr>
          <p:cNvSpPr txBox="1"/>
          <p:nvPr/>
        </p:nvSpPr>
        <p:spPr>
          <a:xfrm rot="16200000">
            <a:off x="820857" y="2159716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ARL</a:t>
            </a:r>
            <a:endParaRPr lang="es-CO" sz="1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D9EC494-E844-519A-3D7F-860F779AFDF5}"/>
              </a:ext>
            </a:extLst>
          </p:cNvPr>
          <p:cNvSpPr txBox="1"/>
          <p:nvPr/>
        </p:nvSpPr>
        <p:spPr>
          <a:xfrm>
            <a:off x="7986409" y="2348348"/>
            <a:ext cx="245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1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FB2A50E-A85A-E295-ABB2-5B93B3DC008B}"/>
              </a:ext>
            </a:extLst>
          </p:cNvPr>
          <p:cNvSpPr txBox="1"/>
          <p:nvPr/>
        </p:nvSpPr>
        <p:spPr>
          <a:xfrm>
            <a:off x="8308018" y="2348618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2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816072F-CECE-515F-ABB2-B4FFFE41A216}"/>
              </a:ext>
            </a:extLst>
          </p:cNvPr>
          <p:cNvSpPr txBox="1"/>
          <p:nvPr/>
        </p:nvSpPr>
        <p:spPr>
          <a:xfrm>
            <a:off x="8646171" y="2356161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3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D92F127-C81D-E072-B0B3-29725F4AAB9D}"/>
              </a:ext>
            </a:extLst>
          </p:cNvPr>
          <p:cNvSpPr txBox="1"/>
          <p:nvPr/>
        </p:nvSpPr>
        <p:spPr>
          <a:xfrm>
            <a:off x="8956265" y="2348348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4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E64CCFA-1D69-F7F0-97EB-DEE8C3D6F528}"/>
              </a:ext>
            </a:extLst>
          </p:cNvPr>
          <p:cNvSpPr txBox="1"/>
          <p:nvPr/>
        </p:nvSpPr>
        <p:spPr>
          <a:xfrm>
            <a:off x="3161190" y="1798706"/>
            <a:ext cx="245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1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5E04976-75F2-7470-8DEF-846C7267181C}"/>
              </a:ext>
            </a:extLst>
          </p:cNvPr>
          <p:cNvSpPr txBox="1"/>
          <p:nvPr/>
        </p:nvSpPr>
        <p:spPr>
          <a:xfrm>
            <a:off x="3482799" y="1798976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2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8F01C4E-A176-84C9-E8E6-5EC338EDD0F8}"/>
              </a:ext>
            </a:extLst>
          </p:cNvPr>
          <p:cNvSpPr txBox="1"/>
          <p:nvPr/>
        </p:nvSpPr>
        <p:spPr>
          <a:xfrm>
            <a:off x="3820952" y="1806519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3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7A3626F-1CAA-671C-355C-583BEF9C3321}"/>
              </a:ext>
            </a:extLst>
          </p:cNvPr>
          <p:cNvSpPr txBox="1"/>
          <p:nvPr/>
        </p:nvSpPr>
        <p:spPr>
          <a:xfrm>
            <a:off x="4131046" y="1798706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latin typeface="Montserrat" panose="00000500000000000000" pitchFamily="2" charset="0"/>
              </a:rPr>
              <a:t>4</a:t>
            </a:r>
            <a:endParaRPr lang="es-CO" sz="1200" b="1" dirty="0">
              <a:latin typeface="Montserrat" panose="00000500000000000000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791E30B-4D9E-F29B-21A5-C59C14C81BCE}"/>
              </a:ext>
            </a:extLst>
          </p:cNvPr>
          <p:cNvSpPr txBox="1"/>
          <p:nvPr/>
        </p:nvSpPr>
        <p:spPr>
          <a:xfrm>
            <a:off x="8597092" y="3124483"/>
            <a:ext cx="2391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latin typeface="Montserrat" panose="00000500000000000000" pitchFamily="2" charset="0"/>
              </a:rPr>
              <a:t>1</a:t>
            </a:r>
            <a:endParaRPr lang="es-CO" sz="1100" b="1" dirty="0">
              <a:latin typeface="Montserrat" panose="00000500000000000000" pitchFamily="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353E5E-0AB1-754B-B607-BE22334AC4E9}"/>
              </a:ext>
            </a:extLst>
          </p:cNvPr>
          <p:cNvSpPr txBox="1"/>
          <p:nvPr/>
        </p:nvSpPr>
        <p:spPr>
          <a:xfrm>
            <a:off x="6937574" y="3116940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latin typeface="Montserrat" panose="00000500000000000000" pitchFamily="2" charset="0"/>
              </a:rPr>
              <a:t>2</a:t>
            </a:r>
            <a:endParaRPr lang="es-CO" sz="1100" b="1" dirty="0">
              <a:latin typeface="Montserrat" panose="00000500000000000000" pitchFamily="2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36F223C-A146-2444-D8B0-A868E5926E0A}"/>
              </a:ext>
            </a:extLst>
          </p:cNvPr>
          <p:cNvSpPr txBox="1"/>
          <p:nvPr/>
        </p:nvSpPr>
        <p:spPr>
          <a:xfrm>
            <a:off x="7208492" y="3124483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latin typeface="Montserrat" panose="00000500000000000000" pitchFamily="2" charset="0"/>
              </a:rPr>
              <a:t>3</a:t>
            </a:r>
            <a:endParaRPr lang="es-CO" sz="1100" b="1" dirty="0">
              <a:latin typeface="Montserrat" panose="00000500000000000000" pitchFamily="2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8BF8826-095B-C891-0268-E4AAC36BA142}"/>
              </a:ext>
            </a:extLst>
          </p:cNvPr>
          <p:cNvSpPr txBox="1"/>
          <p:nvPr/>
        </p:nvSpPr>
        <p:spPr>
          <a:xfrm>
            <a:off x="7478245" y="3116670"/>
            <a:ext cx="2824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latin typeface="Montserrat" panose="00000500000000000000" pitchFamily="2" charset="0"/>
              </a:rPr>
              <a:t>4</a:t>
            </a:r>
            <a:endParaRPr lang="es-CO" sz="1100" b="1" dirty="0">
              <a:latin typeface="Montserrat" panose="00000500000000000000" pitchFamily="2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BD3E2E1-AE0F-B59C-C034-3CEA46399A93}"/>
              </a:ext>
            </a:extLst>
          </p:cNvPr>
          <p:cNvSpPr txBox="1"/>
          <p:nvPr/>
        </p:nvSpPr>
        <p:spPr>
          <a:xfrm>
            <a:off x="3820952" y="3034019"/>
            <a:ext cx="2391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latin typeface="Montserrat" panose="00000500000000000000" pitchFamily="2" charset="0"/>
              </a:rPr>
              <a:t>1</a:t>
            </a:r>
            <a:endParaRPr lang="es-CO" sz="1100" b="1" dirty="0">
              <a:latin typeface="Montserrat" panose="00000500000000000000" pitchFamily="2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71C757A-6B18-7E2B-0C09-95A13C2F49AA}"/>
              </a:ext>
            </a:extLst>
          </p:cNvPr>
          <p:cNvSpPr txBox="1"/>
          <p:nvPr/>
        </p:nvSpPr>
        <p:spPr>
          <a:xfrm>
            <a:off x="9071767" y="4537852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latin typeface="Montserrat" panose="00000500000000000000" pitchFamily="2" charset="0"/>
              </a:rPr>
              <a:t>3</a:t>
            </a:r>
            <a:endParaRPr lang="es-CO" sz="1100" b="1" dirty="0">
              <a:latin typeface="Montserrat" panose="00000500000000000000" pitchFamily="2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04AF456-8F0B-5BF0-C98A-596C1EFBC746}"/>
              </a:ext>
            </a:extLst>
          </p:cNvPr>
          <p:cNvSpPr txBox="1"/>
          <p:nvPr/>
        </p:nvSpPr>
        <p:spPr>
          <a:xfrm>
            <a:off x="1801453" y="2026150"/>
            <a:ext cx="11477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Montserrat" panose="00000500000000000000" pitchFamily="2" charset="0"/>
              </a:rPr>
              <a:t>Recepción de solicitud de apoyo técnico</a:t>
            </a:r>
            <a:endParaRPr lang="es-CO" sz="1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9CDAA63-0FC3-FB9C-14A7-E6802722A15A}"/>
              </a:ext>
            </a:extLst>
          </p:cNvPr>
          <p:cNvSpPr txBox="1"/>
          <p:nvPr/>
        </p:nvSpPr>
        <p:spPr>
          <a:xfrm>
            <a:off x="1774559" y="3414640"/>
            <a:ext cx="1261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Proyección de habilitación modalidad Trabajo en Casa 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0172624-AA53-E984-4C1C-39EEC16252CB}"/>
              </a:ext>
            </a:extLst>
          </p:cNvPr>
          <p:cNvSpPr txBox="1"/>
          <p:nvPr/>
        </p:nvSpPr>
        <p:spPr>
          <a:xfrm>
            <a:off x="1774559" y="4995417"/>
            <a:ext cx="12619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Solicitud de la habilitación de Trabajo en Casa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D2B9882-2330-DEC9-7B9D-757B143A4DA7}"/>
              </a:ext>
            </a:extLst>
          </p:cNvPr>
          <p:cNvSpPr txBox="1"/>
          <p:nvPr/>
        </p:nvSpPr>
        <p:spPr>
          <a:xfrm>
            <a:off x="3338881" y="2149356"/>
            <a:ext cx="860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Montserrat" panose="00000500000000000000" pitchFamily="2" charset="0"/>
              </a:rPr>
              <a:t>Asesoría y asistencia técnica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C27258C-7525-DAD2-A96A-592514210CF4}"/>
              </a:ext>
            </a:extLst>
          </p:cNvPr>
          <p:cNvSpPr txBox="1"/>
          <p:nvPr/>
        </p:nvSpPr>
        <p:spPr>
          <a:xfrm>
            <a:off x="3143100" y="3311546"/>
            <a:ext cx="1213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Planeación y documentación del procedimiento de Trabajo en Casa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A113202-9F00-93C6-9FB5-B9A1516F15CC}"/>
              </a:ext>
            </a:extLst>
          </p:cNvPr>
          <p:cNvSpPr txBox="1"/>
          <p:nvPr/>
        </p:nvSpPr>
        <p:spPr>
          <a:xfrm>
            <a:off x="4674350" y="2208399"/>
            <a:ext cx="1005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Montserrat" panose="00000500000000000000" pitchFamily="2" charset="0"/>
              </a:rPr>
              <a:t>Recepción de novedad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DE09390-2606-EC97-ECD5-9539F9939D1B}"/>
              </a:ext>
            </a:extLst>
          </p:cNvPr>
          <p:cNvSpPr txBox="1"/>
          <p:nvPr/>
        </p:nvSpPr>
        <p:spPr>
          <a:xfrm>
            <a:off x="4595062" y="3236374"/>
            <a:ext cx="1282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Comunicación física o digital o acto administrativo, comunicado o memorando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A5F8B51-3609-489C-199D-B30F75443562}"/>
              </a:ext>
            </a:extLst>
          </p:cNvPr>
          <p:cNvSpPr txBox="1"/>
          <p:nvPr/>
        </p:nvSpPr>
        <p:spPr>
          <a:xfrm>
            <a:off x="4617893" y="5094367"/>
            <a:ext cx="1213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Recibe notificación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72CD410-86F5-CD2A-89A2-04956206155B}"/>
              </a:ext>
            </a:extLst>
          </p:cNvPr>
          <p:cNvSpPr txBox="1"/>
          <p:nvPr/>
        </p:nvSpPr>
        <p:spPr>
          <a:xfrm>
            <a:off x="6439330" y="4737530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Recibe política</a:t>
            </a:r>
          </a:p>
          <a:p>
            <a:pPr algn="ctr"/>
            <a:r>
              <a:rPr lang="es-CO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de SST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C67CDAD-8EF5-C16D-9C8B-3DBBAA33CBB1}"/>
              </a:ext>
            </a:extLst>
          </p:cNvPr>
          <p:cNvSpPr txBox="1"/>
          <p:nvPr/>
        </p:nvSpPr>
        <p:spPr>
          <a:xfrm>
            <a:off x="6462484" y="5266170"/>
            <a:ext cx="1130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Recibe guías de SST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A4F233F-E91F-C13F-4F9A-501DAD225908}"/>
              </a:ext>
            </a:extLst>
          </p:cNvPr>
          <p:cNvSpPr txBox="1"/>
          <p:nvPr/>
        </p:nvSpPr>
        <p:spPr>
          <a:xfrm>
            <a:off x="8037713" y="4976051"/>
            <a:ext cx="134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Autogestión de la salud y seguridad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F8F1D97-A82B-8832-D5D6-C2678E861998}"/>
              </a:ext>
            </a:extLst>
          </p:cNvPr>
          <p:cNvSpPr txBox="1"/>
          <p:nvPr/>
        </p:nvSpPr>
        <p:spPr>
          <a:xfrm>
            <a:off x="7818621" y="3396704"/>
            <a:ext cx="12828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Identificación, evaluación, valoración y control de peligros y riesgos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CD0563AA-3289-8D31-900B-DBBF7C56BD09}"/>
              </a:ext>
            </a:extLst>
          </p:cNvPr>
          <p:cNvSpPr txBox="1"/>
          <p:nvPr/>
        </p:nvSpPr>
        <p:spPr>
          <a:xfrm>
            <a:off x="9339789" y="3413146"/>
            <a:ext cx="12828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Montserrat" panose="00000500000000000000" pitchFamily="2" charset="0"/>
              </a:rPr>
              <a:t>Vigilancia condiciones de salud y trabajo e implementación de controles</a:t>
            </a:r>
            <a:endParaRPr lang="es-CO" sz="1000" dirty="0">
              <a:latin typeface="Montserrat" panose="00000500000000000000" pitchFamily="2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3A55B13-27FF-723A-F498-ABB6E366E68D}"/>
              </a:ext>
            </a:extLst>
          </p:cNvPr>
          <p:cNvSpPr txBox="1"/>
          <p:nvPr/>
        </p:nvSpPr>
        <p:spPr>
          <a:xfrm>
            <a:off x="6297453" y="3431746"/>
            <a:ext cx="12828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Plan anual de trabajo SG-SST- Actividades para trabajadores en casa</a:t>
            </a:r>
            <a:endParaRPr lang="es-CO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213F546-D3B9-49D8-7FC8-D48A9B12171D}"/>
              </a:ext>
            </a:extLst>
          </p:cNvPr>
          <p:cNvSpPr txBox="1"/>
          <p:nvPr/>
        </p:nvSpPr>
        <p:spPr>
          <a:xfrm>
            <a:off x="6397803" y="1896955"/>
            <a:ext cx="1005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Montserrat" panose="00000500000000000000" pitchFamily="2" charset="0"/>
              </a:rPr>
              <a:t>Entregas guías de SST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2975DFC-24A7-458E-C623-3178E04AF089}"/>
              </a:ext>
            </a:extLst>
          </p:cNvPr>
          <p:cNvSpPr txBox="1"/>
          <p:nvPr/>
        </p:nvSpPr>
        <p:spPr>
          <a:xfrm>
            <a:off x="6302295" y="2358306"/>
            <a:ext cx="12276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  <a:latin typeface="Montserrat" panose="00000500000000000000" pitchFamily="2" charset="0"/>
              </a:rPr>
              <a:t>Asesoría y asistencia técnica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FE08840-E11D-A1B1-B1B5-E8ECA88CD1EA}"/>
              </a:ext>
            </a:extLst>
          </p:cNvPr>
          <p:cNvSpPr txBox="1"/>
          <p:nvPr/>
        </p:nvSpPr>
        <p:spPr>
          <a:xfrm>
            <a:off x="569766" y="5987897"/>
            <a:ext cx="10996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FF6600"/>
                </a:solidFill>
                <a:latin typeface="Montserrat" panose="00000500000000000000" pitchFamily="2" charset="0"/>
              </a:rPr>
              <a:t> 1. Kit Lidera la Estrategia        </a:t>
            </a:r>
            <a:r>
              <a:rPr lang="es-ES" sz="1600" b="1" dirty="0">
                <a:solidFill>
                  <a:srgbClr val="00B0F0"/>
                </a:solidFill>
                <a:latin typeface="Montserrat" panose="00000500000000000000" pitchFamily="2" charset="0"/>
              </a:rPr>
              <a:t>2. Moviliza            </a:t>
            </a:r>
            <a:r>
              <a:rPr lang="es-ES" sz="1600" b="1" dirty="0">
                <a:solidFill>
                  <a:srgbClr val="709199"/>
                </a:solidFill>
                <a:latin typeface="Montserrat" panose="00000500000000000000" pitchFamily="2" charset="0"/>
              </a:rPr>
              <a:t>3. Kit Autogestiona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        </a:t>
            </a:r>
            <a:r>
              <a:rPr lang="es-ES" sz="1600" b="1" dirty="0">
                <a:solidFill>
                  <a:schemeClr val="accent4"/>
                </a:solidFill>
                <a:latin typeface="Montserrat" panose="00000500000000000000" pitchFamily="2" charset="0"/>
              </a:rPr>
              <a:t>4. Kit Aprendo, Enseño, Aplico</a:t>
            </a:r>
            <a:endParaRPr lang="es-CO" sz="1600" b="1" dirty="0">
              <a:solidFill>
                <a:schemeClr val="accent4"/>
              </a:solidFill>
              <a:latin typeface="Montserrat" panose="00000500000000000000" pitchFamily="2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3259AA2D-BAD1-86CD-C8DD-611222881839}"/>
              </a:ext>
            </a:extLst>
          </p:cNvPr>
          <p:cNvSpPr txBox="1"/>
          <p:nvPr/>
        </p:nvSpPr>
        <p:spPr>
          <a:xfrm>
            <a:off x="5113732" y="1228369"/>
            <a:ext cx="6288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6600"/>
                </a:solidFill>
                <a:latin typeface="Montserrat" panose="00000500000000000000" pitchFamily="2" charset="0"/>
              </a:rPr>
              <a:t>Gestión de la Salud y Seguridad en el </a:t>
            </a:r>
            <a:r>
              <a:rPr lang="es-ES" sz="2000" b="1" dirty="0">
                <a:solidFill>
                  <a:srgbClr val="FF6600"/>
                </a:solidFill>
                <a:latin typeface="Montserrat" panose="00000500000000000000" pitchFamily="2" charset="0"/>
              </a:rPr>
              <a:t>TRABAJO EN CASA</a:t>
            </a:r>
            <a:endParaRPr lang="es-CO" sz="2000" b="1" dirty="0">
              <a:solidFill>
                <a:srgbClr val="FF6600"/>
              </a:solidFill>
              <a:latin typeface="Montserrat" panose="00000500000000000000" pitchFamily="2" charset="0"/>
            </a:endParaRPr>
          </a:p>
        </p:txBody>
      </p:sp>
      <p:pic>
        <p:nvPicPr>
          <p:cNvPr id="46" name="Imagen 4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E25E7FCB-BB09-0CEC-3239-94452CD52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033" y="168383"/>
            <a:ext cx="3296223" cy="11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75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2676008810_0_0"/>
          <p:cNvSpPr/>
          <p:nvPr/>
        </p:nvSpPr>
        <p:spPr>
          <a:xfrm>
            <a:off x="1148025" y="2374000"/>
            <a:ext cx="9411000" cy="21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O" sz="1900" b="1" i="0" u="none" strike="noStrike" cap="none" dirty="0">
                <a:solidFill>
                  <a:srgbClr val="1D405A"/>
                </a:solidFill>
                <a:latin typeface="Montserrat"/>
                <a:ea typeface="Montserrat"/>
                <a:cs typeface="Montserrat"/>
                <a:sym typeface="Montserrat"/>
              </a:rPr>
              <a:t>Para los inquietos…</a:t>
            </a:r>
            <a:r>
              <a:rPr lang="es-CO" sz="19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9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42900" algn="just">
              <a:lnSpc>
                <a:spcPct val="90000"/>
              </a:lnSpc>
              <a:buClr>
                <a:srgbClr val="1D405A"/>
              </a:buClr>
              <a:buSzPts val="1800"/>
              <a:buFont typeface="Montserrat"/>
              <a:buChar char="●"/>
            </a:pPr>
            <a:r>
              <a:rPr lang="es-ES" dirty="0">
                <a:solidFill>
                  <a:srgbClr val="1D405A"/>
                </a:solidFill>
                <a:latin typeface="Montserrat"/>
                <a:ea typeface="Montserrat"/>
                <a:cs typeface="Montserrat"/>
                <a:sym typeface="Montserrat"/>
              </a:rPr>
              <a:t>Estrategia Integral Trabajo a Distancia Sano y Seguro -  Valbuena, A. (2022). Generalidades del trabajo a distancia. Positiva Compañía de Seguros S.A.</a:t>
            </a:r>
          </a:p>
          <a:p>
            <a:pPr marL="457200" indent="-342900" algn="just">
              <a:lnSpc>
                <a:spcPct val="90000"/>
              </a:lnSpc>
              <a:buClr>
                <a:srgbClr val="1D405A"/>
              </a:buClr>
              <a:buSzPts val="1800"/>
              <a:buFont typeface="Montserrat"/>
              <a:buChar char="●"/>
            </a:pPr>
            <a:endParaRPr lang="es-ES" dirty="0">
              <a:solidFill>
                <a:srgbClr val="1D405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42900" algn="just">
              <a:lnSpc>
                <a:spcPct val="90000"/>
              </a:lnSpc>
              <a:buClr>
                <a:srgbClr val="1D405A"/>
              </a:buClr>
              <a:buSzPts val="1800"/>
              <a:buFont typeface="Montserrat"/>
              <a:buChar char="●"/>
            </a:pPr>
            <a:r>
              <a:rPr lang="es-ES" dirty="0">
                <a:solidFill>
                  <a:srgbClr val="1D405A"/>
                </a:solidFill>
                <a:latin typeface="Montserrat"/>
                <a:ea typeface="Montserrat"/>
                <a:cs typeface="Montserrat"/>
                <a:sym typeface="Montserrat"/>
              </a:rPr>
              <a:t>Estrategia Integral Trabajo a Distancia Sano y Seguro -  Valbuena, A. (2022). Etapas para implementar el trabajo a distancia. Positiva Compañía de Seguros S.A.</a:t>
            </a:r>
          </a:p>
          <a:p>
            <a:pPr marL="114300" algn="just">
              <a:lnSpc>
                <a:spcPct val="90000"/>
              </a:lnSpc>
              <a:buClr>
                <a:srgbClr val="1D405A"/>
              </a:buClr>
              <a:buSzPts val="1800"/>
            </a:pPr>
            <a:endParaRPr lang="es-ES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405A"/>
              </a:buClr>
              <a:buSzPts val="1800"/>
              <a:buFont typeface="Montserrat"/>
              <a:buChar char="●"/>
            </a:pPr>
            <a:r>
              <a:rPr lang="es-CO" dirty="0">
                <a:solidFill>
                  <a:srgbClr val="1D405A"/>
                </a:solidFill>
                <a:latin typeface="Montserrat"/>
                <a:ea typeface="Montserrat"/>
                <a:cs typeface="Montserrat"/>
                <a:sym typeface="Montserrat"/>
              </a:rPr>
              <a:t>Estrategia Integral Trabajo a Distancia Sano y Seguro -  Valbuena, A. (2022). Estrategia para documentar un programa o procedimiento de trabajo a distancia. Positiva Compañía de Seguros S.A.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D405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405A"/>
              </a:buClr>
              <a:buSzPts val="1800"/>
              <a:buFont typeface="Montserrat"/>
              <a:buChar char="●"/>
            </a:pPr>
            <a:r>
              <a:rPr lang="es-CO" dirty="0">
                <a:solidFill>
                  <a:srgbClr val="1D405A"/>
                </a:solidFill>
                <a:latin typeface="Montserrat"/>
                <a:ea typeface="Montserrat"/>
                <a:cs typeface="Montserrat"/>
                <a:sym typeface="Montserrat"/>
              </a:rPr>
              <a:t>Estrategia Integral Trabajo a Distancia Sano y Seguro -  Valbuena, N. (2022). Salud y seguridad para el trabajo a distancia. Positiva Compañía de Seguros S.A.</a:t>
            </a:r>
            <a:endParaRPr dirty="0">
              <a:solidFill>
                <a:srgbClr val="1D405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g12676008810_0_0"/>
          <p:cNvSpPr/>
          <p:nvPr/>
        </p:nvSpPr>
        <p:spPr>
          <a:xfrm>
            <a:off x="1032680" y="1533556"/>
            <a:ext cx="4102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BIBLIOGRAFÍA</a:t>
            </a:r>
            <a:endParaRPr sz="40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2676008810_0_6"/>
          <p:cNvSpPr/>
          <p:nvPr/>
        </p:nvSpPr>
        <p:spPr>
          <a:xfrm>
            <a:off x="6465104" y="889094"/>
            <a:ext cx="5413500" cy="4636500"/>
          </a:xfrm>
          <a:prstGeom prst="roundRect">
            <a:avLst>
              <a:gd name="adj" fmla="val 16667"/>
            </a:avLst>
          </a:prstGeom>
          <a:solidFill>
            <a:srgbClr val="FF7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1" name="Google Shape;371;g12676008810_0_6"/>
          <p:cNvSpPr txBox="1"/>
          <p:nvPr/>
        </p:nvSpPr>
        <p:spPr>
          <a:xfrm>
            <a:off x="409913" y="1810693"/>
            <a:ext cx="5958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O" sz="6000" b="1" i="0" u="none" strike="noStrike" cap="none" dirty="0">
                <a:solidFill>
                  <a:srgbClr val="FF71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EVALUÉMONOS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g12676008810_0_6"/>
          <p:cNvPicPr preferRelativeResize="0"/>
          <p:nvPr/>
        </p:nvPicPr>
        <p:blipFill rotWithShape="1">
          <a:blip r:embed="rId3">
            <a:alphaModFix/>
          </a:blip>
          <a:srcRect l="19432" r="17083"/>
          <a:stretch/>
        </p:blipFill>
        <p:spPr>
          <a:xfrm>
            <a:off x="6701883" y="-848024"/>
            <a:ext cx="6797100" cy="7365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74" name="Google Shape;374;g12676008810_0_6"/>
          <p:cNvSpPr txBox="1"/>
          <p:nvPr/>
        </p:nvSpPr>
        <p:spPr>
          <a:xfrm>
            <a:off x="6413500" y="5293450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SONDEO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5" name="Google Shape;375;g12676008810_0_6"/>
          <p:cNvSpPr txBox="1"/>
          <p:nvPr/>
        </p:nvSpPr>
        <p:spPr>
          <a:xfrm>
            <a:off x="6413500" y="4833075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SONDEO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" name="Google Shape;376;g12676008810_0_6"/>
          <p:cNvSpPr txBox="1"/>
          <p:nvPr/>
        </p:nvSpPr>
        <p:spPr>
          <a:xfrm>
            <a:off x="6413500" y="4420325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SONDEO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" name="Google Shape;377;g12676008810_0_6"/>
          <p:cNvSpPr txBox="1"/>
          <p:nvPr/>
        </p:nvSpPr>
        <p:spPr>
          <a:xfrm>
            <a:off x="6413500" y="3971625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SONDEO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g12676008810_0_6"/>
          <p:cNvSpPr txBox="1"/>
          <p:nvPr/>
        </p:nvSpPr>
        <p:spPr>
          <a:xfrm>
            <a:off x="6413500" y="3547200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SONDEO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12676008810_0_6"/>
          <p:cNvSpPr txBox="1"/>
          <p:nvPr/>
        </p:nvSpPr>
        <p:spPr>
          <a:xfrm>
            <a:off x="6413500" y="3110175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SONDEO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0" name="Google Shape;380;g12676008810_0_6"/>
          <p:cNvSpPr txBox="1"/>
          <p:nvPr/>
        </p:nvSpPr>
        <p:spPr>
          <a:xfrm>
            <a:off x="6413500" y="2674075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SONDEO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g12676008810_0_6"/>
          <p:cNvSpPr/>
          <p:nvPr/>
        </p:nvSpPr>
        <p:spPr>
          <a:xfrm>
            <a:off x="9171854" y="5884710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" name="Google Shape;597;p14">
            <a:extLst>
              <a:ext uri="{FF2B5EF4-FFF2-40B4-BE49-F238E27FC236}">
                <a16:creationId xmlns:a16="http://schemas.microsoft.com/office/drawing/2014/main" id="{423F5B16-D4C9-A5C3-4D7D-C9EEEC52EF31}"/>
              </a:ext>
            </a:extLst>
          </p:cNvPr>
          <p:cNvGrpSpPr/>
          <p:nvPr/>
        </p:nvGrpSpPr>
        <p:grpSpPr>
          <a:xfrm>
            <a:off x="2792023" y="3070741"/>
            <a:ext cx="1235491" cy="1508695"/>
            <a:chOff x="5735638" y="2678113"/>
            <a:chExt cx="646113" cy="788988"/>
          </a:xfrm>
        </p:grpSpPr>
        <p:sp>
          <p:nvSpPr>
            <p:cNvPr id="16" name="Google Shape;598;p14">
              <a:extLst>
                <a:ext uri="{FF2B5EF4-FFF2-40B4-BE49-F238E27FC236}">
                  <a16:creationId xmlns:a16="http://schemas.microsoft.com/office/drawing/2014/main" id="{AD97E008-521E-5251-EFA2-EFF533CCF69D}"/>
                </a:ext>
              </a:extLst>
            </p:cNvPr>
            <p:cNvSpPr/>
            <p:nvPr/>
          </p:nvSpPr>
          <p:spPr>
            <a:xfrm>
              <a:off x="5735638" y="2678113"/>
              <a:ext cx="495300" cy="676275"/>
            </a:xfrm>
            <a:custGeom>
              <a:avLst/>
              <a:gdLst/>
              <a:ahLst/>
              <a:cxnLst/>
              <a:rect l="l" t="t" r="r" b="b"/>
              <a:pathLst>
                <a:path w="312" h="426" extrusionOk="0">
                  <a:moveTo>
                    <a:pt x="135" y="426"/>
                  </a:moveTo>
                  <a:lnTo>
                    <a:pt x="0" y="426"/>
                  </a:lnTo>
                  <a:lnTo>
                    <a:pt x="0" y="0"/>
                  </a:lnTo>
                  <a:lnTo>
                    <a:pt x="312" y="0"/>
                  </a:lnTo>
                  <a:lnTo>
                    <a:pt x="312" y="201"/>
                  </a:lnTo>
                </a:path>
              </a:pathLst>
            </a:cu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599;p14">
              <a:extLst>
                <a:ext uri="{FF2B5EF4-FFF2-40B4-BE49-F238E27FC236}">
                  <a16:creationId xmlns:a16="http://schemas.microsoft.com/office/drawing/2014/main" id="{3EFDCA96-1E1B-6C5D-48F8-DDD4B35AF755}"/>
                </a:ext>
              </a:extLst>
            </p:cNvPr>
            <p:cNvSpPr txBox="1"/>
            <p:nvPr/>
          </p:nvSpPr>
          <p:spPr>
            <a:xfrm>
              <a:off x="5772151" y="2714626"/>
              <a:ext cx="188913" cy="233363"/>
            </a:xfrm>
            <a:prstGeom prst="rect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600;p14">
              <a:extLst>
                <a:ext uri="{FF2B5EF4-FFF2-40B4-BE49-F238E27FC236}">
                  <a16:creationId xmlns:a16="http://schemas.microsoft.com/office/drawing/2014/main" id="{11C5FAC1-8B0A-B227-1253-5B89F6A00056}"/>
                </a:ext>
              </a:extLst>
            </p:cNvPr>
            <p:cNvSpPr/>
            <p:nvPr/>
          </p:nvSpPr>
          <p:spPr>
            <a:xfrm>
              <a:off x="5829301" y="2749551"/>
              <a:ext cx="71438" cy="74613"/>
            </a:xfrm>
            <a:prstGeom prst="ellipse">
              <a:avLst/>
            </a:prstGeom>
            <a:solidFill>
              <a:srgbClr val="FF6600"/>
            </a:solidFill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601;p14">
              <a:extLst>
                <a:ext uri="{FF2B5EF4-FFF2-40B4-BE49-F238E27FC236}">
                  <a16:creationId xmlns:a16="http://schemas.microsoft.com/office/drawing/2014/main" id="{88D11BCC-4915-E400-11D7-5A7C3F8E3DF4}"/>
                </a:ext>
              </a:extLst>
            </p:cNvPr>
            <p:cNvSpPr/>
            <p:nvPr/>
          </p:nvSpPr>
          <p:spPr>
            <a:xfrm>
              <a:off x="5791201" y="2843213"/>
              <a:ext cx="147638" cy="71438"/>
            </a:xfrm>
            <a:custGeom>
              <a:avLst/>
              <a:gdLst/>
              <a:ahLst/>
              <a:cxnLst/>
              <a:rect l="l" t="t" r="r" b="b"/>
              <a:pathLst>
                <a:path w="39" h="19" extrusionOk="0">
                  <a:moveTo>
                    <a:pt x="39" y="19"/>
                  </a:moveTo>
                  <a:cubicBezTo>
                    <a:pt x="39" y="6"/>
                    <a:pt x="36" y="1"/>
                    <a:pt x="25" y="0"/>
                  </a:cubicBezTo>
                  <a:cubicBezTo>
                    <a:pt x="25" y="0"/>
                    <a:pt x="20" y="9"/>
                    <a:pt x="20" y="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4" y="1"/>
                    <a:pt x="0" y="6"/>
                    <a:pt x="0" y="19"/>
                  </a:cubicBezTo>
                  <a:lnTo>
                    <a:pt x="39" y="19"/>
                  </a:lnTo>
                  <a:close/>
                </a:path>
              </a:pathLst>
            </a:cu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" name="Google Shape;602;p14">
              <a:extLst>
                <a:ext uri="{FF2B5EF4-FFF2-40B4-BE49-F238E27FC236}">
                  <a16:creationId xmlns:a16="http://schemas.microsoft.com/office/drawing/2014/main" id="{814DE84A-CD4E-24E5-C297-7E9AA362EC8E}"/>
                </a:ext>
              </a:extLst>
            </p:cNvPr>
            <p:cNvCxnSpPr/>
            <p:nvPr/>
          </p:nvCxnSpPr>
          <p:spPr>
            <a:xfrm>
              <a:off x="5997576" y="2714626"/>
              <a:ext cx="188913" cy="0"/>
            </a:xfrm>
            <a:prstGeom prst="straightConnector1">
              <a:avLst/>
            </a:prstGeom>
            <a:noFill/>
            <a:ln w="15875" cap="rnd" cmpd="sng">
              <a:solidFill>
                <a:schemeClr val="tx2">
                  <a:lumMod val="2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" name="Google Shape;603;p14">
              <a:extLst>
                <a:ext uri="{FF2B5EF4-FFF2-40B4-BE49-F238E27FC236}">
                  <a16:creationId xmlns:a16="http://schemas.microsoft.com/office/drawing/2014/main" id="{EAB95900-1752-8621-FA77-DEC260781974}"/>
                </a:ext>
              </a:extLst>
            </p:cNvPr>
            <p:cNvCxnSpPr/>
            <p:nvPr/>
          </p:nvCxnSpPr>
          <p:spPr>
            <a:xfrm>
              <a:off x="5997576" y="2755901"/>
              <a:ext cx="188913" cy="0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" name="Google Shape;604;p14">
              <a:extLst>
                <a:ext uri="{FF2B5EF4-FFF2-40B4-BE49-F238E27FC236}">
                  <a16:creationId xmlns:a16="http://schemas.microsoft.com/office/drawing/2014/main" id="{CBB81AEA-A432-1F36-0811-005C979112DB}"/>
                </a:ext>
              </a:extLst>
            </p:cNvPr>
            <p:cNvCxnSpPr/>
            <p:nvPr/>
          </p:nvCxnSpPr>
          <p:spPr>
            <a:xfrm>
              <a:off x="5997576" y="2794001"/>
              <a:ext cx="188913" cy="0"/>
            </a:xfrm>
            <a:prstGeom prst="straightConnector1">
              <a:avLst/>
            </a:prstGeom>
            <a:noFill/>
            <a:ln w="15875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" name="Google Shape;605;p14">
              <a:extLst>
                <a:ext uri="{FF2B5EF4-FFF2-40B4-BE49-F238E27FC236}">
                  <a16:creationId xmlns:a16="http://schemas.microsoft.com/office/drawing/2014/main" id="{CA4E9859-EAC7-5648-437D-C1371E7C70DD}"/>
                </a:ext>
              </a:extLst>
            </p:cNvPr>
            <p:cNvCxnSpPr/>
            <p:nvPr/>
          </p:nvCxnSpPr>
          <p:spPr>
            <a:xfrm>
              <a:off x="5997576" y="2835276"/>
              <a:ext cx="109538" cy="0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4" name="Google Shape;606;p14">
              <a:extLst>
                <a:ext uri="{FF2B5EF4-FFF2-40B4-BE49-F238E27FC236}">
                  <a16:creationId xmlns:a16="http://schemas.microsoft.com/office/drawing/2014/main" id="{DF3A6F31-D6EE-EF1F-3169-C90EECB1A248}"/>
                </a:ext>
              </a:extLst>
            </p:cNvPr>
            <p:cNvSpPr/>
            <p:nvPr/>
          </p:nvSpPr>
          <p:spPr>
            <a:xfrm>
              <a:off x="5867401" y="2952751"/>
              <a:ext cx="454025" cy="454025"/>
            </a:xfrm>
            <a:prstGeom prst="ellipse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607;p14">
              <a:extLst>
                <a:ext uri="{FF2B5EF4-FFF2-40B4-BE49-F238E27FC236}">
                  <a16:creationId xmlns:a16="http://schemas.microsoft.com/office/drawing/2014/main" id="{DD7C40DA-3B59-348C-273E-E04EB6CCF892}"/>
                </a:ext>
              </a:extLst>
            </p:cNvPr>
            <p:cNvSpPr/>
            <p:nvPr/>
          </p:nvSpPr>
          <p:spPr>
            <a:xfrm>
              <a:off x="5926138" y="3008313"/>
              <a:ext cx="338138" cy="338138"/>
            </a:xfrm>
            <a:prstGeom prst="ellipse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608;p14">
              <a:extLst>
                <a:ext uri="{FF2B5EF4-FFF2-40B4-BE49-F238E27FC236}">
                  <a16:creationId xmlns:a16="http://schemas.microsoft.com/office/drawing/2014/main" id="{A3C336B3-F4B5-B094-BC8F-619F006197FE}"/>
                </a:ext>
              </a:extLst>
            </p:cNvPr>
            <p:cNvSpPr/>
            <p:nvPr/>
          </p:nvSpPr>
          <p:spPr>
            <a:xfrm>
              <a:off x="6065838" y="3151188"/>
              <a:ext cx="57150" cy="55563"/>
            </a:xfrm>
            <a:prstGeom prst="ellipse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" name="Google Shape;609;p14">
              <a:extLst>
                <a:ext uri="{FF2B5EF4-FFF2-40B4-BE49-F238E27FC236}">
                  <a16:creationId xmlns:a16="http://schemas.microsoft.com/office/drawing/2014/main" id="{871E636B-6350-45A6-D2E2-7EA60FAEDF82}"/>
                </a:ext>
              </a:extLst>
            </p:cNvPr>
            <p:cNvCxnSpPr/>
            <p:nvPr/>
          </p:nvCxnSpPr>
          <p:spPr>
            <a:xfrm>
              <a:off x="6096001" y="2892426"/>
              <a:ext cx="0" cy="176213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" name="Google Shape;610;p14">
              <a:extLst>
                <a:ext uri="{FF2B5EF4-FFF2-40B4-BE49-F238E27FC236}">
                  <a16:creationId xmlns:a16="http://schemas.microsoft.com/office/drawing/2014/main" id="{B166D257-3620-BE17-B43B-77F79A2C35D2}"/>
                </a:ext>
              </a:extLst>
            </p:cNvPr>
            <p:cNvCxnSpPr/>
            <p:nvPr/>
          </p:nvCxnSpPr>
          <p:spPr>
            <a:xfrm>
              <a:off x="5807076" y="3178176"/>
              <a:ext cx="179388" cy="0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" name="Google Shape;611;p14">
              <a:extLst>
                <a:ext uri="{FF2B5EF4-FFF2-40B4-BE49-F238E27FC236}">
                  <a16:creationId xmlns:a16="http://schemas.microsoft.com/office/drawing/2014/main" id="{E2A9075B-073A-9B22-0B32-ADB9E1169DAF}"/>
                </a:ext>
              </a:extLst>
            </p:cNvPr>
            <p:cNvCxnSpPr/>
            <p:nvPr/>
          </p:nvCxnSpPr>
          <p:spPr>
            <a:xfrm rot="10800000">
              <a:off x="6096001" y="3286126"/>
              <a:ext cx="0" cy="180975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" name="Google Shape;612;p14">
              <a:extLst>
                <a:ext uri="{FF2B5EF4-FFF2-40B4-BE49-F238E27FC236}">
                  <a16:creationId xmlns:a16="http://schemas.microsoft.com/office/drawing/2014/main" id="{AF1C01B9-683D-3CDC-4C5E-C1EF7571FCDB}"/>
                </a:ext>
              </a:extLst>
            </p:cNvPr>
            <p:cNvCxnSpPr/>
            <p:nvPr/>
          </p:nvCxnSpPr>
          <p:spPr>
            <a:xfrm rot="10800000">
              <a:off x="6205538" y="3178176"/>
              <a:ext cx="176213" cy="0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1" name="Google Shape;65;p1">
            <a:extLst>
              <a:ext uri="{FF2B5EF4-FFF2-40B4-BE49-F238E27FC236}">
                <a16:creationId xmlns:a16="http://schemas.microsoft.com/office/drawing/2014/main" id="{13943B7A-FA97-1CE6-D99C-81DDBEE50A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2023" y="0"/>
            <a:ext cx="3416683" cy="1004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4;g12676008810_0_44">
            <a:extLst>
              <a:ext uri="{FF2B5EF4-FFF2-40B4-BE49-F238E27FC236}">
                <a16:creationId xmlns:a16="http://schemas.microsoft.com/office/drawing/2014/main" id="{120F9802-DD73-D8F4-9D13-7C6ADFF33D3A}"/>
              </a:ext>
            </a:extLst>
          </p:cNvPr>
          <p:cNvSpPr/>
          <p:nvPr/>
        </p:nvSpPr>
        <p:spPr>
          <a:xfrm>
            <a:off x="1423265" y="2692533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 dirty="0">
                <a:solidFill>
                  <a:srgbClr val="FD7500"/>
                </a:solidFill>
                <a:latin typeface="Montserrat"/>
                <a:ea typeface="Montserrat"/>
                <a:cs typeface="Montserrat"/>
                <a:sym typeface="Montserrat"/>
              </a:rPr>
              <a:t>PREGUNTAS</a:t>
            </a:r>
            <a:endParaRPr sz="1400" b="0" i="0" u="none" strike="noStrike" cap="none" dirty="0">
              <a:solidFill>
                <a:srgbClr val="FD75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285;g12676008810_0_44">
            <a:extLst>
              <a:ext uri="{FF2B5EF4-FFF2-40B4-BE49-F238E27FC236}">
                <a16:creationId xmlns:a16="http://schemas.microsoft.com/office/drawing/2014/main" id="{0AF17E12-033D-2B03-01FC-91E315517435}"/>
              </a:ext>
            </a:extLst>
          </p:cNvPr>
          <p:cNvSpPr/>
          <p:nvPr/>
        </p:nvSpPr>
        <p:spPr>
          <a:xfrm>
            <a:off x="1223975" y="1637625"/>
            <a:ext cx="2718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SONDEO</a:t>
            </a:r>
            <a:endParaRPr sz="40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86;g12676008810_0_44">
            <a:extLst>
              <a:ext uri="{FF2B5EF4-FFF2-40B4-BE49-F238E27FC236}">
                <a16:creationId xmlns:a16="http://schemas.microsoft.com/office/drawing/2014/main" id="{0E32CF0D-0091-8497-6EC4-DBA89A36A677}"/>
              </a:ext>
            </a:extLst>
          </p:cNvPr>
          <p:cNvSpPr/>
          <p:nvPr/>
        </p:nvSpPr>
        <p:spPr>
          <a:xfrm>
            <a:off x="1423275" y="3161475"/>
            <a:ext cx="723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CO" sz="1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1. La Estrategia Integral “TRABAJO A DISTANCIA”, Sano y Seguro de POSITIVA consta de tres Kits: Lidera la Estrategia, Moviliza y Formador. </a:t>
            </a: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287;g12676008810_0_44">
            <a:extLst>
              <a:ext uri="{FF2B5EF4-FFF2-40B4-BE49-F238E27FC236}">
                <a16:creationId xmlns:a16="http://schemas.microsoft.com/office/drawing/2014/main" id="{890C6351-E14E-FE18-A8FB-0B4860BBA4C1}"/>
              </a:ext>
            </a:extLst>
          </p:cNvPr>
          <p:cNvSpPr/>
          <p:nvPr/>
        </p:nvSpPr>
        <p:spPr>
          <a:xfrm>
            <a:off x="1423277" y="3913575"/>
            <a:ext cx="7088574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CO" sz="1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2. Con la Estrategia Integral “TRABAJO A DISTANCIA”, Sano y Seguro, las empresas afiliadas contarán con una estrategia para documentar el programa o procedimiento de Teletrabajo, Trabajo Remoto y Trabajo en Casa. </a:t>
            </a:r>
            <a:endParaRPr sz="11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288;g12676008810_0_44">
            <a:extLst>
              <a:ext uri="{FF2B5EF4-FFF2-40B4-BE49-F238E27FC236}">
                <a16:creationId xmlns:a16="http://schemas.microsoft.com/office/drawing/2014/main" id="{8658E198-31DC-19F9-07A5-A68FC1AE345D}"/>
              </a:ext>
            </a:extLst>
          </p:cNvPr>
          <p:cNvSpPr/>
          <p:nvPr/>
        </p:nvSpPr>
        <p:spPr>
          <a:xfrm>
            <a:off x="1423275" y="4671125"/>
            <a:ext cx="681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-CO" sz="1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3. El Kit Autogestiona de la Estrategia Integral “TRABAJO A DISTANCIA”, Sano y Seguro cuenta con las siguientes soluciones: Guía de salud y seguridad, Generalidades del trabajo a distancia, Salud músculo esquelética, Salud Mental, Plan familiar de emergencias. </a:t>
            </a:r>
            <a:endParaRPr sz="11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289;g12676008810_0_44">
            <a:extLst>
              <a:ext uri="{FF2B5EF4-FFF2-40B4-BE49-F238E27FC236}">
                <a16:creationId xmlns:a16="http://schemas.microsoft.com/office/drawing/2014/main" id="{BC780F4B-FF84-6F6C-DFF9-9A6425CC4230}"/>
              </a:ext>
            </a:extLst>
          </p:cNvPr>
          <p:cNvSpPr/>
          <p:nvPr/>
        </p:nvSpPr>
        <p:spPr>
          <a:xfrm>
            <a:off x="8844527" y="2704524"/>
            <a:ext cx="787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 dirty="0">
                <a:solidFill>
                  <a:srgbClr val="FD7500"/>
                </a:solidFill>
                <a:latin typeface="Montserrat"/>
                <a:ea typeface="Montserrat"/>
                <a:cs typeface="Montserrat"/>
                <a:sym typeface="Montserrat"/>
              </a:rPr>
              <a:t>FALSO</a:t>
            </a:r>
            <a:endParaRPr sz="1200" b="0" i="0" u="none" strike="noStrike" cap="none" dirty="0">
              <a:solidFill>
                <a:srgbClr val="FD75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290;g12676008810_0_44">
            <a:extLst>
              <a:ext uri="{FF2B5EF4-FFF2-40B4-BE49-F238E27FC236}">
                <a16:creationId xmlns:a16="http://schemas.microsoft.com/office/drawing/2014/main" id="{C45DDC41-F77A-1054-17DB-BD41CCB16B0A}"/>
              </a:ext>
            </a:extLst>
          </p:cNvPr>
          <p:cNvSpPr/>
          <p:nvPr/>
        </p:nvSpPr>
        <p:spPr>
          <a:xfrm>
            <a:off x="9909536" y="2718591"/>
            <a:ext cx="1322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 dirty="0">
                <a:solidFill>
                  <a:srgbClr val="FD7500"/>
                </a:solidFill>
                <a:latin typeface="Montserrat"/>
                <a:ea typeface="Montserrat"/>
                <a:cs typeface="Montserrat"/>
                <a:sym typeface="Montserrat"/>
              </a:rPr>
              <a:t>VERDADERO</a:t>
            </a:r>
            <a:endParaRPr sz="1200" b="0" i="0" u="none" strike="noStrike" cap="none" dirty="0">
              <a:solidFill>
                <a:srgbClr val="FD75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291;g12676008810_0_44">
            <a:extLst>
              <a:ext uri="{FF2B5EF4-FFF2-40B4-BE49-F238E27FC236}">
                <a16:creationId xmlns:a16="http://schemas.microsoft.com/office/drawing/2014/main" id="{0D1F10DC-8428-7C9A-BB27-61A49089C7BF}"/>
              </a:ext>
            </a:extLst>
          </p:cNvPr>
          <p:cNvSpPr/>
          <p:nvPr/>
        </p:nvSpPr>
        <p:spPr>
          <a:xfrm>
            <a:off x="4099764" y="1726672"/>
            <a:ext cx="3171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EVALUA LO APRENDIDO Y REFUERZA TUS CONOCIMIENTOS</a:t>
            </a:r>
            <a:endParaRPr sz="12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" name="Google Shape;292;g12676008810_0_44">
            <a:extLst>
              <a:ext uri="{FF2B5EF4-FFF2-40B4-BE49-F238E27FC236}">
                <a16:creationId xmlns:a16="http://schemas.microsoft.com/office/drawing/2014/main" id="{DB347D5D-0CD0-9177-E93B-500785DFDACB}"/>
              </a:ext>
            </a:extLst>
          </p:cNvPr>
          <p:cNvGrpSpPr/>
          <p:nvPr/>
        </p:nvGrpSpPr>
        <p:grpSpPr>
          <a:xfrm>
            <a:off x="1223974" y="2615609"/>
            <a:ext cx="10100520" cy="2746762"/>
            <a:chOff x="1223971" y="2615686"/>
            <a:chExt cx="10100520" cy="3374400"/>
          </a:xfrm>
        </p:grpSpPr>
        <p:cxnSp>
          <p:nvCxnSpPr>
            <p:cNvPr id="11" name="Google Shape;293;g12676008810_0_44">
              <a:extLst>
                <a:ext uri="{FF2B5EF4-FFF2-40B4-BE49-F238E27FC236}">
                  <a16:creationId xmlns:a16="http://schemas.microsoft.com/office/drawing/2014/main" id="{B4B842A4-264B-6563-740B-A24F1271B017}"/>
                </a:ext>
              </a:extLst>
            </p:cNvPr>
            <p:cNvCxnSpPr/>
            <p:nvPr/>
          </p:nvCxnSpPr>
          <p:spPr>
            <a:xfrm rot="10800000">
              <a:off x="1223971" y="2615686"/>
              <a:ext cx="0" cy="3374400"/>
            </a:xfrm>
            <a:prstGeom prst="straightConnector1">
              <a:avLst/>
            </a:prstGeom>
            <a:noFill/>
            <a:ln w="19050" cap="flat" cmpd="sng">
              <a:solidFill>
                <a:srgbClr val="26262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2" name="Google Shape;294;g12676008810_0_44">
              <a:extLst>
                <a:ext uri="{FF2B5EF4-FFF2-40B4-BE49-F238E27FC236}">
                  <a16:creationId xmlns:a16="http://schemas.microsoft.com/office/drawing/2014/main" id="{F20D56B2-99F4-2494-9F29-3862D2B80D5D}"/>
                </a:ext>
              </a:extLst>
            </p:cNvPr>
            <p:cNvGrpSpPr/>
            <p:nvPr/>
          </p:nvGrpSpPr>
          <p:grpSpPr>
            <a:xfrm>
              <a:off x="1223971" y="2615686"/>
              <a:ext cx="10100520" cy="3374400"/>
              <a:chOff x="1223971" y="2615686"/>
              <a:chExt cx="10100520" cy="3374400"/>
            </a:xfrm>
          </p:grpSpPr>
          <p:cxnSp>
            <p:nvCxnSpPr>
              <p:cNvPr id="13" name="Google Shape;295;g12676008810_0_44">
                <a:extLst>
                  <a:ext uri="{FF2B5EF4-FFF2-40B4-BE49-F238E27FC236}">
                    <a16:creationId xmlns:a16="http://schemas.microsoft.com/office/drawing/2014/main" id="{9B849D82-52DE-D989-E554-EA4FFEDB32A5}"/>
                  </a:ext>
                </a:extLst>
              </p:cNvPr>
              <p:cNvCxnSpPr/>
              <p:nvPr/>
            </p:nvCxnSpPr>
            <p:spPr>
              <a:xfrm>
                <a:off x="1223972" y="3067571"/>
                <a:ext cx="10100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" name="Google Shape;296;g12676008810_0_44">
                <a:extLst>
                  <a:ext uri="{FF2B5EF4-FFF2-40B4-BE49-F238E27FC236}">
                    <a16:creationId xmlns:a16="http://schemas.microsoft.com/office/drawing/2014/main" id="{A39FA1C9-13A6-F697-432D-3E6B261D24F5}"/>
                  </a:ext>
                </a:extLst>
              </p:cNvPr>
              <p:cNvCxnSpPr/>
              <p:nvPr/>
            </p:nvCxnSpPr>
            <p:spPr>
              <a:xfrm>
                <a:off x="1223972" y="4004354"/>
                <a:ext cx="10100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" name="Google Shape;297;g12676008810_0_44">
                <a:extLst>
                  <a:ext uri="{FF2B5EF4-FFF2-40B4-BE49-F238E27FC236}">
                    <a16:creationId xmlns:a16="http://schemas.microsoft.com/office/drawing/2014/main" id="{A2B9551B-B09D-F5BB-28F2-598A99B34AC2}"/>
                  </a:ext>
                </a:extLst>
              </p:cNvPr>
              <p:cNvCxnSpPr/>
              <p:nvPr/>
            </p:nvCxnSpPr>
            <p:spPr>
              <a:xfrm>
                <a:off x="1223971" y="4983326"/>
                <a:ext cx="10100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" name="Google Shape;298;g12676008810_0_44">
                <a:extLst>
                  <a:ext uri="{FF2B5EF4-FFF2-40B4-BE49-F238E27FC236}">
                    <a16:creationId xmlns:a16="http://schemas.microsoft.com/office/drawing/2014/main" id="{16D81E21-BEE7-CE21-6870-0E0FD2819A21}"/>
                  </a:ext>
                </a:extLst>
              </p:cNvPr>
              <p:cNvCxnSpPr/>
              <p:nvPr/>
            </p:nvCxnSpPr>
            <p:spPr>
              <a:xfrm>
                <a:off x="1223971" y="5990086"/>
                <a:ext cx="10100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" name="Google Shape;299;g12676008810_0_44">
                <a:extLst>
                  <a:ext uri="{FF2B5EF4-FFF2-40B4-BE49-F238E27FC236}">
                    <a16:creationId xmlns:a16="http://schemas.microsoft.com/office/drawing/2014/main" id="{EA17064E-A8D0-59D9-F1B0-84E367AA9C72}"/>
                  </a:ext>
                </a:extLst>
              </p:cNvPr>
              <p:cNvCxnSpPr/>
              <p:nvPr/>
            </p:nvCxnSpPr>
            <p:spPr>
              <a:xfrm rot="10800000">
                <a:off x="8651713" y="2615686"/>
                <a:ext cx="0" cy="3374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" name="Google Shape;300;g12676008810_0_44">
                <a:extLst>
                  <a:ext uri="{FF2B5EF4-FFF2-40B4-BE49-F238E27FC236}">
                    <a16:creationId xmlns:a16="http://schemas.microsoft.com/office/drawing/2014/main" id="{15612E90-6AD6-F702-682B-DFF6A9B5ED95}"/>
                  </a:ext>
                </a:extLst>
              </p:cNvPr>
              <p:cNvCxnSpPr/>
              <p:nvPr/>
            </p:nvCxnSpPr>
            <p:spPr>
              <a:xfrm>
                <a:off x="1223972" y="2615762"/>
                <a:ext cx="10100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301;g12676008810_0_44">
                <a:extLst>
                  <a:ext uri="{FF2B5EF4-FFF2-40B4-BE49-F238E27FC236}">
                    <a16:creationId xmlns:a16="http://schemas.microsoft.com/office/drawing/2014/main" id="{CC574407-F2BD-0944-CF93-41E36703554E}"/>
                  </a:ext>
                </a:extLst>
              </p:cNvPr>
              <p:cNvCxnSpPr/>
              <p:nvPr/>
            </p:nvCxnSpPr>
            <p:spPr>
              <a:xfrm rot="10800000">
                <a:off x="9819431" y="2615686"/>
                <a:ext cx="5700" cy="3374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302;g12676008810_0_44">
                <a:extLst>
                  <a:ext uri="{FF2B5EF4-FFF2-40B4-BE49-F238E27FC236}">
                    <a16:creationId xmlns:a16="http://schemas.microsoft.com/office/drawing/2014/main" id="{EADD578A-3B63-6397-CD91-37A076A4AA61}"/>
                  </a:ext>
                </a:extLst>
              </p:cNvPr>
              <p:cNvCxnSpPr/>
              <p:nvPr/>
            </p:nvCxnSpPr>
            <p:spPr>
              <a:xfrm rot="10800000">
                <a:off x="11324491" y="2615686"/>
                <a:ext cx="0" cy="3374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cxnSp>
        <p:nvCxnSpPr>
          <p:cNvPr id="21" name="Google Shape;303;g12676008810_0_44">
            <a:extLst>
              <a:ext uri="{FF2B5EF4-FFF2-40B4-BE49-F238E27FC236}">
                <a16:creationId xmlns:a16="http://schemas.microsoft.com/office/drawing/2014/main" id="{8C340599-EE4F-07F1-59D3-BA8A127A9322}"/>
              </a:ext>
            </a:extLst>
          </p:cNvPr>
          <p:cNvCxnSpPr/>
          <p:nvPr/>
        </p:nvCxnSpPr>
        <p:spPr>
          <a:xfrm rot="10800000">
            <a:off x="3942587" y="1612855"/>
            <a:ext cx="0" cy="716100"/>
          </a:xfrm>
          <a:prstGeom prst="straightConnector1">
            <a:avLst/>
          </a:prstGeom>
          <a:noFill/>
          <a:ln w="28575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304;g12676008810_0_44">
            <a:extLst>
              <a:ext uri="{FF2B5EF4-FFF2-40B4-BE49-F238E27FC236}">
                <a16:creationId xmlns:a16="http://schemas.microsoft.com/office/drawing/2014/main" id="{86A27A89-053F-555C-7FDE-6C432522FE79}"/>
              </a:ext>
            </a:extLst>
          </p:cNvPr>
          <p:cNvSpPr/>
          <p:nvPr/>
        </p:nvSpPr>
        <p:spPr>
          <a:xfrm>
            <a:off x="8511851" y="5782004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" name="Google Shape;306;g12676008810_0_44">
            <a:extLst>
              <a:ext uri="{FF2B5EF4-FFF2-40B4-BE49-F238E27FC236}">
                <a16:creationId xmlns:a16="http://schemas.microsoft.com/office/drawing/2014/main" id="{2B28F322-4F54-33D1-68E2-AFE1A8F8BEDE}"/>
              </a:ext>
            </a:extLst>
          </p:cNvPr>
          <p:cNvGrpSpPr/>
          <p:nvPr/>
        </p:nvGrpSpPr>
        <p:grpSpPr>
          <a:xfrm>
            <a:off x="7271363" y="1618970"/>
            <a:ext cx="1674712" cy="745304"/>
            <a:chOff x="6689157" y="5517119"/>
            <a:chExt cx="1674712" cy="745304"/>
          </a:xfrm>
        </p:grpSpPr>
        <p:pic>
          <p:nvPicPr>
            <p:cNvPr id="24" name="Google Shape;307;g12676008810_0_44">
              <a:extLst>
                <a:ext uri="{FF2B5EF4-FFF2-40B4-BE49-F238E27FC236}">
                  <a16:creationId xmlns:a16="http://schemas.microsoft.com/office/drawing/2014/main" id="{AE4A9731-D1A0-23C6-297F-C2367812B53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30810"/>
            <a:stretch/>
          </p:blipFill>
          <p:spPr>
            <a:xfrm>
              <a:off x="6689157" y="5517119"/>
              <a:ext cx="1630816" cy="5132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08;g12676008810_0_44">
              <a:extLst>
                <a:ext uri="{FF2B5EF4-FFF2-40B4-BE49-F238E27FC236}">
                  <a16:creationId xmlns:a16="http://schemas.microsoft.com/office/drawing/2014/main" id="{50C158C0-E72F-FB87-8534-8B5391F9B317}"/>
                </a:ext>
              </a:extLst>
            </p:cNvPr>
            <p:cNvSpPr txBox="1"/>
            <p:nvPr/>
          </p:nvSpPr>
          <p:spPr>
            <a:xfrm>
              <a:off x="6845569" y="5954623"/>
              <a:ext cx="1518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O" sz="14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0            1        2 a 3</a:t>
              </a:r>
              <a:endParaRPr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4145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26516b20fd_0_3"/>
          <p:cNvSpPr/>
          <p:nvPr/>
        </p:nvSpPr>
        <p:spPr>
          <a:xfrm>
            <a:off x="7111676" y="2316427"/>
            <a:ext cx="4735500" cy="2225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4200" b="1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“TRABAJO A DISTANCIA”,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4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Sano y Seguro</a:t>
            </a:r>
            <a:endParaRPr lang="es-ES" sz="42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" name="Imagen 34" descr="Una pantalla de un celular con la fot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A6C427B-2182-F4B5-C453-9E0E1FCBA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232" y="-252796"/>
            <a:ext cx="7483908" cy="6948950"/>
          </a:xfrm>
          <a:prstGeom prst="rect">
            <a:avLst/>
          </a:prstGeom>
        </p:spPr>
      </p:pic>
      <p:pic>
        <p:nvPicPr>
          <p:cNvPr id="4" name="Imagen 3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0B37AFEF-AA6C-E5BD-CE2C-5B362459D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314" y="5458616"/>
            <a:ext cx="3296223" cy="1106974"/>
          </a:xfrm>
          <a:prstGeom prst="rect">
            <a:avLst/>
          </a:prstGeom>
        </p:spPr>
      </p:pic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79B2A54-B45D-43BE-EA21-16731306C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7084" y="5362833"/>
            <a:ext cx="2543094" cy="902043"/>
          </a:xfrm>
          <a:prstGeom prst="rect">
            <a:avLst/>
          </a:prstGeom>
        </p:spPr>
      </p:pic>
      <p:pic>
        <p:nvPicPr>
          <p:cNvPr id="7" name="Google Shape;65;p1">
            <a:extLst>
              <a:ext uri="{FF2B5EF4-FFF2-40B4-BE49-F238E27FC236}">
                <a16:creationId xmlns:a16="http://schemas.microsoft.com/office/drawing/2014/main" id="{EC699863-4C04-553A-886E-EDDDE130A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64491" y="0"/>
            <a:ext cx="3416683" cy="1004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4;g12676008810_0_44">
            <a:extLst>
              <a:ext uri="{FF2B5EF4-FFF2-40B4-BE49-F238E27FC236}">
                <a16:creationId xmlns:a16="http://schemas.microsoft.com/office/drawing/2014/main" id="{120F9802-DD73-D8F4-9D13-7C6ADFF33D3A}"/>
              </a:ext>
            </a:extLst>
          </p:cNvPr>
          <p:cNvSpPr/>
          <p:nvPr/>
        </p:nvSpPr>
        <p:spPr>
          <a:xfrm>
            <a:off x="1423265" y="2692533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 dirty="0">
                <a:solidFill>
                  <a:srgbClr val="FD7500"/>
                </a:solidFill>
                <a:latin typeface="Montserrat"/>
                <a:ea typeface="Montserrat"/>
                <a:cs typeface="Montserrat"/>
                <a:sym typeface="Montserrat"/>
              </a:rPr>
              <a:t>PREGUNTAS</a:t>
            </a:r>
            <a:endParaRPr sz="1400" b="0" i="0" u="none" strike="noStrike" cap="none" dirty="0">
              <a:solidFill>
                <a:srgbClr val="FD75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285;g12676008810_0_44">
            <a:extLst>
              <a:ext uri="{FF2B5EF4-FFF2-40B4-BE49-F238E27FC236}">
                <a16:creationId xmlns:a16="http://schemas.microsoft.com/office/drawing/2014/main" id="{0AF17E12-033D-2B03-01FC-91E315517435}"/>
              </a:ext>
            </a:extLst>
          </p:cNvPr>
          <p:cNvSpPr/>
          <p:nvPr/>
        </p:nvSpPr>
        <p:spPr>
          <a:xfrm>
            <a:off x="1223975" y="1637625"/>
            <a:ext cx="2718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SONDEO</a:t>
            </a:r>
            <a:endParaRPr sz="40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89;g12676008810_0_44">
            <a:extLst>
              <a:ext uri="{FF2B5EF4-FFF2-40B4-BE49-F238E27FC236}">
                <a16:creationId xmlns:a16="http://schemas.microsoft.com/office/drawing/2014/main" id="{BC780F4B-FF84-6F6C-DFF9-9A6425CC4230}"/>
              </a:ext>
            </a:extLst>
          </p:cNvPr>
          <p:cNvSpPr/>
          <p:nvPr/>
        </p:nvSpPr>
        <p:spPr>
          <a:xfrm>
            <a:off x="8844527" y="2704524"/>
            <a:ext cx="787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 dirty="0">
                <a:solidFill>
                  <a:srgbClr val="FD7500"/>
                </a:solidFill>
                <a:latin typeface="Montserrat"/>
                <a:ea typeface="Montserrat"/>
                <a:cs typeface="Montserrat"/>
                <a:sym typeface="Montserrat"/>
              </a:rPr>
              <a:t>FALSO</a:t>
            </a:r>
            <a:endParaRPr sz="1200" b="0" i="0" u="none" strike="noStrike" cap="none" dirty="0">
              <a:solidFill>
                <a:srgbClr val="FD75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290;g12676008810_0_44">
            <a:extLst>
              <a:ext uri="{FF2B5EF4-FFF2-40B4-BE49-F238E27FC236}">
                <a16:creationId xmlns:a16="http://schemas.microsoft.com/office/drawing/2014/main" id="{C45DDC41-F77A-1054-17DB-BD41CCB16B0A}"/>
              </a:ext>
            </a:extLst>
          </p:cNvPr>
          <p:cNvSpPr/>
          <p:nvPr/>
        </p:nvSpPr>
        <p:spPr>
          <a:xfrm>
            <a:off x="9909536" y="2718591"/>
            <a:ext cx="1322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 dirty="0">
                <a:solidFill>
                  <a:srgbClr val="FD7500"/>
                </a:solidFill>
                <a:latin typeface="Montserrat"/>
                <a:ea typeface="Montserrat"/>
                <a:cs typeface="Montserrat"/>
                <a:sym typeface="Montserrat"/>
              </a:rPr>
              <a:t>VERDADERO</a:t>
            </a:r>
            <a:endParaRPr sz="1200" b="0" i="0" u="none" strike="noStrike" cap="none" dirty="0">
              <a:solidFill>
                <a:srgbClr val="FD75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291;g12676008810_0_44">
            <a:extLst>
              <a:ext uri="{FF2B5EF4-FFF2-40B4-BE49-F238E27FC236}">
                <a16:creationId xmlns:a16="http://schemas.microsoft.com/office/drawing/2014/main" id="{0D1F10DC-8428-7C9A-BB27-61A49089C7BF}"/>
              </a:ext>
            </a:extLst>
          </p:cNvPr>
          <p:cNvSpPr/>
          <p:nvPr/>
        </p:nvSpPr>
        <p:spPr>
          <a:xfrm>
            <a:off x="4099764" y="1726672"/>
            <a:ext cx="3171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EVALUA LO APRENDIDO Y REFUERZA TUS CONOCIMIENTOS</a:t>
            </a:r>
            <a:endParaRPr sz="12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" name="Google Shape;292;g12676008810_0_44">
            <a:extLst>
              <a:ext uri="{FF2B5EF4-FFF2-40B4-BE49-F238E27FC236}">
                <a16:creationId xmlns:a16="http://schemas.microsoft.com/office/drawing/2014/main" id="{DB347D5D-0CD0-9177-E93B-500785DFDACB}"/>
              </a:ext>
            </a:extLst>
          </p:cNvPr>
          <p:cNvGrpSpPr/>
          <p:nvPr/>
        </p:nvGrpSpPr>
        <p:grpSpPr>
          <a:xfrm>
            <a:off x="1223974" y="2615609"/>
            <a:ext cx="10100520" cy="2746762"/>
            <a:chOff x="1223971" y="2615686"/>
            <a:chExt cx="10100520" cy="3374400"/>
          </a:xfrm>
        </p:grpSpPr>
        <p:cxnSp>
          <p:nvCxnSpPr>
            <p:cNvPr id="11" name="Google Shape;293;g12676008810_0_44">
              <a:extLst>
                <a:ext uri="{FF2B5EF4-FFF2-40B4-BE49-F238E27FC236}">
                  <a16:creationId xmlns:a16="http://schemas.microsoft.com/office/drawing/2014/main" id="{B4B842A4-264B-6563-740B-A24F1271B017}"/>
                </a:ext>
              </a:extLst>
            </p:cNvPr>
            <p:cNvCxnSpPr/>
            <p:nvPr/>
          </p:nvCxnSpPr>
          <p:spPr>
            <a:xfrm rot="10800000">
              <a:off x="1223971" y="2615686"/>
              <a:ext cx="0" cy="3374400"/>
            </a:xfrm>
            <a:prstGeom prst="straightConnector1">
              <a:avLst/>
            </a:prstGeom>
            <a:noFill/>
            <a:ln w="19050" cap="flat" cmpd="sng">
              <a:solidFill>
                <a:srgbClr val="26262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2" name="Google Shape;294;g12676008810_0_44">
              <a:extLst>
                <a:ext uri="{FF2B5EF4-FFF2-40B4-BE49-F238E27FC236}">
                  <a16:creationId xmlns:a16="http://schemas.microsoft.com/office/drawing/2014/main" id="{F20D56B2-99F4-2494-9F29-3862D2B80D5D}"/>
                </a:ext>
              </a:extLst>
            </p:cNvPr>
            <p:cNvGrpSpPr/>
            <p:nvPr/>
          </p:nvGrpSpPr>
          <p:grpSpPr>
            <a:xfrm>
              <a:off x="1223971" y="2615686"/>
              <a:ext cx="10100520" cy="3374400"/>
              <a:chOff x="1223971" y="2615686"/>
              <a:chExt cx="10100520" cy="3374400"/>
            </a:xfrm>
          </p:grpSpPr>
          <p:cxnSp>
            <p:nvCxnSpPr>
              <p:cNvPr id="13" name="Google Shape;295;g12676008810_0_44">
                <a:extLst>
                  <a:ext uri="{FF2B5EF4-FFF2-40B4-BE49-F238E27FC236}">
                    <a16:creationId xmlns:a16="http://schemas.microsoft.com/office/drawing/2014/main" id="{9B849D82-52DE-D989-E554-EA4FFEDB32A5}"/>
                  </a:ext>
                </a:extLst>
              </p:cNvPr>
              <p:cNvCxnSpPr/>
              <p:nvPr/>
            </p:nvCxnSpPr>
            <p:spPr>
              <a:xfrm>
                <a:off x="1223972" y="3067571"/>
                <a:ext cx="10100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" name="Google Shape;296;g12676008810_0_44">
                <a:extLst>
                  <a:ext uri="{FF2B5EF4-FFF2-40B4-BE49-F238E27FC236}">
                    <a16:creationId xmlns:a16="http://schemas.microsoft.com/office/drawing/2014/main" id="{A39FA1C9-13A6-F697-432D-3E6B261D24F5}"/>
                  </a:ext>
                </a:extLst>
              </p:cNvPr>
              <p:cNvCxnSpPr/>
              <p:nvPr/>
            </p:nvCxnSpPr>
            <p:spPr>
              <a:xfrm>
                <a:off x="1223972" y="4004354"/>
                <a:ext cx="10100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" name="Google Shape;297;g12676008810_0_44">
                <a:extLst>
                  <a:ext uri="{FF2B5EF4-FFF2-40B4-BE49-F238E27FC236}">
                    <a16:creationId xmlns:a16="http://schemas.microsoft.com/office/drawing/2014/main" id="{A2B9551B-B09D-F5BB-28F2-598A99B34AC2}"/>
                  </a:ext>
                </a:extLst>
              </p:cNvPr>
              <p:cNvCxnSpPr/>
              <p:nvPr/>
            </p:nvCxnSpPr>
            <p:spPr>
              <a:xfrm>
                <a:off x="1223971" y="4983326"/>
                <a:ext cx="10100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" name="Google Shape;298;g12676008810_0_44">
                <a:extLst>
                  <a:ext uri="{FF2B5EF4-FFF2-40B4-BE49-F238E27FC236}">
                    <a16:creationId xmlns:a16="http://schemas.microsoft.com/office/drawing/2014/main" id="{16D81E21-BEE7-CE21-6870-0E0FD2819A21}"/>
                  </a:ext>
                </a:extLst>
              </p:cNvPr>
              <p:cNvCxnSpPr/>
              <p:nvPr/>
            </p:nvCxnSpPr>
            <p:spPr>
              <a:xfrm>
                <a:off x="1223971" y="5990086"/>
                <a:ext cx="10100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" name="Google Shape;299;g12676008810_0_44">
                <a:extLst>
                  <a:ext uri="{FF2B5EF4-FFF2-40B4-BE49-F238E27FC236}">
                    <a16:creationId xmlns:a16="http://schemas.microsoft.com/office/drawing/2014/main" id="{EA17064E-A8D0-59D9-F1B0-84E367AA9C72}"/>
                  </a:ext>
                </a:extLst>
              </p:cNvPr>
              <p:cNvCxnSpPr/>
              <p:nvPr/>
            </p:nvCxnSpPr>
            <p:spPr>
              <a:xfrm rot="10800000">
                <a:off x="8651713" y="2615686"/>
                <a:ext cx="0" cy="3374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" name="Google Shape;300;g12676008810_0_44">
                <a:extLst>
                  <a:ext uri="{FF2B5EF4-FFF2-40B4-BE49-F238E27FC236}">
                    <a16:creationId xmlns:a16="http://schemas.microsoft.com/office/drawing/2014/main" id="{15612E90-6AD6-F702-682B-DFF6A9B5ED95}"/>
                  </a:ext>
                </a:extLst>
              </p:cNvPr>
              <p:cNvCxnSpPr/>
              <p:nvPr/>
            </p:nvCxnSpPr>
            <p:spPr>
              <a:xfrm>
                <a:off x="1223972" y="2615762"/>
                <a:ext cx="10100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301;g12676008810_0_44">
                <a:extLst>
                  <a:ext uri="{FF2B5EF4-FFF2-40B4-BE49-F238E27FC236}">
                    <a16:creationId xmlns:a16="http://schemas.microsoft.com/office/drawing/2014/main" id="{CC574407-F2BD-0944-CF93-41E36703554E}"/>
                  </a:ext>
                </a:extLst>
              </p:cNvPr>
              <p:cNvCxnSpPr/>
              <p:nvPr/>
            </p:nvCxnSpPr>
            <p:spPr>
              <a:xfrm rot="10800000">
                <a:off x="9819431" y="2615686"/>
                <a:ext cx="5700" cy="3374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302;g12676008810_0_44">
                <a:extLst>
                  <a:ext uri="{FF2B5EF4-FFF2-40B4-BE49-F238E27FC236}">
                    <a16:creationId xmlns:a16="http://schemas.microsoft.com/office/drawing/2014/main" id="{EADD578A-3B63-6397-CD91-37A076A4AA61}"/>
                  </a:ext>
                </a:extLst>
              </p:cNvPr>
              <p:cNvCxnSpPr/>
              <p:nvPr/>
            </p:nvCxnSpPr>
            <p:spPr>
              <a:xfrm rot="10800000">
                <a:off x="11324491" y="2615686"/>
                <a:ext cx="0" cy="3374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262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cxnSp>
        <p:nvCxnSpPr>
          <p:cNvPr id="21" name="Google Shape;303;g12676008810_0_44">
            <a:extLst>
              <a:ext uri="{FF2B5EF4-FFF2-40B4-BE49-F238E27FC236}">
                <a16:creationId xmlns:a16="http://schemas.microsoft.com/office/drawing/2014/main" id="{8C340599-EE4F-07F1-59D3-BA8A127A9322}"/>
              </a:ext>
            </a:extLst>
          </p:cNvPr>
          <p:cNvCxnSpPr/>
          <p:nvPr/>
        </p:nvCxnSpPr>
        <p:spPr>
          <a:xfrm rot="10800000">
            <a:off x="3942587" y="1612855"/>
            <a:ext cx="0" cy="716100"/>
          </a:xfrm>
          <a:prstGeom prst="straightConnector1">
            <a:avLst/>
          </a:prstGeom>
          <a:noFill/>
          <a:ln w="28575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304;g12676008810_0_44">
            <a:extLst>
              <a:ext uri="{FF2B5EF4-FFF2-40B4-BE49-F238E27FC236}">
                <a16:creationId xmlns:a16="http://schemas.microsoft.com/office/drawing/2014/main" id="{86A27A89-053F-555C-7FDE-6C432522FE79}"/>
              </a:ext>
            </a:extLst>
          </p:cNvPr>
          <p:cNvSpPr/>
          <p:nvPr/>
        </p:nvSpPr>
        <p:spPr>
          <a:xfrm>
            <a:off x="8511851" y="5782004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" name="Google Shape;306;g12676008810_0_44">
            <a:extLst>
              <a:ext uri="{FF2B5EF4-FFF2-40B4-BE49-F238E27FC236}">
                <a16:creationId xmlns:a16="http://schemas.microsoft.com/office/drawing/2014/main" id="{2B28F322-4F54-33D1-68E2-AFE1A8F8BEDE}"/>
              </a:ext>
            </a:extLst>
          </p:cNvPr>
          <p:cNvGrpSpPr/>
          <p:nvPr/>
        </p:nvGrpSpPr>
        <p:grpSpPr>
          <a:xfrm>
            <a:off x="7271363" y="1618970"/>
            <a:ext cx="1674712" cy="745304"/>
            <a:chOff x="6689157" y="5517119"/>
            <a:chExt cx="1674712" cy="745304"/>
          </a:xfrm>
        </p:grpSpPr>
        <p:pic>
          <p:nvPicPr>
            <p:cNvPr id="24" name="Google Shape;307;g12676008810_0_44">
              <a:extLst>
                <a:ext uri="{FF2B5EF4-FFF2-40B4-BE49-F238E27FC236}">
                  <a16:creationId xmlns:a16="http://schemas.microsoft.com/office/drawing/2014/main" id="{AE4A9731-D1A0-23C6-297F-C2367812B53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30810"/>
            <a:stretch/>
          </p:blipFill>
          <p:spPr>
            <a:xfrm>
              <a:off x="6689157" y="5517119"/>
              <a:ext cx="1630816" cy="5132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08;g12676008810_0_44">
              <a:extLst>
                <a:ext uri="{FF2B5EF4-FFF2-40B4-BE49-F238E27FC236}">
                  <a16:creationId xmlns:a16="http://schemas.microsoft.com/office/drawing/2014/main" id="{50C158C0-E72F-FB87-8534-8B5391F9B317}"/>
                </a:ext>
              </a:extLst>
            </p:cNvPr>
            <p:cNvSpPr txBox="1"/>
            <p:nvPr/>
          </p:nvSpPr>
          <p:spPr>
            <a:xfrm>
              <a:off x="6845569" y="5954623"/>
              <a:ext cx="1518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O" sz="14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0            1        2 a 3</a:t>
              </a:r>
              <a:endParaRPr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Google Shape;338;g11b75abbc3e_0_154" descr="Marca de verificación con relleno sólido">
            <a:extLst>
              <a:ext uri="{FF2B5EF4-FFF2-40B4-BE49-F238E27FC236}">
                <a16:creationId xmlns:a16="http://schemas.microsoft.com/office/drawing/2014/main" id="{30AF0507-D190-D22D-A5E2-25AC961DB2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6601" y="3134897"/>
            <a:ext cx="455594" cy="45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39;g11b75abbc3e_0_154" descr="Marca de verificación con relleno sólido">
            <a:extLst>
              <a:ext uri="{FF2B5EF4-FFF2-40B4-BE49-F238E27FC236}">
                <a16:creationId xmlns:a16="http://schemas.microsoft.com/office/drawing/2014/main" id="{2CEA0057-FDD8-CC14-B8A1-59419AECDD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42929" y="3916631"/>
            <a:ext cx="455594" cy="45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40;g11b75abbc3e_0_154" descr="Marca de verificación con relleno sólido">
            <a:extLst>
              <a:ext uri="{FF2B5EF4-FFF2-40B4-BE49-F238E27FC236}">
                <a16:creationId xmlns:a16="http://schemas.microsoft.com/office/drawing/2014/main" id="{A6379FAD-8A18-214E-A37F-C0CAAD94B0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42929" y="4668731"/>
            <a:ext cx="455594" cy="45559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86;g12676008810_0_44">
            <a:extLst>
              <a:ext uri="{FF2B5EF4-FFF2-40B4-BE49-F238E27FC236}">
                <a16:creationId xmlns:a16="http://schemas.microsoft.com/office/drawing/2014/main" id="{4F753FB9-3D02-E06D-7DE2-3B3DFC956A27}"/>
              </a:ext>
            </a:extLst>
          </p:cNvPr>
          <p:cNvSpPr/>
          <p:nvPr/>
        </p:nvSpPr>
        <p:spPr>
          <a:xfrm>
            <a:off x="1423275" y="3161475"/>
            <a:ext cx="723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CO" sz="1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1. La Estrategia Integral “TRABAJO A DISTANCIA”, Sano y Seguro de POSITIVA consta de tres Kits: Lidera la Estrategia, Moviliza y Formador. </a:t>
            </a: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287;g12676008810_0_44">
            <a:extLst>
              <a:ext uri="{FF2B5EF4-FFF2-40B4-BE49-F238E27FC236}">
                <a16:creationId xmlns:a16="http://schemas.microsoft.com/office/drawing/2014/main" id="{405B4B75-7D9B-5C4A-BB11-8CC35E9B9BE1}"/>
              </a:ext>
            </a:extLst>
          </p:cNvPr>
          <p:cNvSpPr/>
          <p:nvPr/>
        </p:nvSpPr>
        <p:spPr>
          <a:xfrm>
            <a:off x="1423265" y="3871352"/>
            <a:ext cx="7088574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CO" sz="1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2. Con la Estrategia Integral “TRABAJO A DISTANCIA”, Sano y Seguro, las empresas afiliadas contarán con una estrategia para documentar el programa o procedimiento de Teletrabajo, Trabajo Remoto y Trabajo en Casa. </a:t>
            </a:r>
            <a:endParaRPr sz="11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288;g12676008810_0_44">
            <a:extLst>
              <a:ext uri="{FF2B5EF4-FFF2-40B4-BE49-F238E27FC236}">
                <a16:creationId xmlns:a16="http://schemas.microsoft.com/office/drawing/2014/main" id="{D11B2B70-7FA6-3186-A66C-778538878B1C}"/>
              </a:ext>
            </a:extLst>
          </p:cNvPr>
          <p:cNvSpPr/>
          <p:nvPr/>
        </p:nvSpPr>
        <p:spPr>
          <a:xfrm>
            <a:off x="1423275" y="4671125"/>
            <a:ext cx="681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-CO" sz="1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3. El Kit Autogestiona de la Estrategia Integral “TRABAJO A DISTANCIA”, Sano y Seguro cuenta con las siguientes soluciones: Guía de salud y seguridad, Generalidades del trabajo a distancia, Salud músculo esquelética, Salud Mental, Plan familiar de emergencias. </a:t>
            </a:r>
            <a:endParaRPr sz="11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27879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g12676008810_0_75"/>
          <p:cNvPicPr preferRelativeResize="0"/>
          <p:nvPr/>
        </p:nvPicPr>
        <p:blipFill rotWithShape="1">
          <a:blip r:embed="rId3">
            <a:alphaModFix/>
          </a:blip>
          <a:srcRect t="11182"/>
          <a:stretch/>
        </p:blipFill>
        <p:spPr>
          <a:xfrm>
            <a:off x="25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12676008810_0_75"/>
          <p:cNvSpPr/>
          <p:nvPr/>
        </p:nvSpPr>
        <p:spPr>
          <a:xfrm>
            <a:off x="3152698" y="2584551"/>
            <a:ext cx="5886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PREGUNTAS</a:t>
            </a:r>
            <a:endParaRPr sz="40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2" name="Google Shape;452;g12676008810_0_75"/>
          <p:cNvCxnSpPr/>
          <p:nvPr/>
        </p:nvCxnSpPr>
        <p:spPr>
          <a:xfrm>
            <a:off x="2901150" y="3429000"/>
            <a:ext cx="63897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53" name="Google Shape;453;g12676008810_0_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7658" y="0"/>
            <a:ext cx="3416683" cy="10047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g12676008810_0_75"/>
          <p:cNvCxnSpPr/>
          <p:nvPr/>
        </p:nvCxnSpPr>
        <p:spPr>
          <a:xfrm>
            <a:off x="2901150" y="2448100"/>
            <a:ext cx="63897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5" name="Google Shape;455;g12676008810_0_75"/>
          <p:cNvSpPr/>
          <p:nvPr/>
        </p:nvSpPr>
        <p:spPr>
          <a:xfrm>
            <a:off x="8225764" y="5618254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" name="Imagen 1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E367B5F-FE60-8924-CFB2-02C771E89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8796" y="5148997"/>
            <a:ext cx="2506923" cy="889213"/>
          </a:xfrm>
          <a:prstGeom prst="rect">
            <a:avLst/>
          </a:prstGeom>
        </p:spPr>
      </p:pic>
      <p:pic>
        <p:nvPicPr>
          <p:cNvPr id="9" name="Imagen 8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DFB377A5-20C3-68EB-E038-3B1BD7738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886" y="5064767"/>
            <a:ext cx="3296223" cy="11069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269f047d12_0_0"/>
          <p:cNvSpPr/>
          <p:nvPr/>
        </p:nvSpPr>
        <p:spPr>
          <a:xfrm>
            <a:off x="-1417124" y="-182295"/>
            <a:ext cx="5886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GRACIAS</a:t>
            </a:r>
            <a:endParaRPr sz="4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1269f047d12_0_0"/>
          <p:cNvSpPr/>
          <p:nvPr/>
        </p:nvSpPr>
        <p:spPr>
          <a:xfrm>
            <a:off x="-1417124" y="268968"/>
            <a:ext cx="5886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GRACIAS</a:t>
            </a:r>
            <a:endParaRPr sz="4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g1269f047d12_0_0"/>
          <p:cNvSpPr/>
          <p:nvPr/>
        </p:nvSpPr>
        <p:spPr>
          <a:xfrm>
            <a:off x="-1417124" y="732105"/>
            <a:ext cx="5886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GRACIAS</a:t>
            </a:r>
            <a:endParaRPr sz="4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g1269f047d12_0_0"/>
          <p:cNvSpPr/>
          <p:nvPr/>
        </p:nvSpPr>
        <p:spPr>
          <a:xfrm>
            <a:off x="-1417124" y="1278370"/>
            <a:ext cx="5886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GRACIAS</a:t>
            </a:r>
            <a:endParaRPr sz="4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1269f047d12_0_0"/>
          <p:cNvSpPr/>
          <p:nvPr/>
        </p:nvSpPr>
        <p:spPr>
          <a:xfrm>
            <a:off x="-1417124" y="1765258"/>
            <a:ext cx="5886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GRACIAS</a:t>
            </a:r>
            <a:endParaRPr sz="4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1269f047d12_0_0"/>
          <p:cNvSpPr/>
          <p:nvPr/>
        </p:nvSpPr>
        <p:spPr>
          <a:xfrm>
            <a:off x="-1417124" y="2287773"/>
            <a:ext cx="5886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GRACIAS</a:t>
            </a:r>
            <a:endParaRPr sz="4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g1269f047d12_0_0"/>
          <p:cNvSpPr/>
          <p:nvPr/>
        </p:nvSpPr>
        <p:spPr>
          <a:xfrm>
            <a:off x="2629109" y="3089159"/>
            <a:ext cx="58866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s-CO" sz="7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GRACIAS</a:t>
            </a:r>
            <a:endParaRPr sz="7200" b="0" i="0" u="none" strike="noStrike" cap="none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g1269f047d12_0_0"/>
          <p:cNvSpPr/>
          <p:nvPr/>
        </p:nvSpPr>
        <p:spPr>
          <a:xfrm>
            <a:off x="7400175" y="5241875"/>
            <a:ext cx="42621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F57000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rgbClr val="F57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F57000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rgbClr val="F57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51B1907E-E427-6725-2B80-9A2B92861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035" y="3939425"/>
            <a:ext cx="2589904" cy="9182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g126516b20fd_0_8">
            <a:extLst>
              <a:ext uri="{FF2B5EF4-FFF2-40B4-BE49-F238E27FC236}">
                <a16:creationId xmlns:a16="http://schemas.microsoft.com/office/drawing/2014/main" id="{D5109D8D-776C-6E59-C7E6-726508970986}"/>
              </a:ext>
            </a:extLst>
          </p:cNvPr>
          <p:cNvSpPr/>
          <p:nvPr/>
        </p:nvSpPr>
        <p:spPr>
          <a:xfrm>
            <a:off x="435330" y="2301501"/>
            <a:ext cx="106821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CO" sz="3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ES FUNDAMENTAL CREER EN LA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CO" sz="3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CAPACIDAD INDIVIDUAL Y COLECTIVA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CO" sz="3400" b="1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PARA</a:t>
            </a:r>
            <a:r>
              <a:rPr lang="es-CO" sz="3400" b="1" dirty="0">
                <a:solidFill>
                  <a:srgbClr val="FD75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CO" sz="3400" b="1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PROPICIAR LA TRANSFORMACIÓN ORGANIZACIONAL</a:t>
            </a:r>
            <a:endParaRPr sz="3400" b="0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34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" name="Google Shape;89;g126516b20fd_0_8">
            <a:extLst>
              <a:ext uri="{FF2B5EF4-FFF2-40B4-BE49-F238E27FC236}">
                <a16:creationId xmlns:a16="http://schemas.microsoft.com/office/drawing/2014/main" id="{C33B6F59-C000-58BF-80FA-BF6E9F4FEDBE}"/>
              </a:ext>
            </a:extLst>
          </p:cNvPr>
          <p:cNvCxnSpPr>
            <a:cxnSpLocks/>
          </p:cNvCxnSpPr>
          <p:nvPr/>
        </p:nvCxnSpPr>
        <p:spPr>
          <a:xfrm>
            <a:off x="1173809" y="4150406"/>
            <a:ext cx="2293783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Google Shape;90;g126516b20fd_0_8">
            <a:extLst>
              <a:ext uri="{FF2B5EF4-FFF2-40B4-BE49-F238E27FC236}">
                <a16:creationId xmlns:a16="http://schemas.microsoft.com/office/drawing/2014/main" id="{DBA1CB71-BAD6-D6FC-884B-46ECE3A62C80}"/>
              </a:ext>
            </a:extLst>
          </p:cNvPr>
          <p:cNvSpPr txBox="1"/>
          <p:nvPr/>
        </p:nvSpPr>
        <p:spPr>
          <a:xfrm>
            <a:off x="565985" y="1446509"/>
            <a:ext cx="18630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s-CO" sz="150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150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91;g126516b20fd_0_8">
            <a:extLst>
              <a:ext uri="{FF2B5EF4-FFF2-40B4-BE49-F238E27FC236}">
                <a16:creationId xmlns:a16="http://schemas.microsoft.com/office/drawing/2014/main" id="{C4322730-9726-920C-F456-247749E40568}"/>
              </a:ext>
            </a:extLst>
          </p:cNvPr>
          <p:cNvSpPr txBox="1"/>
          <p:nvPr/>
        </p:nvSpPr>
        <p:spPr>
          <a:xfrm rot="10800000">
            <a:off x="9975534" y="292638"/>
            <a:ext cx="1863000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s-CO" sz="150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endParaRPr sz="15000" b="1" i="0" u="none" strike="noStrike" cap="none" dirty="0">
              <a:solidFill>
                <a:srgbClr val="FF71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" name="Google Shape;92;g126516b20fd_0_8">
            <a:extLst>
              <a:ext uri="{FF2B5EF4-FFF2-40B4-BE49-F238E27FC236}">
                <a16:creationId xmlns:a16="http://schemas.microsoft.com/office/drawing/2014/main" id="{7D90146A-98A2-8D24-E330-82540C0F1E65}"/>
              </a:ext>
            </a:extLst>
          </p:cNvPr>
          <p:cNvCxnSpPr>
            <a:cxnSpLocks/>
          </p:cNvCxnSpPr>
          <p:nvPr/>
        </p:nvCxnSpPr>
        <p:spPr>
          <a:xfrm>
            <a:off x="2118800" y="2202769"/>
            <a:ext cx="7235419" cy="0"/>
          </a:xfrm>
          <a:prstGeom prst="straightConnector1">
            <a:avLst/>
          </a:prstGeom>
          <a:noFill/>
          <a:ln w="28575" cap="flat" cmpd="sng">
            <a:solidFill>
              <a:srgbClr val="F57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Google Shape;93;g126516b20fd_0_8">
            <a:extLst>
              <a:ext uri="{FF2B5EF4-FFF2-40B4-BE49-F238E27FC236}">
                <a16:creationId xmlns:a16="http://schemas.microsoft.com/office/drawing/2014/main" id="{11DA5739-24ED-37C4-EC58-024B9C9BD2C3}"/>
              </a:ext>
            </a:extLst>
          </p:cNvPr>
          <p:cNvSpPr/>
          <p:nvPr/>
        </p:nvSpPr>
        <p:spPr>
          <a:xfrm>
            <a:off x="8246934" y="5787446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FF7100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rgbClr val="FF71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FF7100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rgbClr val="FF71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Google Shape;65;p1">
            <a:extLst>
              <a:ext uri="{FF2B5EF4-FFF2-40B4-BE49-F238E27FC236}">
                <a16:creationId xmlns:a16="http://schemas.microsoft.com/office/drawing/2014/main" id="{B4368D98-0775-12A9-D8F2-1D3E796A714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87658" y="0"/>
            <a:ext cx="3416683" cy="10047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89;g126516b20fd_0_8">
            <a:extLst>
              <a:ext uri="{FF2B5EF4-FFF2-40B4-BE49-F238E27FC236}">
                <a16:creationId xmlns:a16="http://schemas.microsoft.com/office/drawing/2014/main" id="{718FB3CC-3B5C-EF14-AAEC-990D65854196}"/>
              </a:ext>
            </a:extLst>
          </p:cNvPr>
          <p:cNvCxnSpPr>
            <a:cxnSpLocks/>
          </p:cNvCxnSpPr>
          <p:nvPr/>
        </p:nvCxnSpPr>
        <p:spPr>
          <a:xfrm>
            <a:off x="8038886" y="4150406"/>
            <a:ext cx="2293783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02919FE8-219E-CE84-B623-8A38652D9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589" y="5531988"/>
            <a:ext cx="2589904" cy="918217"/>
          </a:xfrm>
          <a:prstGeom prst="rect">
            <a:avLst/>
          </a:prstGeom>
        </p:spPr>
      </p:pic>
      <p:pic>
        <p:nvPicPr>
          <p:cNvPr id="13" name="Imagen 1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3C3224EB-8033-1431-CB11-6F644E79E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887" y="5520265"/>
            <a:ext cx="3296223" cy="11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15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g126516b20fd_0_53">
            <a:extLst>
              <a:ext uri="{FF2B5EF4-FFF2-40B4-BE49-F238E27FC236}">
                <a16:creationId xmlns:a16="http://schemas.microsoft.com/office/drawing/2014/main" id="{72A0C7D1-76AB-9B34-7BFD-5DE17983C9F8}"/>
              </a:ext>
            </a:extLst>
          </p:cNvPr>
          <p:cNvSpPr txBox="1"/>
          <p:nvPr/>
        </p:nvSpPr>
        <p:spPr>
          <a:xfrm>
            <a:off x="1800894" y="4182245"/>
            <a:ext cx="296429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000"/>
            </a:pPr>
            <a:r>
              <a:rPr lang="es-ES" sz="1400" dirty="0">
                <a:solidFill>
                  <a:srgbClr val="222A35"/>
                </a:solidFill>
                <a:latin typeface="Montserrat"/>
                <a:ea typeface="Montserrat"/>
                <a:cs typeface="Montserrat"/>
                <a:sym typeface="Montserrat"/>
              </a:rPr>
              <a:t>Estructura de la Estrategia Integral “TRABAJO A DISTANCIA”, Sano y Seguro, “Juntos Optimizamos las Transformaciones”</a:t>
            </a:r>
            <a:endParaRPr lang="es-ES" sz="2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8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99;g126516b20fd_0_53">
            <a:extLst>
              <a:ext uri="{FF2B5EF4-FFF2-40B4-BE49-F238E27FC236}">
                <a16:creationId xmlns:a16="http://schemas.microsoft.com/office/drawing/2014/main" id="{8B5A2F95-F435-245C-C5BA-BDEDA7261C46}"/>
              </a:ext>
            </a:extLst>
          </p:cNvPr>
          <p:cNvSpPr txBox="1"/>
          <p:nvPr/>
        </p:nvSpPr>
        <p:spPr>
          <a:xfrm>
            <a:off x="4846771" y="4224621"/>
            <a:ext cx="273379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000"/>
            </a:pPr>
            <a:r>
              <a:rPr lang="es-ES" sz="1400" dirty="0">
                <a:solidFill>
                  <a:srgbClr val="222A35"/>
                </a:solidFill>
                <a:latin typeface="Montserrat"/>
                <a:ea typeface="Montserrat"/>
                <a:cs typeface="Montserrat"/>
                <a:sym typeface="Montserrat"/>
              </a:rPr>
              <a:t>Kits de la Estrategia Integral “TRABAJO A DISTANCIA”, Sano y Seguro. </a:t>
            </a:r>
            <a:endParaRPr sz="18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101;g126516b20fd_0_53">
            <a:extLst>
              <a:ext uri="{FF2B5EF4-FFF2-40B4-BE49-F238E27FC236}">
                <a16:creationId xmlns:a16="http://schemas.microsoft.com/office/drawing/2014/main" id="{64E47AEC-B301-8613-1AFF-B23C59B54FE6}"/>
              </a:ext>
            </a:extLst>
          </p:cNvPr>
          <p:cNvSpPr/>
          <p:nvPr/>
        </p:nvSpPr>
        <p:spPr>
          <a:xfrm>
            <a:off x="2400455" y="2190779"/>
            <a:ext cx="1863600" cy="1911900"/>
          </a:xfrm>
          <a:prstGeom prst="roundRect">
            <a:avLst>
              <a:gd name="adj" fmla="val 16667"/>
            </a:avLst>
          </a:prstGeom>
          <a:solidFill>
            <a:srgbClr val="FD7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2;g126516b20fd_0_53">
            <a:extLst>
              <a:ext uri="{FF2B5EF4-FFF2-40B4-BE49-F238E27FC236}">
                <a16:creationId xmlns:a16="http://schemas.microsoft.com/office/drawing/2014/main" id="{6F30665F-DF1D-3DF7-2D63-B6E7888A5D0F}"/>
              </a:ext>
            </a:extLst>
          </p:cNvPr>
          <p:cNvSpPr/>
          <p:nvPr/>
        </p:nvSpPr>
        <p:spPr>
          <a:xfrm>
            <a:off x="5209015" y="2186820"/>
            <a:ext cx="1863600" cy="1911900"/>
          </a:xfrm>
          <a:prstGeom prst="roundRect">
            <a:avLst>
              <a:gd name="adj" fmla="val 16667"/>
            </a:avLst>
          </a:prstGeom>
          <a:solidFill>
            <a:srgbClr val="FD7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3;g126516b20fd_0_53">
            <a:extLst>
              <a:ext uri="{FF2B5EF4-FFF2-40B4-BE49-F238E27FC236}">
                <a16:creationId xmlns:a16="http://schemas.microsoft.com/office/drawing/2014/main" id="{D9AB3690-C568-24F9-98DF-25F15439E143}"/>
              </a:ext>
            </a:extLst>
          </p:cNvPr>
          <p:cNvSpPr/>
          <p:nvPr/>
        </p:nvSpPr>
        <p:spPr>
          <a:xfrm>
            <a:off x="8115455" y="2190779"/>
            <a:ext cx="1863600" cy="1911900"/>
          </a:xfrm>
          <a:prstGeom prst="roundRect">
            <a:avLst>
              <a:gd name="adj" fmla="val 16667"/>
            </a:avLst>
          </a:prstGeom>
          <a:solidFill>
            <a:srgbClr val="FD7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4;g126516b20fd_0_53">
            <a:extLst>
              <a:ext uri="{FF2B5EF4-FFF2-40B4-BE49-F238E27FC236}">
                <a16:creationId xmlns:a16="http://schemas.microsoft.com/office/drawing/2014/main" id="{52CC866D-DE86-8A7F-A23E-82BEDC16185B}"/>
              </a:ext>
            </a:extLst>
          </p:cNvPr>
          <p:cNvSpPr/>
          <p:nvPr/>
        </p:nvSpPr>
        <p:spPr>
          <a:xfrm>
            <a:off x="754950" y="1311175"/>
            <a:ext cx="106821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CO" sz="3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TABLA DE CONTENIDOS</a:t>
            </a:r>
            <a:endParaRPr sz="40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" name="Google Shape;108;g126516b20fd_0_53">
            <a:extLst>
              <a:ext uri="{FF2B5EF4-FFF2-40B4-BE49-F238E27FC236}">
                <a16:creationId xmlns:a16="http://schemas.microsoft.com/office/drawing/2014/main" id="{8FC55529-689C-DBC5-613F-6513914D3B4A}"/>
              </a:ext>
            </a:extLst>
          </p:cNvPr>
          <p:cNvGrpSpPr/>
          <p:nvPr/>
        </p:nvGrpSpPr>
        <p:grpSpPr>
          <a:xfrm>
            <a:off x="3016342" y="3024981"/>
            <a:ext cx="631825" cy="808038"/>
            <a:chOff x="8542338" y="1273176"/>
            <a:chExt cx="631825" cy="808038"/>
          </a:xfrm>
        </p:grpSpPr>
        <p:sp>
          <p:nvSpPr>
            <p:cNvPr id="13" name="Google Shape;109;g126516b20fd_0_53">
              <a:extLst>
                <a:ext uri="{FF2B5EF4-FFF2-40B4-BE49-F238E27FC236}">
                  <a16:creationId xmlns:a16="http://schemas.microsoft.com/office/drawing/2014/main" id="{31601143-ACA7-7BAC-807C-B5A964E754FE}"/>
                </a:ext>
              </a:extLst>
            </p:cNvPr>
            <p:cNvSpPr/>
            <p:nvPr/>
          </p:nvSpPr>
          <p:spPr>
            <a:xfrm>
              <a:off x="8542338" y="1273176"/>
              <a:ext cx="631825" cy="808038"/>
            </a:xfrm>
            <a:custGeom>
              <a:avLst/>
              <a:gdLst/>
              <a:ahLst/>
              <a:cxnLst/>
              <a:rect l="l" t="t" r="r" b="b"/>
              <a:pathLst>
                <a:path w="168" h="215" extrusionOk="0">
                  <a:moveTo>
                    <a:pt x="25" y="69"/>
                  </a:moveTo>
                  <a:cubicBezTo>
                    <a:pt x="110" y="190"/>
                    <a:pt x="110" y="190"/>
                    <a:pt x="110" y="190"/>
                  </a:cubicBezTo>
                  <a:cubicBezTo>
                    <a:pt x="92" y="202"/>
                    <a:pt x="92" y="202"/>
                    <a:pt x="92" y="202"/>
                  </a:cubicBezTo>
                  <a:cubicBezTo>
                    <a:pt x="7" y="82"/>
                    <a:pt x="7" y="82"/>
                    <a:pt x="7" y="82"/>
                  </a:cubicBezTo>
                  <a:lnTo>
                    <a:pt x="25" y="69"/>
                  </a:lnTo>
                  <a:close/>
                  <a:moveTo>
                    <a:pt x="92" y="202"/>
                  </a:moveTo>
                  <a:cubicBezTo>
                    <a:pt x="114" y="215"/>
                    <a:pt x="114" y="215"/>
                    <a:pt x="114" y="215"/>
                  </a:cubicBezTo>
                  <a:cubicBezTo>
                    <a:pt x="114" y="215"/>
                    <a:pt x="110" y="192"/>
                    <a:pt x="110" y="190"/>
                  </a:cubicBezTo>
                  <a:lnTo>
                    <a:pt x="92" y="202"/>
                  </a:lnTo>
                  <a:close/>
                  <a:moveTo>
                    <a:pt x="13" y="90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36" y="143"/>
                    <a:pt x="36" y="143"/>
                    <a:pt x="36" y="143"/>
                  </a:cubicBezTo>
                  <a:moveTo>
                    <a:pt x="66" y="166"/>
                  </a:moveTo>
                  <a:cubicBezTo>
                    <a:pt x="84" y="154"/>
                    <a:pt x="84" y="154"/>
                    <a:pt x="84" y="154"/>
                  </a:cubicBezTo>
                  <a:moveTo>
                    <a:pt x="62" y="160"/>
                  </a:moveTo>
                  <a:cubicBezTo>
                    <a:pt x="80" y="147"/>
                    <a:pt x="80" y="147"/>
                    <a:pt x="80" y="147"/>
                  </a:cubicBezTo>
                  <a:moveTo>
                    <a:pt x="22" y="72"/>
                  </a:moveTo>
                  <a:cubicBezTo>
                    <a:pt x="11" y="56"/>
                    <a:pt x="11" y="56"/>
                    <a:pt x="11" y="5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1" y="79"/>
                    <a:pt x="11" y="79"/>
                    <a:pt x="11" y="79"/>
                  </a:cubicBezTo>
                  <a:moveTo>
                    <a:pt x="23" y="140"/>
                  </a:moveTo>
                  <a:cubicBezTo>
                    <a:pt x="23" y="200"/>
                    <a:pt x="23" y="200"/>
                    <a:pt x="23" y="200"/>
                  </a:cubicBezTo>
                  <a:cubicBezTo>
                    <a:pt x="81" y="200"/>
                    <a:pt x="81" y="200"/>
                    <a:pt x="81" y="200"/>
                  </a:cubicBezTo>
                  <a:moveTo>
                    <a:pt x="124" y="200"/>
                  </a:moveTo>
                  <a:cubicBezTo>
                    <a:pt x="168" y="200"/>
                    <a:pt x="168" y="200"/>
                    <a:pt x="168" y="200"/>
                  </a:cubicBezTo>
                  <a:cubicBezTo>
                    <a:pt x="168" y="42"/>
                    <a:pt x="168" y="42"/>
                    <a:pt x="168" y="42"/>
                  </a:cubicBezTo>
                  <a:moveTo>
                    <a:pt x="126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54"/>
                    <a:pt x="23" y="54"/>
                    <a:pt x="23" y="54"/>
                  </a:cubicBezTo>
                  <a:moveTo>
                    <a:pt x="168" y="42"/>
                  </a:moveTo>
                  <a:cubicBezTo>
                    <a:pt x="126" y="0"/>
                    <a:pt x="126" y="0"/>
                    <a:pt x="126" y="0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26" y="42"/>
                    <a:pt x="168" y="42"/>
                    <a:pt x="168" y="42"/>
                  </a:cubicBezTo>
                  <a:close/>
                </a:path>
              </a:pathLst>
            </a:custGeom>
            <a:noFill/>
            <a:ln w="158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" name="Google Shape;110;g126516b20fd_0_53">
              <a:extLst>
                <a:ext uri="{FF2B5EF4-FFF2-40B4-BE49-F238E27FC236}">
                  <a16:creationId xmlns:a16="http://schemas.microsoft.com/office/drawing/2014/main" id="{CA6448FD-85A7-7DA1-3240-8722A8F8BF0D}"/>
                </a:ext>
              </a:extLst>
            </p:cNvPr>
            <p:cNvCxnSpPr/>
            <p:nvPr/>
          </p:nvCxnSpPr>
          <p:spPr>
            <a:xfrm>
              <a:off x="8726488" y="1476376"/>
              <a:ext cx="384300" cy="0"/>
            </a:xfrm>
            <a:prstGeom prst="straightConnector1">
              <a:avLst/>
            </a:prstGeom>
            <a:noFill/>
            <a:ln w="15875" cap="rnd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" name="Google Shape;111;g126516b20fd_0_53">
              <a:extLst>
                <a:ext uri="{FF2B5EF4-FFF2-40B4-BE49-F238E27FC236}">
                  <a16:creationId xmlns:a16="http://schemas.microsoft.com/office/drawing/2014/main" id="{415A3A34-BE63-3E53-30BE-C8B03BAA659E}"/>
                </a:ext>
              </a:extLst>
            </p:cNvPr>
            <p:cNvCxnSpPr/>
            <p:nvPr/>
          </p:nvCxnSpPr>
          <p:spPr>
            <a:xfrm>
              <a:off x="8726488" y="1592263"/>
              <a:ext cx="384300" cy="0"/>
            </a:xfrm>
            <a:prstGeom prst="straightConnector1">
              <a:avLst/>
            </a:prstGeom>
            <a:noFill/>
            <a:ln w="15875" cap="rnd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" name="Google Shape;112;g126516b20fd_0_53">
              <a:extLst>
                <a:ext uri="{FF2B5EF4-FFF2-40B4-BE49-F238E27FC236}">
                  <a16:creationId xmlns:a16="http://schemas.microsoft.com/office/drawing/2014/main" id="{267875C5-71C7-6F19-294F-A10E79D281F4}"/>
                </a:ext>
              </a:extLst>
            </p:cNvPr>
            <p:cNvCxnSpPr/>
            <p:nvPr/>
          </p:nvCxnSpPr>
          <p:spPr>
            <a:xfrm>
              <a:off x="8809038" y="1712913"/>
              <a:ext cx="301500" cy="0"/>
            </a:xfrm>
            <a:prstGeom prst="straightConnector1">
              <a:avLst/>
            </a:prstGeom>
            <a:noFill/>
            <a:ln w="15875" cap="rnd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7" name="Google Shape;113;g126516b20fd_0_53">
            <a:extLst>
              <a:ext uri="{FF2B5EF4-FFF2-40B4-BE49-F238E27FC236}">
                <a16:creationId xmlns:a16="http://schemas.microsoft.com/office/drawing/2014/main" id="{66C43855-6EA8-0FC0-08A2-005B1CA3E63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2571" y="2925169"/>
            <a:ext cx="802192" cy="8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14;g126516b20fd_0_53">
            <a:extLst>
              <a:ext uri="{FF2B5EF4-FFF2-40B4-BE49-F238E27FC236}">
                <a16:creationId xmlns:a16="http://schemas.microsoft.com/office/drawing/2014/main" id="{8B29F6C5-BA45-6021-EDF2-894D4CC7B9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38151" y="2910864"/>
            <a:ext cx="896165" cy="90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16;g126516b20fd_0_53">
            <a:extLst>
              <a:ext uri="{FF2B5EF4-FFF2-40B4-BE49-F238E27FC236}">
                <a16:creationId xmlns:a16="http://schemas.microsoft.com/office/drawing/2014/main" id="{DFAE8759-9C19-8D51-8B0A-D3500BE5D9A1}"/>
              </a:ext>
            </a:extLst>
          </p:cNvPr>
          <p:cNvSpPr/>
          <p:nvPr/>
        </p:nvSpPr>
        <p:spPr>
          <a:xfrm>
            <a:off x="8426323" y="6142200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FF7100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rgbClr val="FF71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FF7100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rgbClr val="FF71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2FD55B24-6B3F-946E-DAAD-5D781461E918}"/>
              </a:ext>
            </a:extLst>
          </p:cNvPr>
          <p:cNvSpPr/>
          <p:nvPr/>
        </p:nvSpPr>
        <p:spPr>
          <a:xfrm>
            <a:off x="2400455" y="2165375"/>
            <a:ext cx="1863600" cy="5542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Google Shape;99;g126516b20fd_0_53">
            <a:extLst>
              <a:ext uri="{FF2B5EF4-FFF2-40B4-BE49-F238E27FC236}">
                <a16:creationId xmlns:a16="http://schemas.microsoft.com/office/drawing/2014/main" id="{4A8FD659-0B2D-8D24-A3F3-91C5E3E1D2A3}"/>
              </a:ext>
            </a:extLst>
          </p:cNvPr>
          <p:cNvSpPr txBox="1"/>
          <p:nvPr/>
        </p:nvSpPr>
        <p:spPr>
          <a:xfrm>
            <a:off x="7623344" y="4220310"/>
            <a:ext cx="2964296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000"/>
            </a:pPr>
            <a:r>
              <a:rPr lang="es-ES" sz="1400" dirty="0">
                <a:solidFill>
                  <a:srgbClr val="222A35"/>
                </a:solidFill>
                <a:latin typeface="Montserrat"/>
                <a:ea typeface="Montserrat"/>
                <a:cs typeface="Montserrat"/>
                <a:sym typeface="Montserrat"/>
              </a:rPr>
              <a:t>El apoyo de las soluciones de la Estrategia Integral en Gestión de la Salud y Seguridad en el TRABAJO A DISTANCIA</a:t>
            </a:r>
            <a:endParaRPr lang="es-ES" sz="2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8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105;g126516b20fd_0_53">
            <a:extLst>
              <a:ext uri="{FF2B5EF4-FFF2-40B4-BE49-F238E27FC236}">
                <a16:creationId xmlns:a16="http://schemas.microsoft.com/office/drawing/2014/main" id="{DAFDDFA8-2098-C5DF-FFB9-6F2CA42E649D}"/>
              </a:ext>
            </a:extLst>
          </p:cNvPr>
          <p:cNvSpPr txBox="1"/>
          <p:nvPr/>
        </p:nvSpPr>
        <p:spPr>
          <a:xfrm>
            <a:off x="2169269" y="2240526"/>
            <a:ext cx="237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Momento 1</a:t>
            </a:r>
            <a:endParaRPr sz="1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6C9548F-C1D8-7283-8427-0B9EF53C0047}"/>
              </a:ext>
            </a:extLst>
          </p:cNvPr>
          <p:cNvSpPr/>
          <p:nvPr/>
        </p:nvSpPr>
        <p:spPr>
          <a:xfrm>
            <a:off x="5209015" y="2167046"/>
            <a:ext cx="1863600" cy="5542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35A80332-2C63-0A92-28FD-C2CE030D856E}"/>
              </a:ext>
            </a:extLst>
          </p:cNvPr>
          <p:cNvSpPr/>
          <p:nvPr/>
        </p:nvSpPr>
        <p:spPr>
          <a:xfrm>
            <a:off x="8112575" y="2190779"/>
            <a:ext cx="1863600" cy="5542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Google Shape;107;g126516b20fd_0_53">
            <a:extLst>
              <a:ext uri="{FF2B5EF4-FFF2-40B4-BE49-F238E27FC236}">
                <a16:creationId xmlns:a16="http://schemas.microsoft.com/office/drawing/2014/main" id="{65B90B66-FD9B-8C76-44C8-A2E8C487D6D1}"/>
              </a:ext>
            </a:extLst>
          </p:cNvPr>
          <p:cNvSpPr txBox="1"/>
          <p:nvPr/>
        </p:nvSpPr>
        <p:spPr>
          <a:xfrm>
            <a:off x="7898234" y="2236151"/>
            <a:ext cx="237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Momento 3</a:t>
            </a:r>
            <a:endParaRPr sz="1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6;g126516b20fd_0_53">
            <a:extLst>
              <a:ext uri="{FF2B5EF4-FFF2-40B4-BE49-F238E27FC236}">
                <a16:creationId xmlns:a16="http://schemas.microsoft.com/office/drawing/2014/main" id="{834101E3-1025-D4D0-AE27-0F8273A50CF0}"/>
              </a:ext>
            </a:extLst>
          </p:cNvPr>
          <p:cNvSpPr txBox="1"/>
          <p:nvPr/>
        </p:nvSpPr>
        <p:spPr>
          <a:xfrm>
            <a:off x="4907999" y="2244094"/>
            <a:ext cx="237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Momento 2</a:t>
            </a:r>
            <a:endParaRPr sz="1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7216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hombre sentado frente a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35D5B7C1-572D-D049-ACC2-CCDB4992C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197" y="-185438"/>
            <a:ext cx="7458078" cy="6919470"/>
          </a:xfrm>
          <a:prstGeom prst="rect">
            <a:avLst/>
          </a:prstGeom>
        </p:spPr>
      </p:pic>
      <p:sp>
        <p:nvSpPr>
          <p:cNvPr id="121" name="Google Shape;121;g126516b20fd_0_35"/>
          <p:cNvSpPr/>
          <p:nvPr/>
        </p:nvSpPr>
        <p:spPr>
          <a:xfrm>
            <a:off x="792078" y="3014100"/>
            <a:ext cx="5680911" cy="13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buClr>
                <a:schemeClr val="dk1"/>
              </a:buClr>
              <a:buSzPts val="1400"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Socializar l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Courier New" panose="02070309020205020404" pitchFamily="49" charset="0"/>
              </a:rPr>
              <a:t>a Estrategia Integral </a:t>
            </a:r>
            <a:r>
              <a:rPr lang="es-ES" sz="1600" b="1" dirty="0">
                <a:solidFill>
                  <a:srgbClr val="FF6600"/>
                </a:solidFill>
                <a:effectLst/>
                <a:latin typeface="Century Gothic" panose="020B0502020202020204" pitchFamily="34" charset="0"/>
                <a:ea typeface="Courier New" panose="02070309020205020404" pitchFamily="49" charset="0"/>
              </a:rPr>
              <a:t>“TRABAJO A DISTANCIA”, </a:t>
            </a:r>
            <a:r>
              <a:rPr lang="es-ES" sz="1600" b="1" dirty="0">
                <a:solidFill>
                  <a:srgbClr val="FF6600"/>
                </a:solidFill>
                <a:latin typeface="Century Gothic" panose="020B0502020202020204" pitchFamily="34" charset="0"/>
                <a:ea typeface="Courier New" panose="02070309020205020404" pitchFamily="49" charset="0"/>
              </a:rPr>
              <a:t>Sano y Seguro.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ourier New" panose="02070309020205020404" pitchFamily="49" charset="0"/>
              </a:rPr>
              <a:t>“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Courier New" panose="02070309020205020404" pitchFamily="49" charset="0"/>
              </a:rPr>
              <a:t>Juntos Optimizamos las Transformaciones”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Courier New" panose="02070309020205020404" pitchFamily="49" charset="0"/>
              </a:rPr>
              <a:t> desarrollada por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Courier New" panose="02070309020205020404" pitchFamily="49" charset="0"/>
              </a:rPr>
              <a:t>Positiva Compañía de Seguros S.A.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Courier New" panose="02070309020205020404" pitchFamily="49" charset="0"/>
              </a:rPr>
              <a:t>  para acompañar a las empresas en la planeación, implementación, seguimiento y mejora continua de los programas o procedimientos para modalidades de TRABAJO A DISTANCIA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Courier New" panose="02070309020205020404" pitchFamily="49" charset="0"/>
              </a:rPr>
              <a:t>(Teletrabajo, Trabajo Remoto, Trabajo en Casa).</a:t>
            </a:r>
            <a:endParaRPr lang="es-ES" sz="16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60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g126516b20fd_0_35"/>
          <p:cNvSpPr/>
          <p:nvPr/>
        </p:nvSpPr>
        <p:spPr>
          <a:xfrm>
            <a:off x="792078" y="1516298"/>
            <a:ext cx="32577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endParaRPr sz="40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GENERAL</a:t>
            </a:r>
            <a:endParaRPr sz="40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g126516b20fd_0_35"/>
          <p:cNvSpPr txBox="1"/>
          <p:nvPr/>
        </p:nvSpPr>
        <p:spPr>
          <a:xfrm>
            <a:off x="7200358" y="4063812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g126516b20fd_0_35"/>
          <p:cNvSpPr/>
          <p:nvPr/>
        </p:nvSpPr>
        <p:spPr>
          <a:xfrm>
            <a:off x="7720876" y="6032066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129;g126516b20fd_0_35">
            <a:extLst>
              <a:ext uri="{FF2B5EF4-FFF2-40B4-BE49-F238E27FC236}">
                <a16:creationId xmlns:a16="http://schemas.microsoft.com/office/drawing/2014/main" id="{239A2CF2-C645-D30F-A53B-AE9D248EAAFF}"/>
              </a:ext>
            </a:extLst>
          </p:cNvPr>
          <p:cNvSpPr txBox="1"/>
          <p:nvPr/>
        </p:nvSpPr>
        <p:spPr>
          <a:xfrm>
            <a:off x="7200358" y="4495661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129;g126516b20fd_0_35">
            <a:extLst>
              <a:ext uri="{FF2B5EF4-FFF2-40B4-BE49-F238E27FC236}">
                <a16:creationId xmlns:a16="http://schemas.microsoft.com/office/drawing/2014/main" id="{BEF639B1-FFFD-B335-A421-DDE6687240FE}"/>
              </a:ext>
            </a:extLst>
          </p:cNvPr>
          <p:cNvSpPr txBox="1"/>
          <p:nvPr/>
        </p:nvSpPr>
        <p:spPr>
          <a:xfrm>
            <a:off x="7200358" y="4881462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129;g126516b20fd_0_35">
            <a:extLst>
              <a:ext uri="{FF2B5EF4-FFF2-40B4-BE49-F238E27FC236}">
                <a16:creationId xmlns:a16="http://schemas.microsoft.com/office/drawing/2014/main" id="{AC5FFBDF-8827-9556-C9AF-DC7F4B5980CE}"/>
              </a:ext>
            </a:extLst>
          </p:cNvPr>
          <p:cNvSpPr txBox="1"/>
          <p:nvPr/>
        </p:nvSpPr>
        <p:spPr>
          <a:xfrm>
            <a:off x="7200358" y="5322600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129;g126516b20fd_0_35">
            <a:extLst>
              <a:ext uri="{FF2B5EF4-FFF2-40B4-BE49-F238E27FC236}">
                <a16:creationId xmlns:a16="http://schemas.microsoft.com/office/drawing/2014/main" id="{2E189A43-A9FA-FFEE-D0F3-3FAF9E367CF3}"/>
              </a:ext>
            </a:extLst>
          </p:cNvPr>
          <p:cNvSpPr txBox="1"/>
          <p:nvPr/>
        </p:nvSpPr>
        <p:spPr>
          <a:xfrm>
            <a:off x="7176911" y="3649313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" name="Google Shape;65;p1">
            <a:extLst>
              <a:ext uri="{FF2B5EF4-FFF2-40B4-BE49-F238E27FC236}">
                <a16:creationId xmlns:a16="http://schemas.microsoft.com/office/drawing/2014/main" id="{57D67A12-27ED-1DDD-364A-B3C528513D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9300" y="0"/>
            <a:ext cx="3416683" cy="10047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89;g126516b20fd_0_8">
            <a:extLst>
              <a:ext uri="{FF2B5EF4-FFF2-40B4-BE49-F238E27FC236}">
                <a16:creationId xmlns:a16="http://schemas.microsoft.com/office/drawing/2014/main" id="{32B6F345-570F-E3B4-AE7C-A092C5B41457}"/>
              </a:ext>
            </a:extLst>
          </p:cNvPr>
          <p:cNvCxnSpPr>
            <a:cxnSpLocks/>
          </p:cNvCxnSpPr>
          <p:nvPr/>
        </p:nvCxnSpPr>
        <p:spPr>
          <a:xfrm>
            <a:off x="892415" y="2953867"/>
            <a:ext cx="5525782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5;g126516b20fd_0_15">
            <a:extLst>
              <a:ext uri="{FF2B5EF4-FFF2-40B4-BE49-F238E27FC236}">
                <a16:creationId xmlns:a16="http://schemas.microsoft.com/office/drawing/2014/main" id="{1610172D-FA64-15EA-4B52-7C3C78BDCD99}"/>
              </a:ext>
            </a:extLst>
          </p:cNvPr>
          <p:cNvSpPr/>
          <p:nvPr/>
        </p:nvSpPr>
        <p:spPr>
          <a:xfrm>
            <a:off x="2005637" y="2385400"/>
            <a:ext cx="1863600" cy="2898000"/>
          </a:xfrm>
          <a:prstGeom prst="roundRect">
            <a:avLst>
              <a:gd name="adj" fmla="val 12225"/>
            </a:avLst>
          </a:prstGeom>
          <a:solidFill>
            <a:srgbClr val="FD7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36;g126516b20fd_0_15">
            <a:extLst>
              <a:ext uri="{FF2B5EF4-FFF2-40B4-BE49-F238E27FC236}">
                <a16:creationId xmlns:a16="http://schemas.microsoft.com/office/drawing/2014/main" id="{2AF9CFA1-66AC-8825-209B-73E9BEFF7222}"/>
              </a:ext>
            </a:extLst>
          </p:cNvPr>
          <p:cNvSpPr txBox="1"/>
          <p:nvPr/>
        </p:nvSpPr>
        <p:spPr>
          <a:xfrm>
            <a:off x="1731478" y="1579767"/>
            <a:ext cx="2376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 ESPECÍFICO 1</a:t>
            </a:r>
            <a:endParaRPr sz="1400" b="0" i="0" u="none" strike="noStrike" cap="none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37;g126516b20fd_0_15">
            <a:extLst>
              <a:ext uri="{FF2B5EF4-FFF2-40B4-BE49-F238E27FC236}">
                <a16:creationId xmlns:a16="http://schemas.microsoft.com/office/drawing/2014/main" id="{DEA3AD5E-219B-E84E-C5F4-EBFBB01832FD}"/>
              </a:ext>
            </a:extLst>
          </p:cNvPr>
          <p:cNvSpPr txBox="1"/>
          <p:nvPr/>
        </p:nvSpPr>
        <p:spPr>
          <a:xfrm>
            <a:off x="4839554" y="1589945"/>
            <a:ext cx="2376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 ESPECÍFICO 2</a:t>
            </a:r>
            <a:endParaRPr sz="1400" b="0" i="0" u="none" strike="noStrike" cap="none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38;g126516b20fd_0_15">
            <a:extLst>
              <a:ext uri="{FF2B5EF4-FFF2-40B4-BE49-F238E27FC236}">
                <a16:creationId xmlns:a16="http://schemas.microsoft.com/office/drawing/2014/main" id="{DE26CADB-0ED6-966F-8A70-4783D16E24A6}"/>
              </a:ext>
            </a:extLst>
          </p:cNvPr>
          <p:cNvSpPr txBox="1"/>
          <p:nvPr/>
        </p:nvSpPr>
        <p:spPr>
          <a:xfrm>
            <a:off x="7920891" y="1648641"/>
            <a:ext cx="2376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 ESPECÍFICO 3</a:t>
            </a:r>
            <a:endParaRPr sz="1400" b="0" i="0" u="none" strike="noStrike" cap="none" dirty="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40;g126516b20fd_0_15">
            <a:extLst>
              <a:ext uri="{FF2B5EF4-FFF2-40B4-BE49-F238E27FC236}">
                <a16:creationId xmlns:a16="http://schemas.microsoft.com/office/drawing/2014/main" id="{96728633-1AF8-7BA7-2C86-AFEB28B13B17}"/>
              </a:ext>
            </a:extLst>
          </p:cNvPr>
          <p:cNvSpPr/>
          <p:nvPr/>
        </p:nvSpPr>
        <p:spPr>
          <a:xfrm>
            <a:off x="5065415" y="2306594"/>
            <a:ext cx="1863600" cy="2953823"/>
          </a:xfrm>
          <a:prstGeom prst="roundRect">
            <a:avLst>
              <a:gd name="adj" fmla="val 12225"/>
            </a:avLst>
          </a:prstGeom>
          <a:solidFill>
            <a:srgbClr val="FD7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42;g126516b20fd_0_15">
            <a:extLst>
              <a:ext uri="{FF2B5EF4-FFF2-40B4-BE49-F238E27FC236}">
                <a16:creationId xmlns:a16="http://schemas.microsoft.com/office/drawing/2014/main" id="{C6ED2C8E-C1A7-98B3-5BBB-CC5AECE5EFC9}"/>
              </a:ext>
            </a:extLst>
          </p:cNvPr>
          <p:cNvSpPr/>
          <p:nvPr/>
        </p:nvSpPr>
        <p:spPr>
          <a:xfrm>
            <a:off x="8197576" y="2385399"/>
            <a:ext cx="1863600" cy="2897999"/>
          </a:xfrm>
          <a:prstGeom prst="roundRect">
            <a:avLst>
              <a:gd name="adj" fmla="val 12225"/>
            </a:avLst>
          </a:prstGeom>
          <a:solidFill>
            <a:srgbClr val="FD7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4;g126516b20fd_0_15">
            <a:extLst>
              <a:ext uri="{FF2B5EF4-FFF2-40B4-BE49-F238E27FC236}">
                <a16:creationId xmlns:a16="http://schemas.microsoft.com/office/drawing/2014/main" id="{9862F320-395F-C1D8-EE17-FD8674A2F052}"/>
              </a:ext>
            </a:extLst>
          </p:cNvPr>
          <p:cNvSpPr/>
          <p:nvPr/>
        </p:nvSpPr>
        <p:spPr>
          <a:xfrm>
            <a:off x="8423472" y="6143344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FF7100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rgbClr val="FF71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FF7100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rgbClr val="FF71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122;g126516b20fd_0_15">
            <a:extLst>
              <a:ext uri="{FF2B5EF4-FFF2-40B4-BE49-F238E27FC236}">
                <a16:creationId xmlns:a16="http://schemas.microsoft.com/office/drawing/2014/main" id="{7A57177C-D19B-4353-9E39-E1E9ADB08052}"/>
              </a:ext>
            </a:extLst>
          </p:cNvPr>
          <p:cNvSpPr txBox="1"/>
          <p:nvPr/>
        </p:nvSpPr>
        <p:spPr>
          <a:xfrm>
            <a:off x="2052992" y="2725040"/>
            <a:ext cx="1680149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Lograr</a:t>
            </a:r>
            <a:r>
              <a:rPr lang="es-CO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los participantes identifiquen las soluciones desarrolladas por POSITIVA para acompañar la </a:t>
            </a:r>
            <a:r>
              <a:rPr lang="es-CO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implementación de modalidades </a:t>
            </a:r>
            <a:r>
              <a:rPr lang="es-CO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</a:t>
            </a:r>
            <a:r>
              <a:rPr lang="es-CO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TRABAJO A DISTANCIA</a:t>
            </a:r>
            <a:endParaRPr sz="10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24;g126516b20fd_0_15">
            <a:extLst>
              <a:ext uri="{FF2B5EF4-FFF2-40B4-BE49-F238E27FC236}">
                <a16:creationId xmlns:a16="http://schemas.microsoft.com/office/drawing/2014/main" id="{4C225462-36CD-AD4C-799D-DB088E329AE7}"/>
              </a:ext>
            </a:extLst>
          </p:cNvPr>
          <p:cNvSpPr txBox="1"/>
          <p:nvPr/>
        </p:nvSpPr>
        <p:spPr>
          <a:xfrm>
            <a:off x="5114206" y="2748486"/>
            <a:ext cx="1725535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Reconocer </a:t>
            </a:r>
            <a:r>
              <a:rPr lang="es-CO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Kits de la Estrategia Integral “TRABAJO A DISTANCIA”, Sano y Seguro, “Juntos Optimizamos las Transformaciones” de POSITIVA. </a:t>
            </a:r>
            <a:endParaRPr sz="1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26;g126516b20fd_0_15">
            <a:extLst>
              <a:ext uri="{FF2B5EF4-FFF2-40B4-BE49-F238E27FC236}">
                <a16:creationId xmlns:a16="http://schemas.microsoft.com/office/drawing/2014/main" id="{1379ED6E-3EE7-C094-BF7C-0A4E6830871A}"/>
              </a:ext>
            </a:extLst>
          </p:cNvPr>
          <p:cNvSpPr txBox="1"/>
          <p:nvPr/>
        </p:nvSpPr>
        <p:spPr>
          <a:xfrm>
            <a:off x="8185708" y="2748486"/>
            <a:ext cx="1863599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Identificar</a:t>
            </a:r>
            <a:r>
              <a:rPr lang="es-CO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manera como las soluciones de la Estrategia Integral de POSITIVA </a:t>
            </a:r>
            <a:r>
              <a:rPr lang="es-CO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apoyan gestión de la salud y seguridad </a:t>
            </a:r>
            <a:r>
              <a:rPr lang="es-CO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las modalidades de TRABAJO A DISTANCIA.</a:t>
            </a:r>
            <a:endParaRPr sz="1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7" name="Google Shape;730;p14">
            <a:extLst>
              <a:ext uri="{FF2B5EF4-FFF2-40B4-BE49-F238E27FC236}">
                <a16:creationId xmlns:a16="http://schemas.microsoft.com/office/drawing/2014/main" id="{71D80C8E-B0C4-09C0-1431-BAC7A7CF8273}"/>
              </a:ext>
            </a:extLst>
          </p:cNvPr>
          <p:cNvGrpSpPr/>
          <p:nvPr/>
        </p:nvGrpSpPr>
        <p:grpSpPr>
          <a:xfrm>
            <a:off x="2572326" y="1023586"/>
            <a:ext cx="615095" cy="544455"/>
            <a:chOff x="5521326" y="4037013"/>
            <a:chExt cx="998538" cy="838200"/>
          </a:xfrm>
        </p:grpSpPr>
        <p:sp>
          <p:nvSpPr>
            <p:cNvPr id="18" name="Google Shape;731;p14">
              <a:extLst>
                <a:ext uri="{FF2B5EF4-FFF2-40B4-BE49-F238E27FC236}">
                  <a16:creationId xmlns:a16="http://schemas.microsoft.com/office/drawing/2014/main" id="{5D76A592-A5F5-EC19-D83C-B5C93A53A23C}"/>
                </a:ext>
              </a:extLst>
            </p:cNvPr>
            <p:cNvSpPr/>
            <p:nvPr/>
          </p:nvSpPr>
          <p:spPr>
            <a:xfrm>
              <a:off x="5938839" y="4037013"/>
              <a:ext cx="146050" cy="161925"/>
            </a:xfrm>
            <a:prstGeom prst="ellipse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32;p14">
              <a:extLst>
                <a:ext uri="{FF2B5EF4-FFF2-40B4-BE49-F238E27FC236}">
                  <a16:creationId xmlns:a16="http://schemas.microsoft.com/office/drawing/2014/main" id="{1B10CCDE-4324-74D6-E421-29FD37E5C23C}"/>
                </a:ext>
              </a:extLst>
            </p:cNvPr>
            <p:cNvSpPr/>
            <p:nvPr/>
          </p:nvSpPr>
          <p:spPr>
            <a:xfrm>
              <a:off x="5859464" y="4232276"/>
              <a:ext cx="304800" cy="147638"/>
            </a:xfrm>
            <a:custGeom>
              <a:avLst/>
              <a:gdLst/>
              <a:ahLst/>
              <a:cxnLst/>
              <a:rect l="l" t="t" r="r" b="b"/>
              <a:pathLst>
                <a:path w="81" h="39" extrusionOk="0">
                  <a:moveTo>
                    <a:pt x="81" y="39"/>
                  </a:moveTo>
                  <a:cubicBezTo>
                    <a:pt x="81" y="13"/>
                    <a:pt x="75" y="3"/>
                    <a:pt x="52" y="0"/>
                  </a:cubicBezTo>
                  <a:cubicBezTo>
                    <a:pt x="52" y="0"/>
                    <a:pt x="41" y="20"/>
                    <a:pt x="4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7" y="3"/>
                    <a:pt x="0" y="13"/>
                    <a:pt x="0" y="39"/>
                  </a:cubicBezTo>
                  <a:lnTo>
                    <a:pt x="81" y="39"/>
                  </a:lnTo>
                  <a:close/>
                </a:path>
              </a:pathLst>
            </a:cu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33;p14">
              <a:extLst>
                <a:ext uri="{FF2B5EF4-FFF2-40B4-BE49-F238E27FC236}">
                  <a16:creationId xmlns:a16="http://schemas.microsoft.com/office/drawing/2014/main" id="{82ED7EC2-77CE-60DF-70E8-942B6E1570E9}"/>
                </a:ext>
              </a:extLst>
            </p:cNvPr>
            <p:cNvSpPr/>
            <p:nvPr/>
          </p:nvSpPr>
          <p:spPr>
            <a:xfrm>
              <a:off x="5600701" y="4454526"/>
              <a:ext cx="146050" cy="161925"/>
            </a:xfrm>
            <a:prstGeom prst="ellipse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734;p14">
              <a:extLst>
                <a:ext uri="{FF2B5EF4-FFF2-40B4-BE49-F238E27FC236}">
                  <a16:creationId xmlns:a16="http://schemas.microsoft.com/office/drawing/2014/main" id="{DB5BE74F-A9FF-C934-D9F8-B81AFDB66C2B}"/>
                </a:ext>
              </a:extLst>
            </p:cNvPr>
            <p:cNvSpPr/>
            <p:nvPr/>
          </p:nvSpPr>
          <p:spPr>
            <a:xfrm>
              <a:off x="5521326" y="4649788"/>
              <a:ext cx="304800" cy="146050"/>
            </a:xfrm>
            <a:custGeom>
              <a:avLst/>
              <a:gdLst/>
              <a:ahLst/>
              <a:cxnLst/>
              <a:rect l="l" t="t" r="r" b="b"/>
              <a:pathLst>
                <a:path w="81" h="39" extrusionOk="0">
                  <a:moveTo>
                    <a:pt x="81" y="39"/>
                  </a:moveTo>
                  <a:cubicBezTo>
                    <a:pt x="81" y="13"/>
                    <a:pt x="75" y="2"/>
                    <a:pt x="52" y="0"/>
                  </a:cubicBezTo>
                  <a:cubicBezTo>
                    <a:pt x="52" y="0"/>
                    <a:pt x="41" y="19"/>
                    <a:pt x="41" y="19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7" y="2"/>
                    <a:pt x="0" y="13"/>
                    <a:pt x="0" y="39"/>
                  </a:cubicBezTo>
                  <a:lnTo>
                    <a:pt x="81" y="39"/>
                  </a:lnTo>
                  <a:close/>
                </a:path>
              </a:pathLst>
            </a:cu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735;p14">
              <a:extLst>
                <a:ext uri="{FF2B5EF4-FFF2-40B4-BE49-F238E27FC236}">
                  <a16:creationId xmlns:a16="http://schemas.microsoft.com/office/drawing/2014/main" id="{076568CC-6553-606B-43E4-114D385888B5}"/>
                </a:ext>
              </a:extLst>
            </p:cNvPr>
            <p:cNvSpPr/>
            <p:nvPr/>
          </p:nvSpPr>
          <p:spPr>
            <a:xfrm>
              <a:off x="6294439" y="4454526"/>
              <a:ext cx="147638" cy="161925"/>
            </a:xfrm>
            <a:prstGeom prst="ellipse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736;p14">
              <a:extLst>
                <a:ext uri="{FF2B5EF4-FFF2-40B4-BE49-F238E27FC236}">
                  <a16:creationId xmlns:a16="http://schemas.microsoft.com/office/drawing/2014/main" id="{31D20B87-81B2-4FD0-302B-04E86B10B4A0}"/>
                </a:ext>
              </a:extLst>
            </p:cNvPr>
            <p:cNvSpPr/>
            <p:nvPr/>
          </p:nvSpPr>
          <p:spPr>
            <a:xfrm>
              <a:off x="6216651" y="4649788"/>
              <a:ext cx="303213" cy="146050"/>
            </a:xfrm>
            <a:custGeom>
              <a:avLst/>
              <a:gdLst/>
              <a:ahLst/>
              <a:cxnLst/>
              <a:rect l="l" t="t" r="r" b="b"/>
              <a:pathLst>
                <a:path w="81" h="39" extrusionOk="0">
                  <a:moveTo>
                    <a:pt x="81" y="39"/>
                  </a:moveTo>
                  <a:cubicBezTo>
                    <a:pt x="81" y="13"/>
                    <a:pt x="74" y="2"/>
                    <a:pt x="51" y="0"/>
                  </a:cubicBezTo>
                  <a:cubicBezTo>
                    <a:pt x="51" y="0"/>
                    <a:pt x="40" y="19"/>
                    <a:pt x="40" y="19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6" y="2"/>
                    <a:pt x="0" y="13"/>
                    <a:pt x="0" y="39"/>
                  </a:cubicBezTo>
                  <a:lnTo>
                    <a:pt x="81" y="39"/>
                  </a:lnTo>
                  <a:close/>
                </a:path>
              </a:pathLst>
            </a:cu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737;p14">
              <a:extLst>
                <a:ext uri="{FF2B5EF4-FFF2-40B4-BE49-F238E27FC236}">
                  <a16:creationId xmlns:a16="http://schemas.microsoft.com/office/drawing/2014/main" id="{42D1BE0A-A9DF-787B-C00B-AF16C776D677}"/>
                </a:ext>
              </a:extLst>
            </p:cNvPr>
            <p:cNvSpPr/>
            <p:nvPr/>
          </p:nvSpPr>
          <p:spPr>
            <a:xfrm>
              <a:off x="5862639" y="4819651"/>
              <a:ext cx="315913" cy="36513"/>
            </a:xfrm>
            <a:custGeom>
              <a:avLst/>
              <a:gdLst/>
              <a:ahLst/>
              <a:cxnLst/>
              <a:rect l="l" t="t" r="r" b="b"/>
              <a:pathLst>
                <a:path w="84" h="10" extrusionOk="0">
                  <a:moveTo>
                    <a:pt x="84" y="0"/>
                  </a:moveTo>
                  <a:cubicBezTo>
                    <a:pt x="71" y="6"/>
                    <a:pt x="57" y="10"/>
                    <a:pt x="42" y="10"/>
                  </a:cubicBezTo>
                  <a:cubicBezTo>
                    <a:pt x="27" y="10"/>
                    <a:pt x="13" y="6"/>
                    <a:pt x="0" y="0"/>
                  </a:cubicBezTo>
                </a:path>
              </a:pathLst>
            </a:cu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738;p14">
              <a:extLst>
                <a:ext uri="{FF2B5EF4-FFF2-40B4-BE49-F238E27FC236}">
                  <a16:creationId xmlns:a16="http://schemas.microsoft.com/office/drawing/2014/main" id="{A7220278-7516-EEA4-4465-B26F6A16BCBD}"/>
                </a:ext>
              </a:extLst>
            </p:cNvPr>
            <p:cNvSpPr/>
            <p:nvPr/>
          </p:nvSpPr>
          <p:spPr>
            <a:xfrm>
              <a:off x="5862639" y="4811713"/>
              <a:ext cx="82550" cy="63500"/>
            </a:xfrm>
            <a:custGeom>
              <a:avLst/>
              <a:gdLst/>
              <a:ahLst/>
              <a:cxnLst/>
              <a:rect l="l" t="t" r="r" b="b"/>
              <a:pathLst>
                <a:path w="52" h="40" extrusionOk="0">
                  <a:moveTo>
                    <a:pt x="36" y="40"/>
                  </a:moveTo>
                  <a:lnTo>
                    <a:pt x="0" y="5"/>
                  </a:lnTo>
                  <a:lnTo>
                    <a:pt x="52" y="0"/>
                  </a:lnTo>
                </a:path>
              </a:pathLst>
            </a:cu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739;p14">
              <a:extLst>
                <a:ext uri="{FF2B5EF4-FFF2-40B4-BE49-F238E27FC236}">
                  <a16:creationId xmlns:a16="http://schemas.microsoft.com/office/drawing/2014/main" id="{E2F94AAA-BE66-7062-538D-9001B7BC690D}"/>
                </a:ext>
              </a:extLst>
            </p:cNvPr>
            <p:cNvSpPr/>
            <p:nvPr/>
          </p:nvSpPr>
          <p:spPr>
            <a:xfrm>
              <a:off x="6122989" y="4176713"/>
              <a:ext cx="231775" cy="244475"/>
            </a:xfrm>
            <a:custGeom>
              <a:avLst/>
              <a:gdLst/>
              <a:ahLst/>
              <a:cxnLst/>
              <a:rect l="l" t="t" r="r" b="b"/>
              <a:pathLst>
                <a:path w="62" h="65" extrusionOk="0">
                  <a:moveTo>
                    <a:pt x="0" y="0"/>
                  </a:moveTo>
                  <a:cubicBezTo>
                    <a:pt x="30" y="9"/>
                    <a:pt x="54" y="34"/>
                    <a:pt x="62" y="65"/>
                  </a:cubicBezTo>
                </a:path>
              </a:pathLst>
            </a:cu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740;p14">
              <a:extLst>
                <a:ext uri="{FF2B5EF4-FFF2-40B4-BE49-F238E27FC236}">
                  <a16:creationId xmlns:a16="http://schemas.microsoft.com/office/drawing/2014/main" id="{9D6650CD-C15F-ACF1-F964-B85C2438CE8D}"/>
                </a:ext>
              </a:extLst>
            </p:cNvPr>
            <p:cNvSpPr/>
            <p:nvPr/>
          </p:nvSpPr>
          <p:spPr>
            <a:xfrm>
              <a:off x="6299201" y="4341813"/>
              <a:ext cx="63500" cy="79375"/>
            </a:xfrm>
            <a:custGeom>
              <a:avLst/>
              <a:gdLst/>
              <a:ahLst/>
              <a:cxnLst/>
              <a:rect l="l" t="t" r="r" b="b"/>
              <a:pathLst>
                <a:path w="40" h="50" extrusionOk="0">
                  <a:moveTo>
                    <a:pt x="40" y="0"/>
                  </a:moveTo>
                  <a:lnTo>
                    <a:pt x="35" y="50"/>
                  </a:lnTo>
                  <a:lnTo>
                    <a:pt x="0" y="14"/>
                  </a:lnTo>
                </a:path>
              </a:pathLst>
            </a:cu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741;p14">
              <a:extLst>
                <a:ext uri="{FF2B5EF4-FFF2-40B4-BE49-F238E27FC236}">
                  <a16:creationId xmlns:a16="http://schemas.microsoft.com/office/drawing/2014/main" id="{C508B7A8-76B1-B1C4-D579-A3932B377FB8}"/>
                </a:ext>
              </a:extLst>
            </p:cNvPr>
            <p:cNvSpPr/>
            <p:nvPr/>
          </p:nvSpPr>
          <p:spPr>
            <a:xfrm>
              <a:off x="5686426" y="4179888"/>
              <a:ext cx="222250" cy="233363"/>
            </a:xfrm>
            <a:custGeom>
              <a:avLst/>
              <a:gdLst/>
              <a:ahLst/>
              <a:cxnLst/>
              <a:rect l="l" t="t" r="r" b="b"/>
              <a:pathLst>
                <a:path w="59" h="62" extrusionOk="0">
                  <a:moveTo>
                    <a:pt x="0" y="62"/>
                  </a:moveTo>
                  <a:cubicBezTo>
                    <a:pt x="8" y="33"/>
                    <a:pt x="30" y="10"/>
                    <a:pt x="59" y="0"/>
                  </a:cubicBezTo>
                </a:path>
              </a:pathLst>
            </a:cu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742;p14">
              <a:extLst>
                <a:ext uri="{FF2B5EF4-FFF2-40B4-BE49-F238E27FC236}">
                  <a16:creationId xmlns:a16="http://schemas.microsoft.com/office/drawing/2014/main" id="{7102D1E5-3571-11CE-87BF-32974D53EC1C}"/>
                </a:ext>
              </a:extLst>
            </p:cNvPr>
            <p:cNvSpPr/>
            <p:nvPr/>
          </p:nvSpPr>
          <p:spPr>
            <a:xfrm>
              <a:off x="5826126" y="4179888"/>
              <a:ext cx="82550" cy="65088"/>
            </a:xfrm>
            <a:custGeom>
              <a:avLst/>
              <a:gdLst/>
              <a:ahLst/>
              <a:cxnLst/>
              <a:rect l="l" t="t" r="r" b="b"/>
              <a:pathLst>
                <a:path w="52" h="41" extrusionOk="0">
                  <a:moveTo>
                    <a:pt x="0" y="0"/>
                  </a:moveTo>
                  <a:lnTo>
                    <a:pt x="52" y="0"/>
                  </a:lnTo>
                  <a:lnTo>
                    <a:pt x="19" y="41"/>
                  </a:lnTo>
                </a:path>
              </a:pathLst>
            </a:cu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" name="Google Shape;743;p14">
              <a:extLst>
                <a:ext uri="{FF2B5EF4-FFF2-40B4-BE49-F238E27FC236}">
                  <a16:creationId xmlns:a16="http://schemas.microsoft.com/office/drawing/2014/main" id="{D52F8287-43BE-31C4-F1BF-0EE4B2F943BD}"/>
                </a:ext>
              </a:extLst>
            </p:cNvPr>
            <p:cNvCxnSpPr/>
            <p:nvPr/>
          </p:nvCxnSpPr>
          <p:spPr>
            <a:xfrm rot="10800000">
              <a:off x="6021389" y="4465638"/>
              <a:ext cx="0" cy="131763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" name="Google Shape;744;p14">
              <a:extLst>
                <a:ext uri="{FF2B5EF4-FFF2-40B4-BE49-F238E27FC236}">
                  <a16:creationId xmlns:a16="http://schemas.microsoft.com/office/drawing/2014/main" id="{DDBFE396-6522-7800-9BAB-0601F6F37F98}"/>
                </a:ext>
              </a:extLst>
            </p:cNvPr>
            <p:cNvCxnSpPr/>
            <p:nvPr/>
          </p:nvCxnSpPr>
          <p:spPr>
            <a:xfrm flipH="1">
              <a:off x="5908676" y="4597401"/>
              <a:ext cx="112713" cy="63500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" name="Google Shape;745;p14">
              <a:extLst>
                <a:ext uri="{FF2B5EF4-FFF2-40B4-BE49-F238E27FC236}">
                  <a16:creationId xmlns:a16="http://schemas.microsoft.com/office/drawing/2014/main" id="{43E2947D-3289-7D76-FEBF-AA0C44979C3C}"/>
                </a:ext>
              </a:extLst>
            </p:cNvPr>
            <p:cNvCxnSpPr/>
            <p:nvPr/>
          </p:nvCxnSpPr>
          <p:spPr>
            <a:xfrm>
              <a:off x="6021389" y="4597401"/>
              <a:ext cx="112713" cy="63500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3" name="Google Shape;2314;p18">
            <a:extLst>
              <a:ext uri="{FF2B5EF4-FFF2-40B4-BE49-F238E27FC236}">
                <a16:creationId xmlns:a16="http://schemas.microsoft.com/office/drawing/2014/main" id="{E769F931-A7E1-C49B-B41E-A9AEF0014CBC}"/>
              </a:ext>
            </a:extLst>
          </p:cNvPr>
          <p:cNvSpPr/>
          <p:nvPr/>
        </p:nvSpPr>
        <p:spPr>
          <a:xfrm>
            <a:off x="5600290" y="1060662"/>
            <a:ext cx="771383" cy="422371"/>
          </a:xfrm>
          <a:custGeom>
            <a:avLst/>
            <a:gdLst/>
            <a:ahLst/>
            <a:cxnLst/>
            <a:rect l="l" t="t" r="r" b="b"/>
            <a:pathLst>
              <a:path w="274" h="149" extrusionOk="0">
                <a:moveTo>
                  <a:pt x="236" y="122"/>
                </a:moveTo>
                <a:cubicBezTo>
                  <a:pt x="38" y="122"/>
                  <a:pt x="38" y="122"/>
                  <a:pt x="38" y="122"/>
                </a:cubicBezTo>
                <a:cubicBezTo>
                  <a:pt x="38" y="0"/>
                  <a:pt x="38" y="0"/>
                  <a:pt x="38" y="0"/>
                </a:cubicBezTo>
                <a:cubicBezTo>
                  <a:pt x="236" y="0"/>
                  <a:pt x="236" y="0"/>
                  <a:pt x="236" y="0"/>
                </a:cubicBezTo>
                <a:lnTo>
                  <a:pt x="236" y="122"/>
                </a:lnTo>
                <a:close/>
                <a:moveTo>
                  <a:pt x="236" y="0"/>
                </a:moveTo>
                <a:cubicBezTo>
                  <a:pt x="38" y="0"/>
                  <a:pt x="38" y="0"/>
                  <a:pt x="38" y="0"/>
                </a:cubicBezTo>
                <a:cubicBezTo>
                  <a:pt x="38" y="122"/>
                  <a:pt x="38" y="122"/>
                  <a:pt x="38" y="122"/>
                </a:cubicBezTo>
                <a:cubicBezTo>
                  <a:pt x="236" y="122"/>
                  <a:pt x="236" y="122"/>
                  <a:pt x="236" y="122"/>
                </a:cubicBezTo>
                <a:lnTo>
                  <a:pt x="236" y="0"/>
                </a:lnTo>
                <a:close/>
                <a:moveTo>
                  <a:pt x="226" y="108"/>
                </a:moveTo>
                <a:cubicBezTo>
                  <a:pt x="226" y="9"/>
                  <a:pt x="226" y="9"/>
                  <a:pt x="226" y="9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108"/>
                  <a:pt x="48" y="108"/>
                  <a:pt x="48" y="108"/>
                </a:cubicBezTo>
                <a:lnTo>
                  <a:pt x="226" y="108"/>
                </a:lnTo>
                <a:close/>
                <a:moveTo>
                  <a:pt x="236" y="122"/>
                </a:moveTo>
                <a:cubicBezTo>
                  <a:pt x="38" y="122"/>
                  <a:pt x="38" y="122"/>
                  <a:pt x="38" y="122"/>
                </a:cubicBezTo>
                <a:cubicBezTo>
                  <a:pt x="0" y="149"/>
                  <a:pt x="0" y="149"/>
                  <a:pt x="0" y="149"/>
                </a:cubicBezTo>
                <a:cubicBezTo>
                  <a:pt x="274" y="149"/>
                  <a:pt x="274" y="149"/>
                  <a:pt x="274" y="149"/>
                </a:cubicBezTo>
                <a:lnTo>
                  <a:pt x="236" y="122"/>
                </a:lnTo>
                <a:close/>
                <a:moveTo>
                  <a:pt x="45" y="130"/>
                </a:moveTo>
                <a:cubicBezTo>
                  <a:pt x="59" y="130"/>
                  <a:pt x="59" y="130"/>
                  <a:pt x="59" y="130"/>
                </a:cubicBezTo>
                <a:moveTo>
                  <a:pt x="70" y="130"/>
                </a:moveTo>
                <a:cubicBezTo>
                  <a:pt x="83" y="130"/>
                  <a:pt x="83" y="130"/>
                  <a:pt x="83" y="130"/>
                </a:cubicBezTo>
                <a:moveTo>
                  <a:pt x="94" y="130"/>
                </a:moveTo>
                <a:cubicBezTo>
                  <a:pt x="107" y="130"/>
                  <a:pt x="107" y="130"/>
                  <a:pt x="107" y="130"/>
                </a:cubicBezTo>
                <a:moveTo>
                  <a:pt x="118" y="130"/>
                </a:moveTo>
                <a:cubicBezTo>
                  <a:pt x="132" y="130"/>
                  <a:pt x="132" y="130"/>
                  <a:pt x="132" y="130"/>
                </a:cubicBezTo>
                <a:moveTo>
                  <a:pt x="142" y="130"/>
                </a:moveTo>
                <a:cubicBezTo>
                  <a:pt x="156" y="130"/>
                  <a:pt x="156" y="130"/>
                  <a:pt x="156" y="130"/>
                </a:cubicBezTo>
                <a:moveTo>
                  <a:pt x="167" y="130"/>
                </a:moveTo>
                <a:cubicBezTo>
                  <a:pt x="180" y="130"/>
                  <a:pt x="180" y="130"/>
                  <a:pt x="180" y="130"/>
                </a:cubicBezTo>
                <a:moveTo>
                  <a:pt x="191" y="130"/>
                </a:moveTo>
                <a:cubicBezTo>
                  <a:pt x="204" y="130"/>
                  <a:pt x="204" y="130"/>
                  <a:pt x="204" y="130"/>
                </a:cubicBezTo>
                <a:moveTo>
                  <a:pt x="215" y="130"/>
                </a:moveTo>
                <a:cubicBezTo>
                  <a:pt x="229" y="130"/>
                  <a:pt x="229" y="130"/>
                  <a:pt x="229" y="130"/>
                </a:cubicBezTo>
                <a:moveTo>
                  <a:pt x="47" y="139"/>
                </a:moveTo>
                <a:cubicBezTo>
                  <a:pt x="32" y="139"/>
                  <a:pt x="32" y="139"/>
                  <a:pt x="32" y="139"/>
                </a:cubicBezTo>
                <a:moveTo>
                  <a:pt x="75" y="139"/>
                </a:moveTo>
                <a:cubicBezTo>
                  <a:pt x="60" y="139"/>
                  <a:pt x="60" y="139"/>
                  <a:pt x="60" y="139"/>
                </a:cubicBezTo>
                <a:moveTo>
                  <a:pt x="103" y="139"/>
                </a:moveTo>
                <a:cubicBezTo>
                  <a:pt x="88" y="139"/>
                  <a:pt x="88" y="139"/>
                  <a:pt x="88" y="139"/>
                </a:cubicBezTo>
                <a:moveTo>
                  <a:pt x="131" y="139"/>
                </a:moveTo>
                <a:cubicBezTo>
                  <a:pt x="115" y="139"/>
                  <a:pt x="115" y="139"/>
                  <a:pt x="115" y="139"/>
                </a:cubicBezTo>
                <a:moveTo>
                  <a:pt x="159" y="139"/>
                </a:moveTo>
                <a:cubicBezTo>
                  <a:pt x="143" y="139"/>
                  <a:pt x="143" y="139"/>
                  <a:pt x="143" y="139"/>
                </a:cubicBezTo>
                <a:moveTo>
                  <a:pt x="186" y="139"/>
                </a:moveTo>
                <a:cubicBezTo>
                  <a:pt x="171" y="139"/>
                  <a:pt x="171" y="139"/>
                  <a:pt x="171" y="139"/>
                </a:cubicBezTo>
                <a:moveTo>
                  <a:pt x="214" y="139"/>
                </a:moveTo>
                <a:cubicBezTo>
                  <a:pt x="199" y="139"/>
                  <a:pt x="199" y="139"/>
                  <a:pt x="199" y="139"/>
                </a:cubicBezTo>
                <a:moveTo>
                  <a:pt x="242" y="139"/>
                </a:moveTo>
                <a:cubicBezTo>
                  <a:pt x="227" y="139"/>
                  <a:pt x="227" y="139"/>
                  <a:pt x="227" y="139"/>
                </a:cubicBezTo>
                <a:moveTo>
                  <a:pt x="93" y="28"/>
                </a:moveTo>
                <a:cubicBezTo>
                  <a:pt x="74" y="28"/>
                  <a:pt x="59" y="44"/>
                  <a:pt x="59" y="63"/>
                </a:cubicBezTo>
                <a:cubicBezTo>
                  <a:pt x="93" y="63"/>
                  <a:pt x="93" y="63"/>
                  <a:pt x="93" y="63"/>
                </a:cubicBezTo>
                <a:lnTo>
                  <a:pt x="93" y="28"/>
                </a:lnTo>
                <a:close/>
                <a:moveTo>
                  <a:pt x="59" y="63"/>
                </a:moveTo>
                <a:cubicBezTo>
                  <a:pt x="59" y="82"/>
                  <a:pt x="74" y="97"/>
                  <a:pt x="93" y="97"/>
                </a:cubicBezTo>
                <a:cubicBezTo>
                  <a:pt x="93" y="63"/>
                  <a:pt x="93" y="63"/>
                  <a:pt x="93" y="63"/>
                </a:cubicBezTo>
                <a:lnTo>
                  <a:pt x="59" y="63"/>
                </a:lnTo>
                <a:close/>
                <a:moveTo>
                  <a:pt x="93" y="97"/>
                </a:moveTo>
                <a:cubicBezTo>
                  <a:pt x="112" y="97"/>
                  <a:pt x="128" y="82"/>
                  <a:pt x="128" y="63"/>
                </a:cubicBezTo>
                <a:cubicBezTo>
                  <a:pt x="93" y="63"/>
                  <a:pt x="93" y="63"/>
                  <a:pt x="93" y="63"/>
                </a:cubicBezTo>
                <a:lnTo>
                  <a:pt x="93" y="97"/>
                </a:lnTo>
                <a:close/>
                <a:moveTo>
                  <a:pt x="136" y="54"/>
                </a:moveTo>
                <a:cubicBezTo>
                  <a:pt x="136" y="35"/>
                  <a:pt x="121" y="20"/>
                  <a:pt x="102" y="20"/>
                </a:cubicBezTo>
                <a:cubicBezTo>
                  <a:pt x="102" y="54"/>
                  <a:pt x="102" y="54"/>
                  <a:pt x="102" y="54"/>
                </a:cubicBezTo>
                <a:lnTo>
                  <a:pt x="136" y="54"/>
                </a:lnTo>
                <a:close/>
                <a:moveTo>
                  <a:pt x="212" y="26"/>
                </a:moveTo>
                <a:cubicBezTo>
                  <a:pt x="148" y="26"/>
                  <a:pt x="148" y="26"/>
                  <a:pt x="148" y="26"/>
                </a:cubicBezTo>
                <a:moveTo>
                  <a:pt x="148" y="40"/>
                </a:moveTo>
                <a:cubicBezTo>
                  <a:pt x="212" y="40"/>
                  <a:pt x="212" y="40"/>
                  <a:pt x="212" y="40"/>
                </a:cubicBezTo>
                <a:moveTo>
                  <a:pt x="148" y="53"/>
                </a:moveTo>
                <a:cubicBezTo>
                  <a:pt x="212" y="53"/>
                  <a:pt x="212" y="53"/>
                  <a:pt x="212" y="53"/>
                </a:cubicBezTo>
                <a:moveTo>
                  <a:pt x="212" y="67"/>
                </a:moveTo>
                <a:cubicBezTo>
                  <a:pt x="148" y="67"/>
                  <a:pt x="148" y="67"/>
                  <a:pt x="148" y="67"/>
                </a:cubicBezTo>
                <a:moveTo>
                  <a:pt x="148" y="81"/>
                </a:moveTo>
                <a:cubicBezTo>
                  <a:pt x="192" y="81"/>
                  <a:pt x="192" y="81"/>
                  <a:pt x="192" y="81"/>
                </a:cubicBezTo>
              </a:path>
            </a:pathLst>
          </a:custGeom>
          <a:noFill/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4140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" name="Google Shape;474;p14">
            <a:extLst>
              <a:ext uri="{FF2B5EF4-FFF2-40B4-BE49-F238E27FC236}">
                <a16:creationId xmlns:a16="http://schemas.microsoft.com/office/drawing/2014/main" id="{5640E8CC-28CA-DBE6-D9F9-4E60177E3A1F}"/>
              </a:ext>
            </a:extLst>
          </p:cNvPr>
          <p:cNvGrpSpPr/>
          <p:nvPr/>
        </p:nvGrpSpPr>
        <p:grpSpPr>
          <a:xfrm>
            <a:off x="8785538" y="1072687"/>
            <a:ext cx="587219" cy="530522"/>
            <a:chOff x="2797176" y="1306513"/>
            <a:chExt cx="827088" cy="744538"/>
          </a:xfrm>
        </p:grpSpPr>
        <p:sp>
          <p:nvSpPr>
            <p:cNvPr id="35" name="Google Shape;475;p14">
              <a:extLst>
                <a:ext uri="{FF2B5EF4-FFF2-40B4-BE49-F238E27FC236}">
                  <a16:creationId xmlns:a16="http://schemas.microsoft.com/office/drawing/2014/main" id="{C0108A66-2981-2F58-F020-1C83D224CC56}"/>
                </a:ext>
              </a:extLst>
            </p:cNvPr>
            <p:cNvSpPr/>
            <p:nvPr/>
          </p:nvSpPr>
          <p:spPr>
            <a:xfrm>
              <a:off x="3094038" y="1457326"/>
              <a:ext cx="233363" cy="239713"/>
            </a:xfrm>
            <a:custGeom>
              <a:avLst/>
              <a:gdLst/>
              <a:ahLst/>
              <a:cxnLst/>
              <a:rect l="l" t="t" r="r" b="b"/>
              <a:pathLst>
                <a:path w="62" h="64" extrusionOk="0">
                  <a:moveTo>
                    <a:pt x="48" y="64"/>
                  </a:moveTo>
                  <a:cubicBezTo>
                    <a:pt x="58" y="64"/>
                    <a:pt x="62" y="62"/>
                    <a:pt x="62" y="42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2" y="8"/>
                    <a:pt x="56" y="0"/>
                    <a:pt x="31" y="0"/>
                  </a:cubicBezTo>
                  <a:cubicBezTo>
                    <a:pt x="6" y="0"/>
                    <a:pt x="0" y="8"/>
                    <a:pt x="0" y="3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2"/>
                    <a:pt x="4" y="64"/>
                    <a:pt x="14" y="64"/>
                  </a:cubicBezTo>
                </a:path>
              </a:pathLst>
            </a:cu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" name="Google Shape;476;p14">
              <a:extLst>
                <a:ext uri="{FF2B5EF4-FFF2-40B4-BE49-F238E27FC236}">
                  <a16:creationId xmlns:a16="http://schemas.microsoft.com/office/drawing/2014/main" id="{1882E0A1-3EFC-1F27-A27B-54E5D61A05C5}"/>
                </a:ext>
              </a:extLst>
            </p:cNvPr>
            <p:cNvCxnSpPr/>
            <p:nvPr/>
          </p:nvCxnSpPr>
          <p:spPr>
            <a:xfrm>
              <a:off x="3146426" y="1611313"/>
              <a:ext cx="0" cy="296863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" name="Google Shape;477;p14">
              <a:extLst>
                <a:ext uri="{FF2B5EF4-FFF2-40B4-BE49-F238E27FC236}">
                  <a16:creationId xmlns:a16="http://schemas.microsoft.com/office/drawing/2014/main" id="{F2B15A89-2097-EF1F-D861-417EA7F01B6C}"/>
                </a:ext>
              </a:extLst>
            </p:cNvPr>
            <p:cNvCxnSpPr/>
            <p:nvPr/>
          </p:nvCxnSpPr>
          <p:spPr>
            <a:xfrm>
              <a:off x="3211513" y="1754188"/>
              <a:ext cx="0" cy="153988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" name="Google Shape;478;p14">
              <a:extLst>
                <a:ext uri="{FF2B5EF4-FFF2-40B4-BE49-F238E27FC236}">
                  <a16:creationId xmlns:a16="http://schemas.microsoft.com/office/drawing/2014/main" id="{45FD7A53-A156-87C4-CDFF-4F3DFD0F8377}"/>
                </a:ext>
              </a:extLst>
            </p:cNvPr>
            <p:cNvCxnSpPr/>
            <p:nvPr/>
          </p:nvCxnSpPr>
          <p:spPr>
            <a:xfrm>
              <a:off x="3267076" y="1611313"/>
              <a:ext cx="0" cy="296863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9" name="Google Shape;479;p14">
              <a:extLst>
                <a:ext uri="{FF2B5EF4-FFF2-40B4-BE49-F238E27FC236}">
                  <a16:creationId xmlns:a16="http://schemas.microsoft.com/office/drawing/2014/main" id="{809434C7-2821-355A-CDCE-961C4FEF612B}"/>
                </a:ext>
              </a:extLst>
            </p:cNvPr>
            <p:cNvSpPr/>
            <p:nvPr/>
          </p:nvSpPr>
          <p:spPr>
            <a:xfrm>
              <a:off x="3154363" y="1306513"/>
              <a:ext cx="112713" cy="123825"/>
            </a:xfrm>
            <a:prstGeom prst="ellipse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80;p14">
              <a:extLst>
                <a:ext uri="{FF2B5EF4-FFF2-40B4-BE49-F238E27FC236}">
                  <a16:creationId xmlns:a16="http://schemas.microsoft.com/office/drawing/2014/main" id="{28F0B793-8766-2C4B-6C32-777A0BD915A3}"/>
                </a:ext>
              </a:extLst>
            </p:cNvPr>
            <p:cNvSpPr/>
            <p:nvPr/>
          </p:nvSpPr>
          <p:spPr>
            <a:xfrm>
              <a:off x="3200401" y="1498601"/>
              <a:ext cx="22225" cy="25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81;p14">
              <a:extLst>
                <a:ext uri="{FF2B5EF4-FFF2-40B4-BE49-F238E27FC236}">
                  <a16:creationId xmlns:a16="http://schemas.microsoft.com/office/drawing/2014/main" id="{65E558C2-CDC7-4272-4653-A666EE8165B3}"/>
                </a:ext>
              </a:extLst>
            </p:cNvPr>
            <p:cNvSpPr/>
            <p:nvPr/>
          </p:nvSpPr>
          <p:spPr>
            <a:xfrm>
              <a:off x="3200401" y="1550988"/>
              <a:ext cx="22225" cy="2222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82;p14">
              <a:extLst>
                <a:ext uri="{FF2B5EF4-FFF2-40B4-BE49-F238E27FC236}">
                  <a16:creationId xmlns:a16="http://schemas.microsoft.com/office/drawing/2014/main" id="{12364835-6A8C-95BF-249C-21DB83143599}"/>
                </a:ext>
              </a:extLst>
            </p:cNvPr>
            <p:cNvSpPr/>
            <p:nvPr/>
          </p:nvSpPr>
          <p:spPr>
            <a:xfrm>
              <a:off x="3200401" y="1600201"/>
              <a:ext cx="22225" cy="2222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" name="Google Shape;483;p14">
              <a:extLst>
                <a:ext uri="{FF2B5EF4-FFF2-40B4-BE49-F238E27FC236}">
                  <a16:creationId xmlns:a16="http://schemas.microsoft.com/office/drawing/2014/main" id="{ACDD6533-5C7B-1D69-5D1D-93F78BFC8BEB}"/>
                </a:ext>
              </a:extLst>
            </p:cNvPr>
            <p:cNvCxnSpPr/>
            <p:nvPr/>
          </p:nvCxnSpPr>
          <p:spPr>
            <a:xfrm>
              <a:off x="2884488" y="1779588"/>
              <a:ext cx="0" cy="206375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" name="Google Shape;484;p14">
              <a:extLst>
                <a:ext uri="{FF2B5EF4-FFF2-40B4-BE49-F238E27FC236}">
                  <a16:creationId xmlns:a16="http://schemas.microsoft.com/office/drawing/2014/main" id="{9A2D9302-4ED3-F02B-ACB9-E635C78CDECA}"/>
                </a:ext>
              </a:extLst>
            </p:cNvPr>
            <p:cNvCxnSpPr/>
            <p:nvPr/>
          </p:nvCxnSpPr>
          <p:spPr>
            <a:xfrm>
              <a:off x="2928938" y="1878013"/>
              <a:ext cx="0" cy="107950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" name="Google Shape;485;p14">
              <a:extLst>
                <a:ext uri="{FF2B5EF4-FFF2-40B4-BE49-F238E27FC236}">
                  <a16:creationId xmlns:a16="http://schemas.microsoft.com/office/drawing/2014/main" id="{83E36BE1-10F8-C3C6-3E98-C1A366CBC39B}"/>
                </a:ext>
              </a:extLst>
            </p:cNvPr>
            <p:cNvCxnSpPr/>
            <p:nvPr/>
          </p:nvCxnSpPr>
          <p:spPr>
            <a:xfrm>
              <a:off x="2970213" y="1779588"/>
              <a:ext cx="0" cy="206375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6" name="Google Shape;486;p14">
              <a:extLst>
                <a:ext uri="{FF2B5EF4-FFF2-40B4-BE49-F238E27FC236}">
                  <a16:creationId xmlns:a16="http://schemas.microsoft.com/office/drawing/2014/main" id="{D579B683-6753-1222-7873-F8AE2536E3B0}"/>
                </a:ext>
              </a:extLst>
            </p:cNvPr>
            <p:cNvSpPr/>
            <p:nvPr/>
          </p:nvSpPr>
          <p:spPr>
            <a:xfrm>
              <a:off x="2887663" y="1562101"/>
              <a:ext cx="82550" cy="85725"/>
            </a:xfrm>
            <a:prstGeom prst="ellipse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87;p14">
              <a:extLst>
                <a:ext uri="{FF2B5EF4-FFF2-40B4-BE49-F238E27FC236}">
                  <a16:creationId xmlns:a16="http://schemas.microsoft.com/office/drawing/2014/main" id="{43EBA122-6E33-AED6-A6C0-F4BA3CB017C9}"/>
                </a:ext>
              </a:extLst>
            </p:cNvPr>
            <p:cNvSpPr/>
            <p:nvPr/>
          </p:nvSpPr>
          <p:spPr>
            <a:xfrm>
              <a:off x="2846388" y="1666876"/>
              <a:ext cx="169863" cy="173038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34" y="46"/>
                  </a:moveTo>
                  <a:cubicBezTo>
                    <a:pt x="42" y="45"/>
                    <a:pt x="45" y="44"/>
                    <a:pt x="45" y="30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8"/>
                    <a:pt x="41" y="2"/>
                    <a:pt x="28" y="0"/>
                  </a:cubicBezTo>
                  <a:cubicBezTo>
                    <a:pt x="28" y="0"/>
                    <a:pt x="22" y="11"/>
                    <a:pt x="22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" y="2"/>
                    <a:pt x="0" y="8"/>
                    <a:pt x="0" y="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44"/>
                    <a:pt x="3" y="45"/>
                    <a:pt x="10" y="46"/>
                  </a:cubicBezTo>
                </a:path>
              </a:pathLst>
            </a:cu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8" name="Google Shape;488;p14">
              <a:extLst>
                <a:ext uri="{FF2B5EF4-FFF2-40B4-BE49-F238E27FC236}">
                  <a16:creationId xmlns:a16="http://schemas.microsoft.com/office/drawing/2014/main" id="{146F9527-7F48-FCFB-2200-B9C9679CEE7B}"/>
                </a:ext>
              </a:extLst>
            </p:cNvPr>
            <p:cNvCxnSpPr/>
            <p:nvPr/>
          </p:nvCxnSpPr>
          <p:spPr>
            <a:xfrm>
              <a:off x="3436938" y="1708151"/>
              <a:ext cx="0" cy="236538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9" name="Google Shape;489;p14">
              <a:extLst>
                <a:ext uri="{FF2B5EF4-FFF2-40B4-BE49-F238E27FC236}">
                  <a16:creationId xmlns:a16="http://schemas.microsoft.com/office/drawing/2014/main" id="{174BEA72-858A-2CB2-546D-5BF272A89F6C}"/>
                </a:ext>
              </a:extLst>
            </p:cNvPr>
            <p:cNvCxnSpPr/>
            <p:nvPr/>
          </p:nvCxnSpPr>
          <p:spPr>
            <a:xfrm>
              <a:off x="3489326" y="1820863"/>
              <a:ext cx="0" cy="123825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0" name="Google Shape;490;p14">
              <a:extLst>
                <a:ext uri="{FF2B5EF4-FFF2-40B4-BE49-F238E27FC236}">
                  <a16:creationId xmlns:a16="http://schemas.microsoft.com/office/drawing/2014/main" id="{0F3186DD-29EB-454D-405B-D15844FC30E1}"/>
                </a:ext>
              </a:extLst>
            </p:cNvPr>
            <p:cNvCxnSpPr/>
            <p:nvPr/>
          </p:nvCxnSpPr>
          <p:spPr>
            <a:xfrm>
              <a:off x="3533776" y="1708151"/>
              <a:ext cx="0" cy="236538"/>
            </a:xfrm>
            <a:prstGeom prst="straightConnector1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1" name="Google Shape;491;p14">
              <a:extLst>
                <a:ext uri="{FF2B5EF4-FFF2-40B4-BE49-F238E27FC236}">
                  <a16:creationId xmlns:a16="http://schemas.microsoft.com/office/drawing/2014/main" id="{1918EB42-A90A-06FE-3667-7038695FCD49}"/>
                </a:ext>
              </a:extLst>
            </p:cNvPr>
            <p:cNvSpPr/>
            <p:nvPr/>
          </p:nvSpPr>
          <p:spPr>
            <a:xfrm>
              <a:off x="3440113" y="1463676"/>
              <a:ext cx="93663" cy="98425"/>
            </a:xfrm>
            <a:prstGeom prst="ellipse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492;p14">
              <a:extLst>
                <a:ext uri="{FF2B5EF4-FFF2-40B4-BE49-F238E27FC236}">
                  <a16:creationId xmlns:a16="http://schemas.microsoft.com/office/drawing/2014/main" id="{A1C6CF6A-7315-7EC3-29A9-E1CC203FB48D}"/>
                </a:ext>
              </a:extLst>
            </p:cNvPr>
            <p:cNvSpPr/>
            <p:nvPr/>
          </p:nvSpPr>
          <p:spPr>
            <a:xfrm>
              <a:off x="3390901" y="1584326"/>
              <a:ext cx="192088" cy="195263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39" y="52"/>
                  </a:moveTo>
                  <a:cubicBezTo>
                    <a:pt x="48" y="51"/>
                    <a:pt x="51" y="50"/>
                    <a:pt x="51" y="33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8"/>
                    <a:pt x="47" y="1"/>
                    <a:pt x="32" y="0"/>
                  </a:cubicBezTo>
                  <a:cubicBezTo>
                    <a:pt x="33" y="0"/>
                    <a:pt x="26" y="12"/>
                    <a:pt x="26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4" y="1"/>
                    <a:pt x="0" y="8"/>
                    <a:pt x="0" y="2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50"/>
                    <a:pt x="4" y="51"/>
                    <a:pt x="12" y="52"/>
                  </a:cubicBezTo>
                </a:path>
              </a:pathLst>
            </a:cu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493;p14">
              <a:extLst>
                <a:ext uri="{FF2B5EF4-FFF2-40B4-BE49-F238E27FC236}">
                  <a16:creationId xmlns:a16="http://schemas.microsoft.com/office/drawing/2014/main" id="{77916B41-C5C1-1F63-6EEB-55EE600E7AF6}"/>
                </a:ext>
              </a:extLst>
            </p:cNvPr>
            <p:cNvSpPr txBox="1"/>
            <p:nvPr/>
          </p:nvSpPr>
          <p:spPr>
            <a:xfrm>
              <a:off x="3071813" y="1908176"/>
              <a:ext cx="277813" cy="142875"/>
            </a:xfrm>
            <a:prstGeom prst="rect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494;p14">
              <a:extLst>
                <a:ext uri="{FF2B5EF4-FFF2-40B4-BE49-F238E27FC236}">
                  <a16:creationId xmlns:a16="http://schemas.microsoft.com/office/drawing/2014/main" id="{E1E406D3-9AC5-FE6F-196D-41B0F8087E38}"/>
                </a:ext>
              </a:extLst>
            </p:cNvPr>
            <p:cNvSpPr txBox="1"/>
            <p:nvPr/>
          </p:nvSpPr>
          <p:spPr>
            <a:xfrm>
              <a:off x="3349626" y="1944688"/>
              <a:ext cx="274638" cy="106363"/>
            </a:xfrm>
            <a:prstGeom prst="rect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495;p14">
              <a:extLst>
                <a:ext uri="{FF2B5EF4-FFF2-40B4-BE49-F238E27FC236}">
                  <a16:creationId xmlns:a16="http://schemas.microsoft.com/office/drawing/2014/main" id="{68C45AC1-DC8B-EEBA-FBF5-CEE486CFB81D}"/>
                </a:ext>
              </a:extLst>
            </p:cNvPr>
            <p:cNvSpPr txBox="1"/>
            <p:nvPr/>
          </p:nvSpPr>
          <p:spPr>
            <a:xfrm>
              <a:off x="2797176" y="1985963"/>
              <a:ext cx="274638" cy="65088"/>
            </a:xfrm>
            <a:prstGeom prst="rect">
              <a:avLst/>
            </a:prstGeom>
            <a:noFill/>
            <a:ln w="15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496;p14">
              <a:extLst>
                <a:ext uri="{FF2B5EF4-FFF2-40B4-BE49-F238E27FC236}">
                  <a16:creationId xmlns:a16="http://schemas.microsoft.com/office/drawing/2014/main" id="{81AB8C70-A783-B30C-B01F-8D634FA542D9}"/>
                </a:ext>
              </a:extLst>
            </p:cNvPr>
            <p:cNvSpPr/>
            <p:nvPr/>
          </p:nvSpPr>
          <p:spPr>
            <a:xfrm>
              <a:off x="3173413" y="1933576"/>
              <a:ext cx="44450" cy="93663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2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6"/>
                    <a:pt x="6" y="7"/>
                    <a:pt x="5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448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ntalla de un celular con la imagen de una mujer&#10;&#10;Descripción generada automáticamente con confianza media">
            <a:extLst>
              <a:ext uri="{FF2B5EF4-FFF2-40B4-BE49-F238E27FC236}">
                <a16:creationId xmlns:a16="http://schemas.microsoft.com/office/drawing/2014/main" id="{D60DCB4F-D125-8AD8-7FD4-1246407EB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6147" y="-723900"/>
            <a:ext cx="7286830" cy="7313679"/>
          </a:xfrm>
          <a:prstGeom prst="rect">
            <a:avLst/>
          </a:prstGeom>
        </p:spPr>
      </p:pic>
      <p:sp>
        <p:nvSpPr>
          <p:cNvPr id="142" name="Google Shape;142;p6"/>
          <p:cNvSpPr/>
          <p:nvPr/>
        </p:nvSpPr>
        <p:spPr>
          <a:xfrm>
            <a:off x="6506542" y="1526893"/>
            <a:ext cx="5235951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Estrategia innovadora para los nuevos modelos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3600" b="1" dirty="0">
                <a:solidFill>
                  <a:srgbClr val="FF6600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de organización del trabajo…</a:t>
            </a:r>
            <a:endParaRPr sz="3600" b="1" i="0" u="none" strike="noStrike" cap="none" dirty="0">
              <a:solidFill>
                <a:srgbClr val="FF6600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-916393" y="0"/>
            <a:ext cx="454306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3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INNOVACIÓN</a:t>
            </a:r>
            <a:endParaRPr sz="3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6"/>
          <p:cNvSpPr/>
          <p:nvPr/>
        </p:nvSpPr>
        <p:spPr>
          <a:xfrm>
            <a:off x="8700489" y="6239342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" name="Google Shape;89;g126516b20fd_0_8">
            <a:extLst>
              <a:ext uri="{FF2B5EF4-FFF2-40B4-BE49-F238E27FC236}">
                <a16:creationId xmlns:a16="http://schemas.microsoft.com/office/drawing/2014/main" id="{E3AA2C2B-DF80-E719-5BF8-859D4AB1BB3A}"/>
              </a:ext>
            </a:extLst>
          </p:cNvPr>
          <p:cNvCxnSpPr>
            <a:cxnSpLocks/>
          </p:cNvCxnSpPr>
          <p:nvPr/>
        </p:nvCxnSpPr>
        <p:spPr>
          <a:xfrm>
            <a:off x="6654824" y="4080503"/>
            <a:ext cx="1288037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Google Shape;89;g126516b20fd_0_8">
            <a:extLst>
              <a:ext uri="{FF2B5EF4-FFF2-40B4-BE49-F238E27FC236}">
                <a16:creationId xmlns:a16="http://schemas.microsoft.com/office/drawing/2014/main" id="{15ADB61E-30E4-A33E-F21E-F2ED639A517C}"/>
              </a:ext>
            </a:extLst>
          </p:cNvPr>
          <p:cNvCxnSpPr>
            <a:cxnSpLocks/>
          </p:cNvCxnSpPr>
          <p:nvPr/>
        </p:nvCxnSpPr>
        <p:spPr>
          <a:xfrm>
            <a:off x="10317876" y="4080503"/>
            <a:ext cx="1288037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Google Shape;144;p6">
            <a:extLst>
              <a:ext uri="{FF2B5EF4-FFF2-40B4-BE49-F238E27FC236}">
                <a16:creationId xmlns:a16="http://schemas.microsoft.com/office/drawing/2014/main" id="{0AFC320F-A66C-2EDF-DBA3-8A9CC2E4BE50}"/>
              </a:ext>
            </a:extLst>
          </p:cNvPr>
          <p:cNvSpPr/>
          <p:nvPr/>
        </p:nvSpPr>
        <p:spPr>
          <a:xfrm>
            <a:off x="-916393" y="373441"/>
            <a:ext cx="454306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3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INNOVACIÓN</a:t>
            </a:r>
            <a:endParaRPr sz="3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44;p6">
            <a:extLst>
              <a:ext uri="{FF2B5EF4-FFF2-40B4-BE49-F238E27FC236}">
                <a16:creationId xmlns:a16="http://schemas.microsoft.com/office/drawing/2014/main" id="{BE0FF5B8-C587-D815-D02B-3F97A39A0B02}"/>
              </a:ext>
            </a:extLst>
          </p:cNvPr>
          <p:cNvSpPr/>
          <p:nvPr/>
        </p:nvSpPr>
        <p:spPr>
          <a:xfrm>
            <a:off x="-916393" y="771419"/>
            <a:ext cx="454306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3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INNOVACIÓN</a:t>
            </a:r>
            <a:endParaRPr sz="3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44;p6">
            <a:extLst>
              <a:ext uri="{FF2B5EF4-FFF2-40B4-BE49-F238E27FC236}">
                <a16:creationId xmlns:a16="http://schemas.microsoft.com/office/drawing/2014/main" id="{25D5F8BC-98ED-BA5C-E128-4EA135A3425D}"/>
              </a:ext>
            </a:extLst>
          </p:cNvPr>
          <p:cNvSpPr/>
          <p:nvPr/>
        </p:nvSpPr>
        <p:spPr>
          <a:xfrm>
            <a:off x="-916393" y="1249915"/>
            <a:ext cx="454306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3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INNOVACIÓN</a:t>
            </a:r>
            <a:endParaRPr sz="3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44;p6">
            <a:extLst>
              <a:ext uri="{FF2B5EF4-FFF2-40B4-BE49-F238E27FC236}">
                <a16:creationId xmlns:a16="http://schemas.microsoft.com/office/drawing/2014/main" id="{5272751F-2588-BCEA-61F0-E65E8F27A8DC}"/>
              </a:ext>
            </a:extLst>
          </p:cNvPr>
          <p:cNvSpPr/>
          <p:nvPr/>
        </p:nvSpPr>
        <p:spPr>
          <a:xfrm>
            <a:off x="-916393" y="1664099"/>
            <a:ext cx="454306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3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INNOVACIÓN</a:t>
            </a:r>
            <a:endParaRPr sz="3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44;p6">
            <a:extLst>
              <a:ext uri="{FF2B5EF4-FFF2-40B4-BE49-F238E27FC236}">
                <a16:creationId xmlns:a16="http://schemas.microsoft.com/office/drawing/2014/main" id="{DD6048E2-6F5F-05CB-3798-94703570192F}"/>
              </a:ext>
            </a:extLst>
          </p:cNvPr>
          <p:cNvSpPr/>
          <p:nvPr/>
        </p:nvSpPr>
        <p:spPr>
          <a:xfrm>
            <a:off x="-916393" y="2112083"/>
            <a:ext cx="454306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3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INNOVACIÓN</a:t>
            </a:r>
            <a:endParaRPr sz="3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D7F7B50-7F6F-38B4-53F0-922229D00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8796" y="5148997"/>
            <a:ext cx="2506923" cy="889213"/>
          </a:xfrm>
          <a:prstGeom prst="rect">
            <a:avLst/>
          </a:prstGeom>
        </p:spPr>
      </p:pic>
      <p:pic>
        <p:nvPicPr>
          <p:cNvPr id="14" name="Imagen 13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37750C5-623C-3269-88C1-42ACDC6E1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94" y="5086404"/>
            <a:ext cx="3296223" cy="1106974"/>
          </a:xfrm>
          <a:prstGeom prst="rect">
            <a:avLst/>
          </a:prstGeom>
        </p:spPr>
      </p:pic>
      <p:pic>
        <p:nvPicPr>
          <p:cNvPr id="15" name="Google Shape;65;p1">
            <a:extLst>
              <a:ext uri="{FF2B5EF4-FFF2-40B4-BE49-F238E27FC236}">
                <a16:creationId xmlns:a16="http://schemas.microsoft.com/office/drawing/2014/main" id="{333F1AB0-2143-D9A4-EE6D-29CBEFBC345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41765" y="0"/>
            <a:ext cx="3416683" cy="1004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488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niño sentado en un escritorio&#10;&#10;Descripción generada automáticamente con confianza media">
            <a:extLst>
              <a:ext uri="{FF2B5EF4-FFF2-40B4-BE49-F238E27FC236}">
                <a16:creationId xmlns:a16="http://schemas.microsoft.com/office/drawing/2014/main" id="{2989BBFC-F9ED-AE10-750A-8A30AF98C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747" y="-190500"/>
            <a:ext cx="6663472" cy="6248668"/>
          </a:xfrm>
          <a:prstGeom prst="rect">
            <a:avLst/>
          </a:prstGeom>
        </p:spPr>
      </p:pic>
      <p:sp>
        <p:nvSpPr>
          <p:cNvPr id="107" name="Google Shape;107;p32"/>
          <p:cNvSpPr/>
          <p:nvPr/>
        </p:nvSpPr>
        <p:spPr>
          <a:xfrm>
            <a:off x="8589276" y="6142204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098F3363-D4AE-45D4-98EC-A528FF052DD5}"/>
              </a:ext>
            </a:extLst>
          </p:cNvPr>
          <p:cNvCxnSpPr>
            <a:cxnSpLocks/>
          </p:cNvCxnSpPr>
          <p:nvPr/>
        </p:nvCxnSpPr>
        <p:spPr>
          <a:xfrm>
            <a:off x="1820666" y="2073874"/>
            <a:ext cx="0" cy="2910064"/>
          </a:xfrm>
          <a:prstGeom prst="line">
            <a:avLst/>
          </a:prstGeom>
          <a:ln w="28575">
            <a:solidFill>
              <a:srgbClr val="FF7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oogle Shape;540;p14">
            <a:extLst>
              <a:ext uri="{FF2B5EF4-FFF2-40B4-BE49-F238E27FC236}">
                <a16:creationId xmlns:a16="http://schemas.microsoft.com/office/drawing/2014/main" id="{D5F2D7C4-9CAE-98A9-C8BB-565A38B7E9E0}"/>
              </a:ext>
            </a:extLst>
          </p:cNvPr>
          <p:cNvGrpSpPr/>
          <p:nvPr/>
        </p:nvGrpSpPr>
        <p:grpSpPr>
          <a:xfrm>
            <a:off x="835177" y="4311420"/>
            <a:ext cx="699696" cy="608191"/>
            <a:chOff x="8462963" y="1339851"/>
            <a:chExt cx="736600" cy="725488"/>
          </a:xfrm>
        </p:grpSpPr>
        <p:sp>
          <p:nvSpPr>
            <p:cNvPr id="52" name="Google Shape;541;p14">
              <a:extLst>
                <a:ext uri="{FF2B5EF4-FFF2-40B4-BE49-F238E27FC236}">
                  <a16:creationId xmlns:a16="http://schemas.microsoft.com/office/drawing/2014/main" id="{3BE8E5F9-A2EC-8663-43F1-7380D0CAD3B6}"/>
                </a:ext>
              </a:extLst>
            </p:cNvPr>
            <p:cNvSpPr/>
            <p:nvPr/>
          </p:nvSpPr>
          <p:spPr>
            <a:xfrm>
              <a:off x="8755063" y="1724026"/>
              <a:ext cx="150813" cy="157163"/>
            </a:xfrm>
            <a:prstGeom prst="ellipse">
              <a:avLst/>
            </a:prstGeom>
            <a:noFill/>
            <a:ln w="15875" cap="rnd" cmpd="sng">
              <a:solidFill>
                <a:srgbClr val="F9B64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42;p14">
              <a:extLst>
                <a:ext uri="{FF2B5EF4-FFF2-40B4-BE49-F238E27FC236}">
                  <a16:creationId xmlns:a16="http://schemas.microsoft.com/office/drawing/2014/main" id="{B6677AF7-E0D7-B939-1122-26CD43DAD45C}"/>
                </a:ext>
              </a:extLst>
            </p:cNvPr>
            <p:cNvSpPr/>
            <p:nvPr/>
          </p:nvSpPr>
          <p:spPr>
            <a:xfrm>
              <a:off x="8677276" y="1914526"/>
              <a:ext cx="307975" cy="150813"/>
            </a:xfrm>
            <a:custGeom>
              <a:avLst/>
              <a:gdLst/>
              <a:ahLst/>
              <a:cxnLst/>
              <a:rect l="l" t="t" r="r" b="b"/>
              <a:pathLst>
                <a:path w="82" h="40" extrusionOk="0">
                  <a:moveTo>
                    <a:pt x="82" y="40"/>
                  </a:moveTo>
                  <a:cubicBezTo>
                    <a:pt x="82" y="14"/>
                    <a:pt x="75" y="3"/>
                    <a:pt x="52" y="0"/>
                  </a:cubicBezTo>
                  <a:cubicBezTo>
                    <a:pt x="52" y="0"/>
                    <a:pt x="41" y="20"/>
                    <a:pt x="41" y="2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7" y="3"/>
                    <a:pt x="0" y="14"/>
                    <a:pt x="0" y="40"/>
                  </a:cubicBezTo>
                </a:path>
              </a:pathLst>
            </a:custGeom>
            <a:noFill/>
            <a:ln w="15875" cap="rnd" cmpd="sng">
              <a:solidFill>
                <a:srgbClr val="F9B6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3;p14">
              <a:extLst>
                <a:ext uri="{FF2B5EF4-FFF2-40B4-BE49-F238E27FC236}">
                  <a16:creationId xmlns:a16="http://schemas.microsoft.com/office/drawing/2014/main" id="{F98CE60C-6C11-5A81-3923-561247857158}"/>
                </a:ext>
              </a:extLst>
            </p:cNvPr>
            <p:cNvSpPr/>
            <p:nvPr/>
          </p:nvSpPr>
          <p:spPr>
            <a:xfrm>
              <a:off x="8999538" y="1768476"/>
              <a:ext cx="128588" cy="134938"/>
            </a:xfrm>
            <a:prstGeom prst="ellipse">
              <a:avLst/>
            </a:prstGeom>
            <a:noFill/>
            <a:ln w="15875" cap="rnd" cmpd="sng">
              <a:solidFill>
                <a:srgbClr val="F9B64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44;p14">
              <a:extLst>
                <a:ext uri="{FF2B5EF4-FFF2-40B4-BE49-F238E27FC236}">
                  <a16:creationId xmlns:a16="http://schemas.microsoft.com/office/drawing/2014/main" id="{75BAC61A-5F7E-CAB2-EFA5-734EB088B8B7}"/>
                </a:ext>
              </a:extLst>
            </p:cNvPr>
            <p:cNvSpPr/>
            <p:nvPr/>
          </p:nvSpPr>
          <p:spPr>
            <a:xfrm>
              <a:off x="8961438" y="1938338"/>
              <a:ext cx="238125" cy="127000"/>
            </a:xfrm>
            <a:custGeom>
              <a:avLst/>
              <a:gdLst/>
              <a:ahLst/>
              <a:cxnLst/>
              <a:rect l="l" t="t" r="r" b="b"/>
              <a:pathLst>
                <a:path w="63" h="34" extrusionOk="0">
                  <a:moveTo>
                    <a:pt x="63" y="34"/>
                  </a:moveTo>
                  <a:cubicBezTo>
                    <a:pt x="63" y="11"/>
                    <a:pt x="57" y="2"/>
                    <a:pt x="37" y="0"/>
                  </a:cubicBezTo>
                  <a:cubicBezTo>
                    <a:pt x="37" y="0"/>
                    <a:pt x="27" y="16"/>
                    <a:pt x="27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0" y="0"/>
                    <a:pt x="4" y="2"/>
                    <a:pt x="0" y="6"/>
                  </a:cubicBezTo>
                </a:path>
              </a:pathLst>
            </a:custGeom>
            <a:noFill/>
            <a:ln w="15875" cap="rnd" cmpd="sng">
              <a:solidFill>
                <a:srgbClr val="F9B6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45;p14">
              <a:extLst>
                <a:ext uri="{FF2B5EF4-FFF2-40B4-BE49-F238E27FC236}">
                  <a16:creationId xmlns:a16="http://schemas.microsoft.com/office/drawing/2014/main" id="{7B96DD31-821E-33AC-F623-CA676179663E}"/>
                </a:ext>
              </a:extLst>
            </p:cNvPr>
            <p:cNvSpPr/>
            <p:nvPr/>
          </p:nvSpPr>
          <p:spPr>
            <a:xfrm>
              <a:off x="8534401" y="1768476"/>
              <a:ext cx="127000" cy="134938"/>
            </a:xfrm>
            <a:prstGeom prst="ellipse">
              <a:avLst/>
            </a:prstGeom>
            <a:noFill/>
            <a:ln w="15875" cap="rnd" cmpd="sng">
              <a:solidFill>
                <a:srgbClr val="F9B64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46;p14">
              <a:extLst>
                <a:ext uri="{FF2B5EF4-FFF2-40B4-BE49-F238E27FC236}">
                  <a16:creationId xmlns:a16="http://schemas.microsoft.com/office/drawing/2014/main" id="{BE756CFC-4D97-0250-CBE2-A32388BB216E}"/>
                </a:ext>
              </a:extLst>
            </p:cNvPr>
            <p:cNvSpPr/>
            <p:nvPr/>
          </p:nvSpPr>
          <p:spPr>
            <a:xfrm>
              <a:off x="8462963" y="1938338"/>
              <a:ext cx="236538" cy="127000"/>
            </a:xfrm>
            <a:custGeom>
              <a:avLst/>
              <a:gdLst/>
              <a:ahLst/>
              <a:cxnLst/>
              <a:rect l="l" t="t" r="r" b="b"/>
              <a:pathLst>
                <a:path w="63" h="34" extrusionOk="0">
                  <a:moveTo>
                    <a:pt x="0" y="34"/>
                  </a:moveTo>
                  <a:cubicBezTo>
                    <a:pt x="0" y="11"/>
                    <a:pt x="6" y="2"/>
                    <a:pt x="26" y="0"/>
                  </a:cubicBezTo>
                  <a:cubicBezTo>
                    <a:pt x="26" y="0"/>
                    <a:pt x="36" y="16"/>
                    <a:pt x="36" y="16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0"/>
                    <a:pt x="59" y="2"/>
                    <a:pt x="63" y="6"/>
                  </a:cubicBezTo>
                </a:path>
              </a:pathLst>
            </a:custGeom>
            <a:noFill/>
            <a:ln w="15875" cap="rnd" cmpd="sng">
              <a:solidFill>
                <a:srgbClr val="F9B6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47;p14">
              <a:extLst>
                <a:ext uri="{FF2B5EF4-FFF2-40B4-BE49-F238E27FC236}">
                  <a16:creationId xmlns:a16="http://schemas.microsoft.com/office/drawing/2014/main" id="{47CAECB1-3703-F61B-094A-4F5C1F2D6F72}"/>
                </a:ext>
              </a:extLst>
            </p:cNvPr>
            <p:cNvSpPr txBox="1"/>
            <p:nvPr/>
          </p:nvSpPr>
          <p:spPr>
            <a:xfrm>
              <a:off x="8529638" y="1674813"/>
              <a:ext cx="131763" cy="41275"/>
            </a:xfrm>
            <a:prstGeom prst="rect">
              <a:avLst/>
            </a:prstGeom>
            <a:noFill/>
            <a:ln w="15875" cap="rnd" cmpd="sng">
              <a:solidFill>
                <a:srgbClr val="F9B6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48;p14">
              <a:extLst>
                <a:ext uri="{FF2B5EF4-FFF2-40B4-BE49-F238E27FC236}">
                  <a16:creationId xmlns:a16="http://schemas.microsoft.com/office/drawing/2014/main" id="{359B869D-C4F3-DD61-E6A9-27F9FB91AC14}"/>
                </a:ext>
              </a:extLst>
            </p:cNvPr>
            <p:cNvSpPr txBox="1"/>
            <p:nvPr/>
          </p:nvSpPr>
          <p:spPr>
            <a:xfrm>
              <a:off x="8529638" y="1603376"/>
              <a:ext cx="131763" cy="41275"/>
            </a:xfrm>
            <a:prstGeom prst="rect">
              <a:avLst/>
            </a:prstGeom>
            <a:noFill/>
            <a:ln w="15875" cap="rnd" cmpd="sng">
              <a:solidFill>
                <a:srgbClr val="F9B6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549;p14">
              <a:extLst>
                <a:ext uri="{FF2B5EF4-FFF2-40B4-BE49-F238E27FC236}">
                  <a16:creationId xmlns:a16="http://schemas.microsoft.com/office/drawing/2014/main" id="{53BA1258-390C-0BC8-C7A1-EC38927E2533}"/>
                </a:ext>
              </a:extLst>
            </p:cNvPr>
            <p:cNvSpPr txBox="1"/>
            <p:nvPr/>
          </p:nvSpPr>
          <p:spPr>
            <a:xfrm>
              <a:off x="8999538" y="1674813"/>
              <a:ext cx="131763" cy="41275"/>
            </a:xfrm>
            <a:prstGeom prst="rect">
              <a:avLst/>
            </a:prstGeom>
            <a:noFill/>
            <a:ln w="15875" cap="rnd" cmpd="sng">
              <a:solidFill>
                <a:srgbClr val="F9B6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550;p14">
              <a:extLst>
                <a:ext uri="{FF2B5EF4-FFF2-40B4-BE49-F238E27FC236}">
                  <a16:creationId xmlns:a16="http://schemas.microsoft.com/office/drawing/2014/main" id="{2CE92C55-2534-557F-5B0F-7E534F416CB8}"/>
                </a:ext>
              </a:extLst>
            </p:cNvPr>
            <p:cNvSpPr txBox="1"/>
            <p:nvPr/>
          </p:nvSpPr>
          <p:spPr>
            <a:xfrm>
              <a:off x="8999538" y="1603376"/>
              <a:ext cx="131763" cy="41275"/>
            </a:xfrm>
            <a:prstGeom prst="rect">
              <a:avLst/>
            </a:prstGeom>
            <a:noFill/>
            <a:ln w="15875" cap="rnd" cmpd="sng">
              <a:solidFill>
                <a:srgbClr val="F9B6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551;p14">
              <a:extLst>
                <a:ext uri="{FF2B5EF4-FFF2-40B4-BE49-F238E27FC236}">
                  <a16:creationId xmlns:a16="http://schemas.microsoft.com/office/drawing/2014/main" id="{32C68B5A-CA49-EBA4-A116-7A2FA2806EA4}"/>
                </a:ext>
              </a:extLst>
            </p:cNvPr>
            <p:cNvSpPr txBox="1"/>
            <p:nvPr/>
          </p:nvSpPr>
          <p:spPr>
            <a:xfrm>
              <a:off x="8999538" y="1531938"/>
              <a:ext cx="131763" cy="41275"/>
            </a:xfrm>
            <a:prstGeom prst="rect">
              <a:avLst/>
            </a:prstGeom>
            <a:noFill/>
            <a:ln w="15875" cap="rnd" cmpd="sng">
              <a:solidFill>
                <a:srgbClr val="F9B6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552;p14">
              <a:extLst>
                <a:ext uri="{FF2B5EF4-FFF2-40B4-BE49-F238E27FC236}">
                  <a16:creationId xmlns:a16="http://schemas.microsoft.com/office/drawing/2014/main" id="{698D2708-21C5-D1AA-D79C-781787821EB3}"/>
                </a:ext>
              </a:extLst>
            </p:cNvPr>
            <p:cNvSpPr txBox="1"/>
            <p:nvPr/>
          </p:nvSpPr>
          <p:spPr>
            <a:xfrm>
              <a:off x="8999538" y="1457326"/>
              <a:ext cx="131763" cy="41275"/>
            </a:xfrm>
            <a:prstGeom prst="rect">
              <a:avLst/>
            </a:prstGeom>
            <a:noFill/>
            <a:ln w="15875" cap="rnd" cmpd="sng">
              <a:solidFill>
                <a:srgbClr val="F9B6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553;p14">
              <a:extLst>
                <a:ext uri="{FF2B5EF4-FFF2-40B4-BE49-F238E27FC236}">
                  <a16:creationId xmlns:a16="http://schemas.microsoft.com/office/drawing/2014/main" id="{85B14190-56C0-0BB6-7225-07819C6C0EEE}"/>
                </a:ext>
              </a:extLst>
            </p:cNvPr>
            <p:cNvSpPr txBox="1"/>
            <p:nvPr/>
          </p:nvSpPr>
          <p:spPr>
            <a:xfrm>
              <a:off x="8766176" y="1625601"/>
              <a:ext cx="128588" cy="41275"/>
            </a:xfrm>
            <a:prstGeom prst="rect">
              <a:avLst/>
            </a:prstGeom>
            <a:noFill/>
            <a:ln w="15875" cap="rnd" cmpd="sng">
              <a:solidFill>
                <a:srgbClr val="F9B6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554;p14">
              <a:extLst>
                <a:ext uri="{FF2B5EF4-FFF2-40B4-BE49-F238E27FC236}">
                  <a16:creationId xmlns:a16="http://schemas.microsoft.com/office/drawing/2014/main" id="{700B5F7B-6989-1206-54C9-B8E0CE444F1E}"/>
                </a:ext>
              </a:extLst>
            </p:cNvPr>
            <p:cNvSpPr txBox="1"/>
            <p:nvPr/>
          </p:nvSpPr>
          <p:spPr>
            <a:xfrm>
              <a:off x="8766176" y="1554163"/>
              <a:ext cx="128588" cy="41275"/>
            </a:xfrm>
            <a:prstGeom prst="rect">
              <a:avLst/>
            </a:prstGeom>
            <a:noFill/>
            <a:ln w="15875" cap="rnd" cmpd="sng">
              <a:solidFill>
                <a:srgbClr val="F9B6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555;p14">
              <a:extLst>
                <a:ext uri="{FF2B5EF4-FFF2-40B4-BE49-F238E27FC236}">
                  <a16:creationId xmlns:a16="http://schemas.microsoft.com/office/drawing/2014/main" id="{A34A947A-9A4F-A05E-0811-75EEADDA7954}"/>
                </a:ext>
              </a:extLst>
            </p:cNvPr>
            <p:cNvSpPr txBox="1"/>
            <p:nvPr/>
          </p:nvSpPr>
          <p:spPr>
            <a:xfrm>
              <a:off x="8766176" y="1482726"/>
              <a:ext cx="128588" cy="41275"/>
            </a:xfrm>
            <a:prstGeom prst="rect">
              <a:avLst/>
            </a:prstGeom>
            <a:noFill/>
            <a:ln w="15875" cap="rnd" cmpd="sng">
              <a:solidFill>
                <a:srgbClr val="F9B6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556;p14">
              <a:extLst>
                <a:ext uri="{FF2B5EF4-FFF2-40B4-BE49-F238E27FC236}">
                  <a16:creationId xmlns:a16="http://schemas.microsoft.com/office/drawing/2014/main" id="{ACAE5F5E-7C15-C0C8-A2FF-A1157519843E}"/>
                </a:ext>
              </a:extLst>
            </p:cNvPr>
            <p:cNvSpPr txBox="1"/>
            <p:nvPr/>
          </p:nvSpPr>
          <p:spPr>
            <a:xfrm>
              <a:off x="8766176" y="1411288"/>
              <a:ext cx="128588" cy="41275"/>
            </a:xfrm>
            <a:prstGeom prst="rect">
              <a:avLst/>
            </a:prstGeom>
            <a:noFill/>
            <a:ln w="15875" cap="rnd" cmpd="sng">
              <a:solidFill>
                <a:srgbClr val="F9B6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557;p14">
              <a:extLst>
                <a:ext uri="{FF2B5EF4-FFF2-40B4-BE49-F238E27FC236}">
                  <a16:creationId xmlns:a16="http://schemas.microsoft.com/office/drawing/2014/main" id="{ECA683E7-A94F-C321-9197-BDB953824F75}"/>
                </a:ext>
              </a:extLst>
            </p:cNvPr>
            <p:cNvSpPr txBox="1"/>
            <p:nvPr/>
          </p:nvSpPr>
          <p:spPr>
            <a:xfrm>
              <a:off x="8766176" y="1339851"/>
              <a:ext cx="128588" cy="41275"/>
            </a:xfrm>
            <a:prstGeom prst="rect">
              <a:avLst/>
            </a:prstGeom>
            <a:noFill/>
            <a:ln w="15875" cap="rnd" cmpd="sng">
              <a:solidFill>
                <a:srgbClr val="F9B6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4121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Google Shape;79;g126516b20fd_0_3">
            <a:extLst>
              <a:ext uri="{FF2B5EF4-FFF2-40B4-BE49-F238E27FC236}">
                <a16:creationId xmlns:a16="http://schemas.microsoft.com/office/drawing/2014/main" id="{F0421065-3B2A-4CC5-2A54-C0F61B497707}"/>
              </a:ext>
            </a:extLst>
          </p:cNvPr>
          <p:cNvSpPr/>
          <p:nvPr/>
        </p:nvSpPr>
        <p:spPr>
          <a:xfrm>
            <a:off x="2006446" y="1046854"/>
            <a:ext cx="6960238" cy="112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3000" b="1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“TRABAJO A DISTANCIA”,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Sano y Seguro</a:t>
            </a:r>
            <a:endParaRPr lang="es-ES" sz="30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1" name="Google Shape;422;p14">
            <a:extLst>
              <a:ext uri="{FF2B5EF4-FFF2-40B4-BE49-F238E27FC236}">
                <a16:creationId xmlns:a16="http://schemas.microsoft.com/office/drawing/2014/main" id="{67DA965A-653D-28AA-CBBB-A004BCCA100E}"/>
              </a:ext>
            </a:extLst>
          </p:cNvPr>
          <p:cNvGrpSpPr/>
          <p:nvPr/>
        </p:nvGrpSpPr>
        <p:grpSpPr>
          <a:xfrm>
            <a:off x="821709" y="1914558"/>
            <a:ext cx="792231" cy="617512"/>
            <a:chOff x="2797176" y="1306513"/>
            <a:chExt cx="827088" cy="744538"/>
          </a:xfrm>
          <a:noFill/>
        </p:grpSpPr>
        <p:sp>
          <p:nvSpPr>
            <p:cNvPr id="72" name="Google Shape;423;p14">
              <a:extLst>
                <a:ext uri="{FF2B5EF4-FFF2-40B4-BE49-F238E27FC236}">
                  <a16:creationId xmlns:a16="http://schemas.microsoft.com/office/drawing/2014/main" id="{63AF6BD7-5C7F-6A00-E56B-C556A10184D3}"/>
                </a:ext>
              </a:extLst>
            </p:cNvPr>
            <p:cNvSpPr/>
            <p:nvPr/>
          </p:nvSpPr>
          <p:spPr>
            <a:xfrm>
              <a:off x="3094038" y="1457326"/>
              <a:ext cx="233363" cy="239713"/>
            </a:xfrm>
            <a:custGeom>
              <a:avLst/>
              <a:gdLst/>
              <a:ahLst/>
              <a:cxnLst/>
              <a:rect l="l" t="t" r="r" b="b"/>
              <a:pathLst>
                <a:path w="62" h="64" extrusionOk="0">
                  <a:moveTo>
                    <a:pt x="48" y="64"/>
                  </a:moveTo>
                  <a:cubicBezTo>
                    <a:pt x="58" y="64"/>
                    <a:pt x="62" y="62"/>
                    <a:pt x="62" y="42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2" y="8"/>
                    <a:pt x="56" y="0"/>
                    <a:pt x="31" y="0"/>
                  </a:cubicBezTo>
                  <a:cubicBezTo>
                    <a:pt x="6" y="0"/>
                    <a:pt x="0" y="8"/>
                    <a:pt x="0" y="3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2"/>
                    <a:pt x="4" y="64"/>
                    <a:pt x="14" y="64"/>
                  </a:cubicBezTo>
                </a:path>
              </a:pathLst>
            </a:custGeom>
            <a:grpFill/>
            <a:ln w="15875" cap="rnd" cmpd="sng">
              <a:solidFill>
                <a:srgbClr val="FF75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3" name="Google Shape;424;p14">
              <a:extLst>
                <a:ext uri="{FF2B5EF4-FFF2-40B4-BE49-F238E27FC236}">
                  <a16:creationId xmlns:a16="http://schemas.microsoft.com/office/drawing/2014/main" id="{B82DC25A-39CF-9AF0-7E35-DBA87454F6DE}"/>
                </a:ext>
              </a:extLst>
            </p:cNvPr>
            <p:cNvCxnSpPr/>
            <p:nvPr/>
          </p:nvCxnSpPr>
          <p:spPr>
            <a:xfrm>
              <a:off x="3146426" y="1611313"/>
              <a:ext cx="0" cy="296863"/>
            </a:xfrm>
            <a:prstGeom prst="straightConnector1">
              <a:avLst/>
            </a:prstGeom>
            <a:grpFill/>
            <a:ln w="15875" cap="rnd" cmpd="sng">
              <a:solidFill>
                <a:srgbClr val="FF7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4" name="Google Shape;425;p14">
              <a:extLst>
                <a:ext uri="{FF2B5EF4-FFF2-40B4-BE49-F238E27FC236}">
                  <a16:creationId xmlns:a16="http://schemas.microsoft.com/office/drawing/2014/main" id="{2E853211-2A63-494E-2D4E-B020F9415016}"/>
                </a:ext>
              </a:extLst>
            </p:cNvPr>
            <p:cNvCxnSpPr/>
            <p:nvPr/>
          </p:nvCxnSpPr>
          <p:spPr>
            <a:xfrm>
              <a:off x="3211513" y="1754188"/>
              <a:ext cx="0" cy="153988"/>
            </a:xfrm>
            <a:prstGeom prst="straightConnector1">
              <a:avLst/>
            </a:prstGeom>
            <a:grpFill/>
            <a:ln w="15875" cap="rnd" cmpd="sng">
              <a:solidFill>
                <a:srgbClr val="FF7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5" name="Google Shape;426;p14">
              <a:extLst>
                <a:ext uri="{FF2B5EF4-FFF2-40B4-BE49-F238E27FC236}">
                  <a16:creationId xmlns:a16="http://schemas.microsoft.com/office/drawing/2014/main" id="{EFB2B3E7-1796-5672-F50F-94F5DE5AE59C}"/>
                </a:ext>
              </a:extLst>
            </p:cNvPr>
            <p:cNvCxnSpPr/>
            <p:nvPr/>
          </p:nvCxnSpPr>
          <p:spPr>
            <a:xfrm>
              <a:off x="3267076" y="1611313"/>
              <a:ext cx="0" cy="296863"/>
            </a:xfrm>
            <a:prstGeom prst="straightConnector1">
              <a:avLst/>
            </a:prstGeom>
            <a:grpFill/>
            <a:ln w="15875" cap="rnd" cmpd="sng">
              <a:solidFill>
                <a:srgbClr val="FF7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6" name="Google Shape;427;p14">
              <a:extLst>
                <a:ext uri="{FF2B5EF4-FFF2-40B4-BE49-F238E27FC236}">
                  <a16:creationId xmlns:a16="http://schemas.microsoft.com/office/drawing/2014/main" id="{F7AA6181-4297-C0A8-8F45-B8EAD3EE3C76}"/>
                </a:ext>
              </a:extLst>
            </p:cNvPr>
            <p:cNvSpPr/>
            <p:nvPr/>
          </p:nvSpPr>
          <p:spPr>
            <a:xfrm>
              <a:off x="3154363" y="1306513"/>
              <a:ext cx="112713" cy="123825"/>
            </a:xfrm>
            <a:prstGeom prst="ellipse">
              <a:avLst/>
            </a:prstGeom>
            <a:grpFill/>
            <a:ln w="15875" cap="rnd" cmpd="sng">
              <a:solidFill>
                <a:srgbClr val="FF75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428;p14">
              <a:extLst>
                <a:ext uri="{FF2B5EF4-FFF2-40B4-BE49-F238E27FC236}">
                  <a16:creationId xmlns:a16="http://schemas.microsoft.com/office/drawing/2014/main" id="{E1FE06C7-B6E7-CA19-1D9F-BD4DD3211B64}"/>
                </a:ext>
              </a:extLst>
            </p:cNvPr>
            <p:cNvSpPr/>
            <p:nvPr/>
          </p:nvSpPr>
          <p:spPr>
            <a:xfrm>
              <a:off x="3200401" y="1498601"/>
              <a:ext cx="22225" cy="25400"/>
            </a:xfrm>
            <a:prstGeom prst="ellipse">
              <a:avLst/>
            </a:prstGeom>
            <a:grpFill/>
            <a:ln>
              <a:solidFill>
                <a:srgbClr val="FF750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429;p14">
              <a:extLst>
                <a:ext uri="{FF2B5EF4-FFF2-40B4-BE49-F238E27FC236}">
                  <a16:creationId xmlns:a16="http://schemas.microsoft.com/office/drawing/2014/main" id="{90C2AAB4-C97B-AE55-B682-8FC96C8C6FD7}"/>
                </a:ext>
              </a:extLst>
            </p:cNvPr>
            <p:cNvSpPr/>
            <p:nvPr/>
          </p:nvSpPr>
          <p:spPr>
            <a:xfrm>
              <a:off x="3200401" y="1550988"/>
              <a:ext cx="22225" cy="22225"/>
            </a:xfrm>
            <a:prstGeom prst="ellipse">
              <a:avLst/>
            </a:prstGeom>
            <a:grpFill/>
            <a:ln>
              <a:solidFill>
                <a:srgbClr val="FF750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430;p14">
              <a:extLst>
                <a:ext uri="{FF2B5EF4-FFF2-40B4-BE49-F238E27FC236}">
                  <a16:creationId xmlns:a16="http://schemas.microsoft.com/office/drawing/2014/main" id="{42A22B55-3609-99C1-51B3-9E0EA26EF753}"/>
                </a:ext>
              </a:extLst>
            </p:cNvPr>
            <p:cNvSpPr/>
            <p:nvPr/>
          </p:nvSpPr>
          <p:spPr>
            <a:xfrm>
              <a:off x="3200401" y="1600201"/>
              <a:ext cx="22225" cy="22225"/>
            </a:xfrm>
            <a:prstGeom prst="ellipse">
              <a:avLst/>
            </a:prstGeom>
            <a:grpFill/>
            <a:ln>
              <a:solidFill>
                <a:srgbClr val="FF750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0" name="Google Shape;431;p14">
              <a:extLst>
                <a:ext uri="{FF2B5EF4-FFF2-40B4-BE49-F238E27FC236}">
                  <a16:creationId xmlns:a16="http://schemas.microsoft.com/office/drawing/2014/main" id="{1A77ABBF-0D82-5386-0222-9F1C94FE54B9}"/>
                </a:ext>
              </a:extLst>
            </p:cNvPr>
            <p:cNvCxnSpPr/>
            <p:nvPr/>
          </p:nvCxnSpPr>
          <p:spPr>
            <a:xfrm>
              <a:off x="2884488" y="1779588"/>
              <a:ext cx="0" cy="206375"/>
            </a:xfrm>
            <a:prstGeom prst="straightConnector1">
              <a:avLst/>
            </a:prstGeom>
            <a:grpFill/>
            <a:ln w="15875" cap="rnd" cmpd="sng">
              <a:solidFill>
                <a:srgbClr val="FF7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1" name="Google Shape;432;p14">
              <a:extLst>
                <a:ext uri="{FF2B5EF4-FFF2-40B4-BE49-F238E27FC236}">
                  <a16:creationId xmlns:a16="http://schemas.microsoft.com/office/drawing/2014/main" id="{4831DCA9-6B66-978C-3690-522E87D6F942}"/>
                </a:ext>
              </a:extLst>
            </p:cNvPr>
            <p:cNvCxnSpPr/>
            <p:nvPr/>
          </p:nvCxnSpPr>
          <p:spPr>
            <a:xfrm>
              <a:off x="2928938" y="1878013"/>
              <a:ext cx="0" cy="107950"/>
            </a:xfrm>
            <a:prstGeom prst="straightConnector1">
              <a:avLst/>
            </a:prstGeom>
            <a:grpFill/>
            <a:ln w="15875" cap="rnd" cmpd="sng">
              <a:solidFill>
                <a:srgbClr val="FF7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" name="Google Shape;433;p14">
              <a:extLst>
                <a:ext uri="{FF2B5EF4-FFF2-40B4-BE49-F238E27FC236}">
                  <a16:creationId xmlns:a16="http://schemas.microsoft.com/office/drawing/2014/main" id="{100FA180-F0CD-852F-C6A5-2D9DE5B7D871}"/>
                </a:ext>
              </a:extLst>
            </p:cNvPr>
            <p:cNvCxnSpPr/>
            <p:nvPr/>
          </p:nvCxnSpPr>
          <p:spPr>
            <a:xfrm>
              <a:off x="2970213" y="1779588"/>
              <a:ext cx="0" cy="206375"/>
            </a:xfrm>
            <a:prstGeom prst="straightConnector1">
              <a:avLst/>
            </a:prstGeom>
            <a:grpFill/>
            <a:ln w="15875" cap="rnd" cmpd="sng">
              <a:solidFill>
                <a:srgbClr val="FF7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3" name="Google Shape;434;p14">
              <a:extLst>
                <a:ext uri="{FF2B5EF4-FFF2-40B4-BE49-F238E27FC236}">
                  <a16:creationId xmlns:a16="http://schemas.microsoft.com/office/drawing/2014/main" id="{93E89231-C7DF-3275-E415-F64F4010EE50}"/>
                </a:ext>
              </a:extLst>
            </p:cNvPr>
            <p:cNvSpPr/>
            <p:nvPr/>
          </p:nvSpPr>
          <p:spPr>
            <a:xfrm>
              <a:off x="2887663" y="1562101"/>
              <a:ext cx="82550" cy="85725"/>
            </a:xfrm>
            <a:prstGeom prst="ellipse">
              <a:avLst/>
            </a:prstGeom>
            <a:grpFill/>
            <a:ln w="15875" cap="rnd" cmpd="sng">
              <a:solidFill>
                <a:srgbClr val="FF75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435;p14">
              <a:extLst>
                <a:ext uri="{FF2B5EF4-FFF2-40B4-BE49-F238E27FC236}">
                  <a16:creationId xmlns:a16="http://schemas.microsoft.com/office/drawing/2014/main" id="{093F96F3-BE78-CE65-352D-75140894E7B4}"/>
                </a:ext>
              </a:extLst>
            </p:cNvPr>
            <p:cNvSpPr/>
            <p:nvPr/>
          </p:nvSpPr>
          <p:spPr>
            <a:xfrm>
              <a:off x="2846388" y="1666876"/>
              <a:ext cx="169863" cy="173038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34" y="46"/>
                  </a:moveTo>
                  <a:cubicBezTo>
                    <a:pt x="42" y="45"/>
                    <a:pt x="45" y="44"/>
                    <a:pt x="45" y="30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8"/>
                    <a:pt x="41" y="2"/>
                    <a:pt x="28" y="0"/>
                  </a:cubicBezTo>
                  <a:cubicBezTo>
                    <a:pt x="28" y="0"/>
                    <a:pt x="22" y="11"/>
                    <a:pt x="22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" y="2"/>
                    <a:pt x="0" y="8"/>
                    <a:pt x="0" y="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44"/>
                    <a:pt x="3" y="45"/>
                    <a:pt x="10" y="46"/>
                  </a:cubicBezTo>
                </a:path>
              </a:pathLst>
            </a:custGeom>
            <a:grpFill/>
            <a:ln w="15875" cap="rnd" cmpd="sng">
              <a:solidFill>
                <a:srgbClr val="FF75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5" name="Google Shape;436;p14">
              <a:extLst>
                <a:ext uri="{FF2B5EF4-FFF2-40B4-BE49-F238E27FC236}">
                  <a16:creationId xmlns:a16="http://schemas.microsoft.com/office/drawing/2014/main" id="{4DD11515-27B5-7443-6C50-C9CC4F4AAA22}"/>
                </a:ext>
              </a:extLst>
            </p:cNvPr>
            <p:cNvCxnSpPr/>
            <p:nvPr/>
          </p:nvCxnSpPr>
          <p:spPr>
            <a:xfrm>
              <a:off x="3436938" y="1708151"/>
              <a:ext cx="0" cy="236538"/>
            </a:xfrm>
            <a:prstGeom prst="straightConnector1">
              <a:avLst/>
            </a:prstGeom>
            <a:grpFill/>
            <a:ln w="15875" cap="rnd" cmpd="sng">
              <a:solidFill>
                <a:srgbClr val="FF7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6" name="Google Shape;437;p14">
              <a:extLst>
                <a:ext uri="{FF2B5EF4-FFF2-40B4-BE49-F238E27FC236}">
                  <a16:creationId xmlns:a16="http://schemas.microsoft.com/office/drawing/2014/main" id="{D801A14C-1B38-2DCA-09AB-890ED6288E7C}"/>
                </a:ext>
              </a:extLst>
            </p:cNvPr>
            <p:cNvCxnSpPr/>
            <p:nvPr/>
          </p:nvCxnSpPr>
          <p:spPr>
            <a:xfrm>
              <a:off x="3489326" y="1820863"/>
              <a:ext cx="0" cy="123825"/>
            </a:xfrm>
            <a:prstGeom prst="straightConnector1">
              <a:avLst/>
            </a:prstGeom>
            <a:grpFill/>
            <a:ln w="15875" cap="rnd" cmpd="sng">
              <a:solidFill>
                <a:srgbClr val="FF7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7" name="Google Shape;438;p14">
              <a:extLst>
                <a:ext uri="{FF2B5EF4-FFF2-40B4-BE49-F238E27FC236}">
                  <a16:creationId xmlns:a16="http://schemas.microsoft.com/office/drawing/2014/main" id="{F9BB988A-91DD-D35F-8B9C-4E5BEC0622EA}"/>
                </a:ext>
              </a:extLst>
            </p:cNvPr>
            <p:cNvCxnSpPr/>
            <p:nvPr/>
          </p:nvCxnSpPr>
          <p:spPr>
            <a:xfrm>
              <a:off x="3533776" y="1708151"/>
              <a:ext cx="0" cy="236538"/>
            </a:xfrm>
            <a:prstGeom prst="straightConnector1">
              <a:avLst/>
            </a:prstGeom>
            <a:grpFill/>
            <a:ln w="15875" cap="rnd" cmpd="sng">
              <a:solidFill>
                <a:srgbClr val="FF7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8" name="Google Shape;439;p14">
              <a:extLst>
                <a:ext uri="{FF2B5EF4-FFF2-40B4-BE49-F238E27FC236}">
                  <a16:creationId xmlns:a16="http://schemas.microsoft.com/office/drawing/2014/main" id="{07E9EFFB-23B9-2671-DBEB-63E4902C410E}"/>
                </a:ext>
              </a:extLst>
            </p:cNvPr>
            <p:cNvSpPr/>
            <p:nvPr/>
          </p:nvSpPr>
          <p:spPr>
            <a:xfrm>
              <a:off x="3440113" y="1463676"/>
              <a:ext cx="93663" cy="98425"/>
            </a:xfrm>
            <a:prstGeom prst="ellipse">
              <a:avLst/>
            </a:prstGeom>
            <a:grpFill/>
            <a:ln w="15875" cap="rnd" cmpd="sng">
              <a:solidFill>
                <a:srgbClr val="FF75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440;p14">
              <a:extLst>
                <a:ext uri="{FF2B5EF4-FFF2-40B4-BE49-F238E27FC236}">
                  <a16:creationId xmlns:a16="http://schemas.microsoft.com/office/drawing/2014/main" id="{DC43D5FD-C883-7BB5-6693-32020201AD1E}"/>
                </a:ext>
              </a:extLst>
            </p:cNvPr>
            <p:cNvSpPr/>
            <p:nvPr/>
          </p:nvSpPr>
          <p:spPr>
            <a:xfrm>
              <a:off x="3390901" y="1584326"/>
              <a:ext cx="192088" cy="195263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39" y="52"/>
                  </a:moveTo>
                  <a:cubicBezTo>
                    <a:pt x="48" y="51"/>
                    <a:pt x="51" y="50"/>
                    <a:pt x="51" y="33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8"/>
                    <a:pt x="47" y="1"/>
                    <a:pt x="32" y="0"/>
                  </a:cubicBezTo>
                  <a:cubicBezTo>
                    <a:pt x="33" y="0"/>
                    <a:pt x="26" y="12"/>
                    <a:pt x="26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4" y="1"/>
                    <a:pt x="0" y="8"/>
                    <a:pt x="0" y="2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50"/>
                    <a:pt x="4" y="51"/>
                    <a:pt x="12" y="52"/>
                  </a:cubicBezTo>
                </a:path>
              </a:pathLst>
            </a:custGeom>
            <a:grpFill/>
            <a:ln w="15875" cap="rnd" cmpd="sng">
              <a:solidFill>
                <a:srgbClr val="FF75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441;p14">
              <a:extLst>
                <a:ext uri="{FF2B5EF4-FFF2-40B4-BE49-F238E27FC236}">
                  <a16:creationId xmlns:a16="http://schemas.microsoft.com/office/drawing/2014/main" id="{4A3BA7F3-C39F-05D0-6C7A-B0463B9E8F73}"/>
                </a:ext>
              </a:extLst>
            </p:cNvPr>
            <p:cNvSpPr txBox="1"/>
            <p:nvPr/>
          </p:nvSpPr>
          <p:spPr>
            <a:xfrm>
              <a:off x="3071813" y="1908176"/>
              <a:ext cx="277813" cy="142875"/>
            </a:xfrm>
            <a:prstGeom prst="rect">
              <a:avLst/>
            </a:prstGeom>
            <a:grpFill/>
            <a:ln w="15875" cap="rnd" cmpd="sng">
              <a:solidFill>
                <a:srgbClr val="FF75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442;p14">
              <a:extLst>
                <a:ext uri="{FF2B5EF4-FFF2-40B4-BE49-F238E27FC236}">
                  <a16:creationId xmlns:a16="http://schemas.microsoft.com/office/drawing/2014/main" id="{397BC0F5-AA4E-4A10-90F3-3B97215F35CE}"/>
                </a:ext>
              </a:extLst>
            </p:cNvPr>
            <p:cNvSpPr txBox="1"/>
            <p:nvPr/>
          </p:nvSpPr>
          <p:spPr>
            <a:xfrm>
              <a:off x="3349626" y="1944688"/>
              <a:ext cx="274638" cy="106363"/>
            </a:xfrm>
            <a:prstGeom prst="rect">
              <a:avLst/>
            </a:prstGeom>
            <a:grpFill/>
            <a:ln w="15875" cap="rnd" cmpd="sng">
              <a:solidFill>
                <a:srgbClr val="FF75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443;p14">
              <a:extLst>
                <a:ext uri="{FF2B5EF4-FFF2-40B4-BE49-F238E27FC236}">
                  <a16:creationId xmlns:a16="http://schemas.microsoft.com/office/drawing/2014/main" id="{1DA5B66B-60C9-6B30-A2A8-C83A6A7243D4}"/>
                </a:ext>
              </a:extLst>
            </p:cNvPr>
            <p:cNvSpPr txBox="1"/>
            <p:nvPr/>
          </p:nvSpPr>
          <p:spPr>
            <a:xfrm>
              <a:off x="2797176" y="1985963"/>
              <a:ext cx="274638" cy="65088"/>
            </a:xfrm>
            <a:prstGeom prst="rect">
              <a:avLst/>
            </a:prstGeom>
            <a:grpFill/>
            <a:ln w="15875" cap="rnd" cmpd="sng">
              <a:solidFill>
                <a:srgbClr val="FF75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444;p14">
              <a:extLst>
                <a:ext uri="{FF2B5EF4-FFF2-40B4-BE49-F238E27FC236}">
                  <a16:creationId xmlns:a16="http://schemas.microsoft.com/office/drawing/2014/main" id="{A9D71A29-1BB1-58AD-598D-F8EC415CA45D}"/>
                </a:ext>
              </a:extLst>
            </p:cNvPr>
            <p:cNvSpPr/>
            <p:nvPr/>
          </p:nvSpPr>
          <p:spPr>
            <a:xfrm>
              <a:off x="3173413" y="1933576"/>
              <a:ext cx="44450" cy="93663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2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6"/>
                    <a:pt x="6" y="7"/>
                    <a:pt x="5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25"/>
                  </a:lnTo>
                  <a:close/>
                </a:path>
              </a:pathLst>
            </a:custGeom>
            <a:grpFill/>
            <a:ln>
              <a:solidFill>
                <a:srgbClr val="FF750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678;p14">
            <a:extLst>
              <a:ext uri="{FF2B5EF4-FFF2-40B4-BE49-F238E27FC236}">
                <a16:creationId xmlns:a16="http://schemas.microsoft.com/office/drawing/2014/main" id="{A60A976E-436E-2D1E-8CB4-E3939B60229B}"/>
              </a:ext>
            </a:extLst>
          </p:cNvPr>
          <p:cNvGrpSpPr/>
          <p:nvPr/>
        </p:nvGrpSpPr>
        <p:grpSpPr>
          <a:xfrm>
            <a:off x="785517" y="2708663"/>
            <a:ext cx="762857" cy="605769"/>
            <a:chOff x="5521326" y="4037013"/>
            <a:chExt cx="998538" cy="838200"/>
          </a:xfrm>
          <a:noFill/>
        </p:grpSpPr>
        <p:sp>
          <p:nvSpPr>
            <p:cNvPr id="95" name="Google Shape;679;p14">
              <a:extLst>
                <a:ext uri="{FF2B5EF4-FFF2-40B4-BE49-F238E27FC236}">
                  <a16:creationId xmlns:a16="http://schemas.microsoft.com/office/drawing/2014/main" id="{4E1036AF-EFC2-604A-6B50-71E757C1963A}"/>
                </a:ext>
              </a:extLst>
            </p:cNvPr>
            <p:cNvSpPr/>
            <p:nvPr/>
          </p:nvSpPr>
          <p:spPr>
            <a:xfrm>
              <a:off x="5938839" y="4037013"/>
              <a:ext cx="146050" cy="161925"/>
            </a:xfrm>
            <a:prstGeom prst="ellipse">
              <a:avLst/>
            </a:prstGeom>
            <a:grpFill/>
            <a:ln w="15875" cap="rnd" cmpd="sng">
              <a:solidFill>
                <a:srgbClr val="32BDE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680;p14">
              <a:extLst>
                <a:ext uri="{FF2B5EF4-FFF2-40B4-BE49-F238E27FC236}">
                  <a16:creationId xmlns:a16="http://schemas.microsoft.com/office/drawing/2014/main" id="{E4137349-43C3-B526-A7A0-BD7FA079C016}"/>
                </a:ext>
              </a:extLst>
            </p:cNvPr>
            <p:cNvSpPr/>
            <p:nvPr/>
          </p:nvSpPr>
          <p:spPr>
            <a:xfrm>
              <a:off x="5859464" y="4232276"/>
              <a:ext cx="304800" cy="147638"/>
            </a:xfrm>
            <a:custGeom>
              <a:avLst/>
              <a:gdLst/>
              <a:ahLst/>
              <a:cxnLst/>
              <a:rect l="l" t="t" r="r" b="b"/>
              <a:pathLst>
                <a:path w="81" h="39" extrusionOk="0">
                  <a:moveTo>
                    <a:pt x="81" y="39"/>
                  </a:moveTo>
                  <a:cubicBezTo>
                    <a:pt x="81" y="13"/>
                    <a:pt x="75" y="3"/>
                    <a:pt x="52" y="0"/>
                  </a:cubicBezTo>
                  <a:cubicBezTo>
                    <a:pt x="52" y="0"/>
                    <a:pt x="41" y="20"/>
                    <a:pt x="4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7" y="3"/>
                    <a:pt x="0" y="13"/>
                    <a:pt x="0" y="39"/>
                  </a:cubicBezTo>
                  <a:lnTo>
                    <a:pt x="81" y="39"/>
                  </a:lnTo>
                  <a:close/>
                </a:path>
              </a:pathLst>
            </a:custGeom>
            <a:grpFill/>
            <a:ln w="15875" cap="rnd" cmpd="sng">
              <a:solidFill>
                <a:srgbClr val="32BD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681;p14">
              <a:extLst>
                <a:ext uri="{FF2B5EF4-FFF2-40B4-BE49-F238E27FC236}">
                  <a16:creationId xmlns:a16="http://schemas.microsoft.com/office/drawing/2014/main" id="{AC5AC0B4-9403-55FF-A37A-B4ED9C224FEB}"/>
                </a:ext>
              </a:extLst>
            </p:cNvPr>
            <p:cNvSpPr/>
            <p:nvPr/>
          </p:nvSpPr>
          <p:spPr>
            <a:xfrm>
              <a:off x="5600701" y="4454526"/>
              <a:ext cx="146050" cy="161925"/>
            </a:xfrm>
            <a:prstGeom prst="ellipse">
              <a:avLst/>
            </a:prstGeom>
            <a:grpFill/>
            <a:ln w="15875" cap="rnd" cmpd="sng">
              <a:solidFill>
                <a:srgbClr val="32BDE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682;p14">
              <a:extLst>
                <a:ext uri="{FF2B5EF4-FFF2-40B4-BE49-F238E27FC236}">
                  <a16:creationId xmlns:a16="http://schemas.microsoft.com/office/drawing/2014/main" id="{1AE7D03C-72F5-D413-773D-6E554AE04830}"/>
                </a:ext>
              </a:extLst>
            </p:cNvPr>
            <p:cNvSpPr/>
            <p:nvPr/>
          </p:nvSpPr>
          <p:spPr>
            <a:xfrm>
              <a:off x="5521326" y="4649788"/>
              <a:ext cx="304800" cy="146050"/>
            </a:xfrm>
            <a:custGeom>
              <a:avLst/>
              <a:gdLst/>
              <a:ahLst/>
              <a:cxnLst/>
              <a:rect l="l" t="t" r="r" b="b"/>
              <a:pathLst>
                <a:path w="81" h="39" extrusionOk="0">
                  <a:moveTo>
                    <a:pt x="81" y="39"/>
                  </a:moveTo>
                  <a:cubicBezTo>
                    <a:pt x="81" y="13"/>
                    <a:pt x="75" y="2"/>
                    <a:pt x="52" y="0"/>
                  </a:cubicBezTo>
                  <a:cubicBezTo>
                    <a:pt x="52" y="0"/>
                    <a:pt x="41" y="19"/>
                    <a:pt x="41" y="19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7" y="2"/>
                    <a:pt x="0" y="13"/>
                    <a:pt x="0" y="39"/>
                  </a:cubicBezTo>
                  <a:lnTo>
                    <a:pt x="81" y="39"/>
                  </a:lnTo>
                  <a:close/>
                </a:path>
              </a:pathLst>
            </a:custGeom>
            <a:grpFill/>
            <a:ln w="15875" cap="rnd" cmpd="sng">
              <a:solidFill>
                <a:srgbClr val="32BD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683;p14">
              <a:extLst>
                <a:ext uri="{FF2B5EF4-FFF2-40B4-BE49-F238E27FC236}">
                  <a16:creationId xmlns:a16="http://schemas.microsoft.com/office/drawing/2014/main" id="{9CBE4B4D-30B3-FB6D-78F8-53A4BB640DEA}"/>
                </a:ext>
              </a:extLst>
            </p:cNvPr>
            <p:cNvSpPr/>
            <p:nvPr/>
          </p:nvSpPr>
          <p:spPr>
            <a:xfrm>
              <a:off x="6294439" y="4454526"/>
              <a:ext cx="147638" cy="161925"/>
            </a:xfrm>
            <a:prstGeom prst="ellipse">
              <a:avLst/>
            </a:prstGeom>
            <a:grpFill/>
            <a:ln w="15875" cap="rnd" cmpd="sng">
              <a:solidFill>
                <a:srgbClr val="32BDE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684;p14">
              <a:extLst>
                <a:ext uri="{FF2B5EF4-FFF2-40B4-BE49-F238E27FC236}">
                  <a16:creationId xmlns:a16="http://schemas.microsoft.com/office/drawing/2014/main" id="{66852382-1C00-C6D8-84E7-FF9D9A8694C7}"/>
                </a:ext>
              </a:extLst>
            </p:cNvPr>
            <p:cNvSpPr/>
            <p:nvPr/>
          </p:nvSpPr>
          <p:spPr>
            <a:xfrm>
              <a:off x="6216651" y="4649788"/>
              <a:ext cx="303213" cy="146050"/>
            </a:xfrm>
            <a:custGeom>
              <a:avLst/>
              <a:gdLst/>
              <a:ahLst/>
              <a:cxnLst/>
              <a:rect l="l" t="t" r="r" b="b"/>
              <a:pathLst>
                <a:path w="81" h="39" extrusionOk="0">
                  <a:moveTo>
                    <a:pt x="81" y="39"/>
                  </a:moveTo>
                  <a:cubicBezTo>
                    <a:pt x="81" y="13"/>
                    <a:pt x="74" y="2"/>
                    <a:pt x="51" y="0"/>
                  </a:cubicBezTo>
                  <a:cubicBezTo>
                    <a:pt x="51" y="0"/>
                    <a:pt x="40" y="19"/>
                    <a:pt x="40" y="19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6" y="2"/>
                    <a:pt x="0" y="13"/>
                    <a:pt x="0" y="39"/>
                  </a:cubicBezTo>
                  <a:lnTo>
                    <a:pt x="81" y="39"/>
                  </a:lnTo>
                  <a:close/>
                </a:path>
              </a:pathLst>
            </a:custGeom>
            <a:grpFill/>
            <a:ln w="15875" cap="rnd" cmpd="sng">
              <a:solidFill>
                <a:srgbClr val="32BD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685;p14">
              <a:extLst>
                <a:ext uri="{FF2B5EF4-FFF2-40B4-BE49-F238E27FC236}">
                  <a16:creationId xmlns:a16="http://schemas.microsoft.com/office/drawing/2014/main" id="{9CD67A2A-0108-4248-6B39-E20C1C564D27}"/>
                </a:ext>
              </a:extLst>
            </p:cNvPr>
            <p:cNvSpPr/>
            <p:nvPr/>
          </p:nvSpPr>
          <p:spPr>
            <a:xfrm>
              <a:off x="5862639" y="4819651"/>
              <a:ext cx="315913" cy="36513"/>
            </a:xfrm>
            <a:custGeom>
              <a:avLst/>
              <a:gdLst/>
              <a:ahLst/>
              <a:cxnLst/>
              <a:rect l="l" t="t" r="r" b="b"/>
              <a:pathLst>
                <a:path w="84" h="10" extrusionOk="0">
                  <a:moveTo>
                    <a:pt x="84" y="0"/>
                  </a:moveTo>
                  <a:cubicBezTo>
                    <a:pt x="71" y="6"/>
                    <a:pt x="57" y="10"/>
                    <a:pt x="42" y="10"/>
                  </a:cubicBezTo>
                  <a:cubicBezTo>
                    <a:pt x="27" y="10"/>
                    <a:pt x="13" y="6"/>
                    <a:pt x="0" y="0"/>
                  </a:cubicBezTo>
                </a:path>
              </a:pathLst>
            </a:custGeom>
            <a:grpFill/>
            <a:ln w="15875" cap="rnd" cmpd="sng">
              <a:solidFill>
                <a:srgbClr val="32BD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686;p14">
              <a:extLst>
                <a:ext uri="{FF2B5EF4-FFF2-40B4-BE49-F238E27FC236}">
                  <a16:creationId xmlns:a16="http://schemas.microsoft.com/office/drawing/2014/main" id="{5AB466D6-9198-6553-454C-BE5527B7792B}"/>
                </a:ext>
              </a:extLst>
            </p:cNvPr>
            <p:cNvSpPr/>
            <p:nvPr/>
          </p:nvSpPr>
          <p:spPr>
            <a:xfrm>
              <a:off x="5862639" y="4811713"/>
              <a:ext cx="82550" cy="63500"/>
            </a:xfrm>
            <a:custGeom>
              <a:avLst/>
              <a:gdLst/>
              <a:ahLst/>
              <a:cxnLst/>
              <a:rect l="l" t="t" r="r" b="b"/>
              <a:pathLst>
                <a:path w="52" h="40" extrusionOk="0">
                  <a:moveTo>
                    <a:pt x="36" y="40"/>
                  </a:moveTo>
                  <a:lnTo>
                    <a:pt x="0" y="5"/>
                  </a:lnTo>
                  <a:lnTo>
                    <a:pt x="52" y="0"/>
                  </a:lnTo>
                </a:path>
              </a:pathLst>
            </a:custGeom>
            <a:grpFill/>
            <a:ln w="15875" cap="rnd" cmpd="sng">
              <a:solidFill>
                <a:srgbClr val="32BD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687;p14">
              <a:extLst>
                <a:ext uri="{FF2B5EF4-FFF2-40B4-BE49-F238E27FC236}">
                  <a16:creationId xmlns:a16="http://schemas.microsoft.com/office/drawing/2014/main" id="{896AE1FA-5CE0-8A56-7674-D5476BC34914}"/>
                </a:ext>
              </a:extLst>
            </p:cNvPr>
            <p:cNvSpPr/>
            <p:nvPr/>
          </p:nvSpPr>
          <p:spPr>
            <a:xfrm>
              <a:off x="6122989" y="4176713"/>
              <a:ext cx="231775" cy="244475"/>
            </a:xfrm>
            <a:custGeom>
              <a:avLst/>
              <a:gdLst/>
              <a:ahLst/>
              <a:cxnLst/>
              <a:rect l="l" t="t" r="r" b="b"/>
              <a:pathLst>
                <a:path w="62" h="65" extrusionOk="0">
                  <a:moveTo>
                    <a:pt x="0" y="0"/>
                  </a:moveTo>
                  <a:cubicBezTo>
                    <a:pt x="30" y="9"/>
                    <a:pt x="54" y="34"/>
                    <a:pt x="62" y="65"/>
                  </a:cubicBezTo>
                </a:path>
              </a:pathLst>
            </a:custGeom>
            <a:grpFill/>
            <a:ln w="15875" cap="rnd" cmpd="sng">
              <a:solidFill>
                <a:srgbClr val="32BD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688;p14">
              <a:extLst>
                <a:ext uri="{FF2B5EF4-FFF2-40B4-BE49-F238E27FC236}">
                  <a16:creationId xmlns:a16="http://schemas.microsoft.com/office/drawing/2014/main" id="{331D48E0-4A8C-72A7-AE6C-1A79B18549F0}"/>
                </a:ext>
              </a:extLst>
            </p:cNvPr>
            <p:cNvSpPr/>
            <p:nvPr/>
          </p:nvSpPr>
          <p:spPr>
            <a:xfrm>
              <a:off x="6299201" y="4341813"/>
              <a:ext cx="63500" cy="79375"/>
            </a:xfrm>
            <a:custGeom>
              <a:avLst/>
              <a:gdLst/>
              <a:ahLst/>
              <a:cxnLst/>
              <a:rect l="l" t="t" r="r" b="b"/>
              <a:pathLst>
                <a:path w="40" h="50" extrusionOk="0">
                  <a:moveTo>
                    <a:pt x="40" y="0"/>
                  </a:moveTo>
                  <a:lnTo>
                    <a:pt x="35" y="50"/>
                  </a:lnTo>
                  <a:lnTo>
                    <a:pt x="0" y="14"/>
                  </a:lnTo>
                </a:path>
              </a:pathLst>
            </a:custGeom>
            <a:grpFill/>
            <a:ln w="15875" cap="rnd" cmpd="sng">
              <a:solidFill>
                <a:srgbClr val="32BD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689;p14">
              <a:extLst>
                <a:ext uri="{FF2B5EF4-FFF2-40B4-BE49-F238E27FC236}">
                  <a16:creationId xmlns:a16="http://schemas.microsoft.com/office/drawing/2014/main" id="{142676B9-35C2-3A64-B90C-0C63A2AF02E2}"/>
                </a:ext>
              </a:extLst>
            </p:cNvPr>
            <p:cNvSpPr/>
            <p:nvPr/>
          </p:nvSpPr>
          <p:spPr>
            <a:xfrm>
              <a:off x="5686426" y="4179888"/>
              <a:ext cx="222250" cy="233363"/>
            </a:xfrm>
            <a:custGeom>
              <a:avLst/>
              <a:gdLst/>
              <a:ahLst/>
              <a:cxnLst/>
              <a:rect l="l" t="t" r="r" b="b"/>
              <a:pathLst>
                <a:path w="59" h="62" extrusionOk="0">
                  <a:moveTo>
                    <a:pt x="0" y="62"/>
                  </a:moveTo>
                  <a:cubicBezTo>
                    <a:pt x="8" y="33"/>
                    <a:pt x="30" y="10"/>
                    <a:pt x="59" y="0"/>
                  </a:cubicBezTo>
                </a:path>
              </a:pathLst>
            </a:custGeom>
            <a:grpFill/>
            <a:ln w="15875" cap="rnd" cmpd="sng">
              <a:solidFill>
                <a:srgbClr val="32BD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690;p14">
              <a:extLst>
                <a:ext uri="{FF2B5EF4-FFF2-40B4-BE49-F238E27FC236}">
                  <a16:creationId xmlns:a16="http://schemas.microsoft.com/office/drawing/2014/main" id="{A53EEE13-6323-59D1-3CFA-48839D25B73F}"/>
                </a:ext>
              </a:extLst>
            </p:cNvPr>
            <p:cNvSpPr/>
            <p:nvPr/>
          </p:nvSpPr>
          <p:spPr>
            <a:xfrm>
              <a:off x="5826126" y="4179888"/>
              <a:ext cx="82550" cy="65088"/>
            </a:xfrm>
            <a:custGeom>
              <a:avLst/>
              <a:gdLst/>
              <a:ahLst/>
              <a:cxnLst/>
              <a:rect l="l" t="t" r="r" b="b"/>
              <a:pathLst>
                <a:path w="52" h="41" extrusionOk="0">
                  <a:moveTo>
                    <a:pt x="0" y="0"/>
                  </a:moveTo>
                  <a:lnTo>
                    <a:pt x="52" y="0"/>
                  </a:lnTo>
                  <a:lnTo>
                    <a:pt x="19" y="41"/>
                  </a:lnTo>
                </a:path>
              </a:pathLst>
            </a:custGeom>
            <a:grpFill/>
            <a:ln w="15875" cap="rnd" cmpd="sng">
              <a:solidFill>
                <a:srgbClr val="32BD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8" name="Google Shape;691;p14">
              <a:extLst>
                <a:ext uri="{FF2B5EF4-FFF2-40B4-BE49-F238E27FC236}">
                  <a16:creationId xmlns:a16="http://schemas.microsoft.com/office/drawing/2014/main" id="{3F824C81-202E-41AC-C22B-577DC9276763}"/>
                </a:ext>
              </a:extLst>
            </p:cNvPr>
            <p:cNvCxnSpPr/>
            <p:nvPr/>
          </p:nvCxnSpPr>
          <p:spPr>
            <a:xfrm rot="10800000">
              <a:off x="6021389" y="4465638"/>
              <a:ext cx="0" cy="131763"/>
            </a:xfrm>
            <a:prstGeom prst="straightConnector1">
              <a:avLst/>
            </a:prstGeom>
            <a:grpFill/>
            <a:ln w="15875" cap="rnd" cmpd="sng">
              <a:solidFill>
                <a:srgbClr val="32BDE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9" name="Google Shape;692;p14">
              <a:extLst>
                <a:ext uri="{FF2B5EF4-FFF2-40B4-BE49-F238E27FC236}">
                  <a16:creationId xmlns:a16="http://schemas.microsoft.com/office/drawing/2014/main" id="{B8B87540-EBFA-AF1C-DEE0-22762CE50807}"/>
                </a:ext>
              </a:extLst>
            </p:cNvPr>
            <p:cNvCxnSpPr/>
            <p:nvPr/>
          </p:nvCxnSpPr>
          <p:spPr>
            <a:xfrm flipH="1">
              <a:off x="5908676" y="4597401"/>
              <a:ext cx="112713" cy="63500"/>
            </a:xfrm>
            <a:prstGeom prst="straightConnector1">
              <a:avLst/>
            </a:prstGeom>
            <a:grpFill/>
            <a:ln w="15875" cap="rnd" cmpd="sng">
              <a:solidFill>
                <a:srgbClr val="32BDE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0" name="Google Shape;693;p14">
              <a:extLst>
                <a:ext uri="{FF2B5EF4-FFF2-40B4-BE49-F238E27FC236}">
                  <a16:creationId xmlns:a16="http://schemas.microsoft.com/office/drawing/2014/main" id="{F96551B6-49C1-9A3D-99B5-BC95852D50B0}"/>
                </a:ext>
              </a:extLst>
            </p:cNvPr>
            <p:cNvCxnSpPr/>
            <p:nvPr/>
          </p:nvCxnSpPr>
          <p:spPr>
            <a:xfrm>
              <a:off x="6021389" y="4597401"/>
              <a:ext cx="112713" cy="63500"/>
            </a:xfrm>
            <a:prstGeom prst="straightConnector1">
              <a:avLst/>
            </a:prstGeom>
            <a:grpFill/>
            <a:ln w="15875" cap="rnd" cmpd="sng">
              <a:solidFill>
                <a:srgbClr val="32BDE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11" name="Google Shape;613;p14">
            <a:extLst>
              <a:ext uri="{FF2B5EF4-FFF2-40B4-BE49-F238E27FC236}">
                <a16:creationId xmlns:a16="http://schemas.microsoft.com/office/drawing/2014/main" id="{E321763A-7B23-8B79-F038-46B2214A90DD}"/>
              </a:ext>
            </a:extLst>
          </p:cNvPr>
          <p:cNvGrpSpPr/>
          <p:nvPr/>
        </p:nvGrpSpPr>
        <p:grpSpPr>
          <a:xfrm>
            <a:off x="851718" y="3440437"/>
            <a:ext cx="708768" cy="731905"/>
            <a:chOff x="7016750" y="2584450"/>
            <a:chExt cx="896938" cy="893763"/>
          </a:xfrm>
        </p:grpSpPr>
        <p:sp>
          <p:nvSpPr>
            <p:cNvPr id="112" name="Google Shape;614;p14">
              <a:extLst>
                <a:ext uri="{FF2B5EF4-FFF2-40B4-BE49-F238E27FC236}">
                  <a16:creationId xmlns:a16="http://schemas.microsoft.com/office/drawing/2014/main" id="{BDC27675-C7E2-8DC1-237E-D5BC21C57A57}"/>
                </a:ext>
              </a:extLst>
            </p:cNvPr>
            <p:cNvSpPr/>
            <p:nvPr/>
          </p:nvSpPr>
          <p:spPr>
            <a:xfrm>
              <a:off x="7196137" y="3076575"/>
              <a:ext cx="466725" cy="296863"/>
            </a:xfrm>
            <a:custGeom>
              <a:avLst/>
              <a:gdLst/>
              <a:ahLst/>
              <a:cxnLst/>
              <a:rect l="l" t="t" r="r" b="b"/>
              <a:pathLst>
                <a:path w="294" h="187" extrusionOk="0">
                  <a:moveTo>
                    <a:pt x="294" y="151"/>
                  </a:moveTo>
                  <a:lnTo>
                    <a:pt x="294" y="187"/>
                  </a:lnTo>
                  <a:lnTo>
                    <a:pt x="0" y="187"/>
                  </a:lnTo>
                  <a:lnTo>
                    <a:pt x="0" y="0"/>
                  </a:lnTo>
                  <a:lnTo>
                    <a:pt x="294" y="0"/>
                  </a:lnTo>
                  <a:lnTo>
                    <a:pt x="294" y="116"/>
                  </a:lnTo>
                </a:path>
              </a:pathLst>
            </a:custGeom>
            <a:noFill/>
            <a:ln w="1587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3" name="Google Shape;615;p14">
              <a:extLst>
                <a:ext uri="{FF2B5EF4-FFF2-40B4-BE49-F238E27FC236}">
                  <a16:creationId xmlns:a16="http://schemas.microsoft.com/office/drawing/2014/main" id="{8F79D176-CC28-C824-F0EE-07BCA3D57DE5}"/>
                </a:ext>
              </a:extLst>
            </p:cNvPr>
            <p:cNvCxnSpPr/>
            <p:nvPr/>
          </p:nvCxnSpPr>
          <p:spPr>
            <a:xfrm>
              <a:off x="7662862" y="3282950"/>
              <a:ext cx="0" cy="11113"/>
            </a:xfrm>
            <a:prstGeom prst="straightConnector1">
              <a:avLst/>
            </a:prstGeom>
            <a:noFill/>
            <a:ln w="15875" cap="rnd" cmpd="sng">
              <a:solidFill>
                <a:srgbClr val="465B6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4" name="Google Shape;616;p14">
              <a:extLst>
                <a:ext uri="{FF2B5EF4-FFF2-40B4-BE49-F238E27FC236}">
                  <a16:creationId xmlns:a16="http://schemas.microsoft.com/office/drawing/2014/main" id="{88986592-43F0-2912-7BAD-886AA7DBF201}"/>
                </a:ext>
              </a:extLst>
            </p:cNvPr>
            <p:cNvCxnSpPr/>
            <p:nvPr/>
          </p:nvCxnSpPr>
          <p:spPr>
            <a:xfrm rot="10800000">
              <a:off x="7218362" y="3154362"/>
              <a:ext cx="0" cy="26988"/>
            </a:xfrm>
            <a:prstGeom prst="straightConnector1">
              <a:avLst/>
            </a:prstGeom>
            <a:noFill/>
            <a:ln w="15875" cap="rnd" cmpd="sng">
              <a:solidFill>
                <a:srgbClr val="465B6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5" name="Google Shape;617;p14">
              <a:extLst>
                <a:ext uri="{FF2B5EF4-FFF2-40B4-BE49-F238E27FC236}">
                  <a16:creationId xmlns:a16="http://schemas.microsoft.com/office/drawing/2014/main" id="{6711C746-FCD0-70FA-530F-7CFE38BCD679}"/>
                </a:ext>
              </a:extLst>
            </p:cNvPr>
            <p:cNvSpPr txBox="1"/>
            <p:nvPr/>
          </p:nvSpPr>
          <p:spPr>
            <a:xfrm>
              <a:off x="7358062" y="3373437"/>
              <a:ext cx="142875" cy="77788"/>
            </a:xfrm>
            <a:prstGeom prst="rect">
              <a:avLst/>
            </a:prstGeom>
            <a:noFill/>
            <a:ln w="1587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618;p14">
              <a:extLst>
                <a:ext uri="{FF2B5EF4-FFF2-40B4-BE49-F238E27FC236}">
                  <a16:creationId xmlns:a16="http://schemas.microsoft.com/office/drawing/2014/main" id="{3BAD7755-0D7A-6669-B9E8-9A1735C985BC}"/>
                </a:ext>
              </a:extLst>
            </p:cNvPr>
            <p:cNvSpPr txBox="1"/>
            <p:nvPr/>
          </p:nvSpPr>
          <p:spPr>
            <a:xfrm>
              <a:off x="7297737" y="3451225"/>
              <a:ext cx="263525" cy="26988"/>
            </a:xfrm>
            <a:prstGeom prst="rect">
              <a:avLst/>
            </a:prstGeom>
            <a:noFill/>
            <a:ln w="1587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619;p14">
              <a:extLst>
                <a:ext uri="{FF2B5EF4-FFF2-40B4-BE49-F238E27FC236}">
                  <a16:creationId xmlns:a16="http://schemas.microsoft.com/office/drawing/2014/main" id="{5AF6A340-D5DE-3C3E-6597-057846B4C98E}"/>
                </a:ext>
              </a:extLst>
            </p:cNvPr>
            <p:cNvSpPr txBox="1"/>
            <p:nvPr/>
          </p:nvSpPr>
          <p:spPr>
            <a:xfrm>
              <a:off x="7410450" y="3373437"/>
              <a:ext cx="38100" cy="55563"/>
            </a:xfrm>
            <a:prstGeom prst="rect">
              <a:avLst/>
            </a:prstGeom>
            <a:noFill/>
            <a:ln w="1587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620;p14">
              <a:extLst>
                <a:ext uri="{FF2B5EF4-FFF2-40B4-BE49-F238E27FC236}">
                  <a16:creationId xmlns:a16="http://schemas.microsoft.com/office/drawing/2014/main" id="{8B3FD5E5-4037-5B49-7244-FB5BC28BFAB9}"/>
                </a:ext>
              </a:extLst>
            </p:cNvPr>
            <p:cNvSpPr/>
            <p:nvPr/>
          </p:nvSpPr>
          <p:spPr>
            <a:xfrm>
              <a:off x="7399337" y="3117850"/>
              <a:ext cx="60325" cy="55563"/>
            </a:xfrm>
            <a:prstGeom prst="ellipse">
              <a:avLst/>
            </a:prstGeom>
            <a:noFill/>
            <a:ln w="15875" cap="rnd" cmpd="sng">
              <a:solidFill>
                <a:srgbClr val="465B6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9" name="Google Shape;621;p14">
              <a:extLst>
                <a:ext uri="{FF2B5EF4-FFF2-40B4-BE49-F238E27FC236}">
                  <a16:creationId xmlns:a16="http://schemas.microsoft.com/office/drawing/2014/main" id="{B832DAB9-4A74-C0C7-9A6B-7C36F9C81587}"/>
                </a:ext>
              </a:extLst>
            </p:cNvPr>
            <p:cNvCxnSpPr/>
            <p:nvPr/>
          </p:nvCxnSpPr>
          <p:spPr>
            <a:xfrm>
              <a:off x="7016750" y="3478212"/>
              <a:ext cx="896938" cy="0"/>
            </a:xfrm>
            <a:prstGeom prst="straightConnector1">
              <a:avLst/>
            </a:prstGeom>
            <a:noFill/>
            <a:ln w="15875" cap="rnd" cmpd="sng">
              <a:solidFill>
                <a:srgbClr val="465B6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0" name="Google Shape;622;p14">
              <a:extLst>
                <a:ext uri="{FF2B5EF4-FFF2-40B4-BE49-F238E27FC236}">
                  <a16:creationId xmlns:a16="http://schemas.microsoft.com/office/drawing/2014/main" id="{D3BC1D12-6A72-1F7E-9323-1D60DBB7E9F7}"/>
                </a:ext>
              </a:extLst>
            </p:cNvPr>
            <p:cNvSpPr txBox="1"/>
            <p:nvPr/>
          </p:nvSpPr>
          <p:spPr>
            <a:xfrm>
              <a:off x="7061200" y="3349625"/>
              <a:ext cx="87313" cy="128588"/>
            </a:xfrm>
            <a:prstGeom prst="rect">
              <a:avLst/>
            </a:prstGeom>
            <a:noFill/>
            <a:ln w="1587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623;p14">
              <a:extLst>
                <a:ext uri="{FF2B5EF4-FFF2-40B4-BE49-F238E27FC236}">
                  <a16:creationId xmlns:a16="http://schemas.microsoft.com/office/drawing/2014/main" id="{723947FE-6121-0F7D-0CA0-B8185B5C4C27}"/>
                </a:ext>
              </a:extLst>
            </p:cNvPr>
            <p:cNvSpPr/>
            <p:nvPr/>
          </p:nvSpPr>
          <p:spPr>
            <a:xfrm>
              <a:off x="7031037" y="3384550"/>
              <a:ext cx="30163" cy="63500"/>
            </a:xfrm>
            <a:custGeom>
              <a:avLst/>
              <a:gdLst/>
              <a:ahLst/>
              <a:cxnLst/>
              <a:rect l="l" t="t" r="r" b="b"/>
              <a:pathLst>
                <a:path w="8" h="17" extrusionOk="0">
                  <a:moveTo>
                    <a:pt x="8" y="16"/>
                  </a:moveTo>
                  <a:cubicBezTo>
                    <a:pt x="8" y="16"/>
                    <a:pt x="7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0"/>
                    <a:pt x="8" y="0"/>
                  </a:cubicBezTo>
                </a:path>
              </a:pathLst>
            </a:custGeom>
            <a:noFill/>
            <a:ln w="1587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624;p14">
              <a:extLst>
                <a:ext uri="{FF2B5EF4-FFF2-40B4-BE49-F238E27FC236}">
                  <a16:creationId xmlns:a16="http://schemas.microsoft.com/office/drawing/2014/main" id="{ACD683D4-F4E4-A456-B0E3-46F6BF47610E}"/>
                </a:ext>
              </a:extLst>
            </p:cNvPr>
            <p:cNvSpPr/>
            <p:nvPr/>
          </p:nvSpPr>
          <p:spPr>
            <a:xfrm>
              <a:off x="7740650" y="3365500"/>
              <a:ext cx="131763" cy="112713"/>
            </a:xfrm>
            <a:custGeom>
              <a:avLst/>
              <a:gdLst/>
              <a:ahLst/>
              <a:cxnLst/>
              <a:rect l="l" t="t" r="r" b="b"/>
              <a:pathLst>
                <a:path w="83" h="71" extrusionOk="0">
                  <a:moveTo>
                    <a:pt x="17" y="71"/>
                  </a:moveTo>
                  <a:lnTo>
                    <a:pt x="67" y="71"/>
                  </a:lnTo>
                  <a:lnTo>
                    <a:pt x="83" y="0"/>
                  </a:lnTo>
                  <a:lnTo>
                    <a:pt x="0" y="0"/>
                  </a:lnTo>
                  <a:lnTo>
                    <a:pt x="17" y="71"/>
                  </a:lnTo>
                  <a:close/>
                </a:path>
              </a:pathLst>
            </a:custGeom>
            <a:noFill/>
            <a:ln w="952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625;p14">
              <a:extLst>
                <a:ext uri="{FF2B5EF4-FFF2-40B4-BE49-F238E27FC236}">
                  <a16:creationId xmlns:a16="http://schemas.microsoft.com/office/drawing/2014/main" id="{2D11E16E-8F8C-AC2B-2CB9-D4A743E51D04}"/>
                </a:ext>
              </a:extLst>
            </p:cNvPr>
            <p:cNvSpPr txBox="1"/>
            <p:nvPr/>
          </p:nvSpPr>
          <p:spPr>
            <a:xfrm>
              <a:off x="7726362" y="3349625"/>
              <a:ext cx="157163" cy="15875"/>
            </a:xfrm>
            <a:prstGeom prst="rect">
              <a:avLst/>
            </a:prstGeom>
            <a:noFill/>
            <a:ln w="952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4" name="Google Shape;626;p14">
              <a:extLst>
                <a:ext uri="{FF2B5EF4-FFF2-40B4-BE49-F238E27FC236}">
                  <a16:creationId xmlns:a16="http://schemas.microsoft.com/office/drawing/2014/main" id="{2F3D2A47-8892-E41E-E5EA-857BE90913BB}"/>
                </a:ext>
              </a:extLst>
            </p:cNvPr>
            <p:cNvCxnSpPr/>
            <p:nvPr/>
          </p:nvCxnSpPr>
          <p:spPr>
            <a:xfrm>
              <a:off x="7753350" y="3409950"/>
              <a:ext cx="58738" cy="0"/>
            </a:xfrm>
            <a:prstGeom prst="straightConnector1">
              <a:avLst/>
            </a:prstGeom>
            <a:noFill/>
            <a:ln w="9525" cap="rnd" cmpd="sng">
              <a:solidFill>
                <a:srgbClr val="465B6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" name="Google Shape;627;p14">
              <a:extLst>
                <a:ext uri="{FF2B5EF4-FFF2-40B4-BE49-F238E27FC236}">
                  <a16:creationId xmlns:a16="http://schemas.microsoft.com/office/drawing/2014/main" id="{087711BB-4D23-E5F2-A37D-736113986BD1}"/>
                </a:ext>
              </a:extLst>
            </p:cNvPr>
            <p:cNvCxnSpPr/>
            <p:nvPr/>
          </p:nvCxnSpPr>
          <p:spPr>
            <a:xfrm>
              <a:off x="7789862" y="3459162"/>
              <a:ext cx="60325" cy="0"/>
            </a:xfrm>
            <a:prstGeom prst="straightConnector1">
              <a:avLst/>
            </a:prstGeom>
            <a:noFill/>
            <a:ln w="9525" cap="rnd" cmpd="sng">
              <a:solidFill>
                <a:srgbClr val="465B6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6" name="Google Shape;628;p14">
              <a:extLst>
                <a:ext uri="{FF2B5EF4-FFF2-40B4-BE49-F238E27FC236}">
                  <a16:creationId xmlns:a16="http://schemas.microsoft.com/office/drawing/2014/main" id="{CB0FFBF2-D33E-5C8C-105F-656D238861DD}"/>
                </a:ext>
              </a:extLst>
            </p:cNvPr>
            <p:cNvSpPr/>
            <p:nvPr/>
          </p:nvSpPr>
          <p:spPr>
            <a:xfrm>
              <a:off x="7726362" y="3165475"/>
              <a:ext cx="150813" cy="184150"/>
            </a:xfrm>
            <a:custGeom>
              <a:avLst/>
              <a:gdLst/>
              <a:ahLst/>
              <a:cxnLst/>
              <a:rect l="l" t="t" r="r" b="b"/>
              <a:pathLst>
                <a:path w="40" h="49" extrusionOk="0">
                  <a:moveTo>
                    <a:pt x="14" y="49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2" y="30"/>
                    <a:pt x="0" y="28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2" y="10"/>
                    <a:pt x="5" y="10"/>
                  </a:cubicBezTo>
                  <a:cubicBezTo>
                    <a:pt x="8" y="10"/>
                    <a:pt x="10" y="12"/>
                    <a:pt x="10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3"/>
                    <a:pt x="17" y="0"/>
                    <a:pt x="20" y="0"/>
                  </a:cubicBezTo>
                  <a:cubicBezTo>
                    <a:pt x="23" y="0"/>
                    <a:pt x="26" y="3"/>
                    <a:pt x="26" y="6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5"/>
                    <a:pt x="32" y="13"/>
                    <a:pt x="35" y="13"/>
                  </a:cubicBezTo>
                  <a:cubicBezTo>
                    <a:pt x="38" y="13"/>
                    <a:pt x="40" y="15"/>
                    <a:pt x="40" y="18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0" y="42"/>
                    <a:pt x="38" y="44"/>
                    <a:pt x="35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9"/>
                    <a:pt x="26" y="49"/>
                    <a:pt x="26" y="49"/>
                  </a:cubicBezTo>
                </a:path>
              </a:pathLst>
            </a:custGeom>
            <a:noFill/>
            <a:ln w="952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629;p14">
              <a:extLst>
                <a:ext uri="{FF2B5EF4-FFF2-40B4-BE49-F238E27FC236}">
                  <a16:creationId xmlns:a16="http://schemas.microsoft.com/office/drawing/2014/main" id="{6CF5F252-A6A4-E248-1492-045D027E1A0D}"/>
                </a:ext>
              </a:extLst>
            </p:cNvPr>
            <p:cNvSpPr/>
            <p:nvPr/>
          </p:nvSpPr>
          <p:spPr>
            <a:xfrm>
              <a:off x="7350125" y="2928937"/>
              <a:ext cx="158750" cy="76200"/>
            </a:xfrm>
            <a:custGeom>
              <a:avLst/>
              <a:gdLst/>
              <a:ahLst/>
              <a:cxnLst/>
              <a:rect l="l" t="t" r="r" b="b"/>
              <a:pathLst>
                <a:path w="42" h="20" extrusionOk="0">
                  <a:moveTo>
                    <a:pt x="0" y="1"/>
                  </a:moveTo>
                  <a:cubicBezTo>
                    <a:pt x="0" y="1"/>
                    <a:pt x="1" y="2"/>
                    <a:pt x="1" y="2"/>
                  </a:cubicBezTo>
                  <a:cubicBezTo>
                    <a:pt x="2" y="5"/>
                    <a:pt x="4" y="7"/>
                    <a:pt x="5" y="9"/>
                  </a:cubicBezTo>
                  <a:cubicBezTo>
                    <a:pt x="9" y="14"/>
                    <a:pt x="14" y="19"/>
                    <a:pt x="20" y="20"/>
                  </a:cubicBezTo>
                  <a:cubicBezTo>
                    <a:pt x="20" y="20"/>
                    <a:pt x="21" y="20"/>
                    <a:pt x="22" y="20"/>
                  </a:cubicBezTo>
                  <a:cubicBezTo>
                    <a:pt x="30" y="19"/>
                    <a:pt x="39" y="6"/>
                    <a:pt x="42" y="0"/>
                  </a:cubicBezTo>
                </a:path>
              </a:pathLst>
            </a:custGeom>
            <a:noFill/>
            <a:ln w="1587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630;p14">
              <a:extLst>
                <a:ext uri="{FF2B5EF4-FFF2-40B4-BE49-F238E27FC236}">
                  <a16:creationId xmlns:a16="http://schemas.microsoft.com/office/drawing/2014/main" id="{87784739-6CE4-EDD6-1576-9B2C5B0B9B1E}"/>
                </a:ext>
              </a:extLst>
            </p:cNvPr>
            <p:cNvSpPr/>
            <p:nvPr/>
          </p:nvSpPr>
          <p:spPr>
            <a:xfrm>
              <a:off x="7429500" y="300513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noFill/>
            <a:ln w="1587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631;p14">
              <a:extLst>
                <a:ext uri="{FF2B5EF4-FFF2-40B4-BE49-F238E27FC236}">
                  <a16:creationId xmlns:a16="http://schemas.microsoft.com/office/drawing/2014/main" id="{31BA3895-5283-52DE-6097-64AC2609D4D1}"/>
                </a:ext>
              </a:extLst>
            </p:cNvPr>
            <p:cNvSpPr/>
            <p:nvPr/>
          </p:nvSpPr>
          <p:spPr>
            <a:xfrm>
              <a:off x="7429500" y="300513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noFill/>
            <a:ln w="1587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632;p14">
              <a:extLst>
                <a:ext uri="{FF2B5EF4-FFF2-40B4-BE49-F238E27FC236}">
                  <a16:creationId xmlns:a16="http://schemas.microsoft.com/office/drawing/2014/main" id="{B1876F43-A8DD-9D14-719C-BF3D870E343C}"/>
                </a:ext>
              </a:extLst>
            </p:cNvPr>
            <p:cNvSpPr/>
            <p:nvPr/>
          </p:nvSpPr>
          <p:spPr>
            <a:xfrm>
              <a:off x="7165975" y="2906712"/>
              <a:ext cx="211138" cy="436563"/>
            </a:xfrm>
            <a:custGeom>
              <a:avLst/>
              <a:gdLst/>
              <a:ahLst/>
              <a:cxnLst/>
              <a:rect l="l" t="t" r="r" b="b"/>
              <a:pathLst>
                <a:path w="56" h="116" extrusionOk="0">
                  <a:moveTo>
                    <a:pt x="8" y="116"/>
                  </a:moveTo>
                  <a:cubicBezTo>
                    <a:pt x="5" y="115"/>
                    <a:pt x="3" y="114"/>
                    <a:pt x="1" y="113"/>
                  </a:cubicBezTo>
                  <a:cubicBezTo>
                    <a:pt x="0" y="111"/>
                    <a:pt x="0" y="109"/>
                    <a:pt x="0" y="107"/>
                  </a:cubicBezTo>
                  <a:cubicBezTo>
                    <a:pt x="0" y="104"/>
                    <a:pt x="0" y="47"/>
                    <a:pt x="0" y="43"/>
                  </a:cubicBezTo>
                  <a:cubicBezTo>
                    <a:pt x="0" y="22"/>
                    <a:pt x="13" y="17"/>
                    <a:pt x="22" y="13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3" y="6"/>
                    <a:pt x="48" y="0"/>
                    <a:pt x="48" y="0"/>
                  </a:cubicBezTo>
                  <a:cubicBezTo>
                    <a:pt x="50" y="12"/>
                    <a:pt x="52" y="23"/>
                    <a:pt x="54" y="35"/>
                  </a:cubicBezTo>
                  <a:cubicBezTo>
                    <a:pt x="55" y="38"/>
                    <a:pt x="55" y="42"/>
                    <a:pt x="56" y="45"/>
                  </a:cubicBezTo>
                </a:path>
              </a:pathLst>
            </a:custGeom>
            <a:noFill/>
            <a:ln w="1587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633;p14">
              <a:extLst>
                <a:ext uri="{FF2B5EF4-FFF2-40B4-BE49-F238E27FC236}">
                  <a16:creationId xmlns:a16="http://schemas.microsoft.com/office/drawing/2014/main" id="{C468C4DA-FB40-095D-B872-EFCCA44D5E6E}"/>
                </a:ext>
              </a:extLst>
            </p:cNvPr>
            <p:cNvSpPr/>
            <p:nvPr/>
          </p:nvSpPr>
          <p:spPr>
            <a:xfrm>
              <a:off x="7481887" y="2903537"/>
              <a:ext cx="214313" cy="439738"/>
            </a:xfrm>
            <a:custGeom>
              <a:avLst/>
              <a:gdLst/>
              <a:ahLst/>
              <a:cxnLst/>
              <a:rect l="l" t="t" r="r" b="b"/>
              <a:pathLst>
                <a:path w="57" h="117" extrusionOk="0">
                  <a:moveTo>
                    <a:pt x="48" y="117"/>
                  </a:moveTo>
                  <a:cubicBezTo>
                    <a:pt x="51" y="116"/>
                    <a:pt x="54" y="115"/>
                    <a:pt x="55" y="113"/>
                  </a:cubicBezTo>
                  <a:cubicBezTo>
                    <a:pt x="56" y="112"/>
                    <a:pt x="56" y="112"/>
                    <a:pt x="56" y="111"/>
                  </a:cubicBezTo>
                  <a:cubicBezTo>
                    <a:pt x="57" y="107"/>
                    <a:pt x="56" y="48"/>
                    <a:pt x="56" y="44"/>
                  </a:cubicBezTo>
                  <a:cubicBezTo>
                    <a:pt x="56" y="23"/>
                    <a:pt x="43" y="18"/>
                    <a:pt x="33" y="14"/>
                  </a:cubicBezTo>
                  <a:cubicBezTo>
                    <a:pt x="27" y="12"/>
                    <a:pt x="20" y="9"/>
                    <a:pt x="14" y="7"/>
                  </a:cubicBezTo>
                  <a:cubicBezTo>
                    <a:pt x="12" y="6"/>
                    <a:pt x="8" y="1"/>
                    <a:pt x="8" y="0"/>
                  </a:cubicBezTo>
                  <a:cubicBezTo>
                    <a:pt x="8" y="5"/>
                    <a:pt x="6" y="10"/>
                    <a:pt x="5" y="15"/>
                  </a:cubicBezTo>
                  <a:cubicBezTo>
                    <a:pt x="4" y="22"/>
                    <a:pt x="3" y="28"/>
                    <a:pt x="2" y="34"/>
                  </a:cubicBezTo>
                  <a:cubicBezTo>
                    <a:pt x="1" y="38"/>
                    <a:pt x="0" y="42"/>
                    <a:pt x="0" y="46"/>
                  </a:cubicBezTo>
                </a:path>
              </a:pathLst>
            </a:custGeom>
            <a:noFill/>
            <a:ln w="1587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634;p14">
              <a:extLst>
                <a:ext uri="{FF2B5EF4-FFF2-40B4-BE49-F238E27FC236}">
                  <a16:creationId xmlns:a16="http://schemas.microsoft.com/office/drawing/2014/main" id="{CFE3228D-A350-BDA2-AF93-D9553C8719EF}"/>
                </a:ext>
              </a:extLst>
            </p:cNvPr>
            <p:cNvSpPr/>
            <p:nvPr/>
          </p:nvSpPr>
          <p:spPr>
            <a:xfrm>
              <a:off x="7302500" y="2584450"/>
              <a:ext cx="258763" cy="119063"/>
            </a:xfrm>
            <a:custGeom>
              <a:avLst/>
              <a:gdLst/>
              <a:ahLst/>
              <a:cxnLst/>
              <a:rect l="l" t="t" r="r" b="b"/>
              <a:pathLst>
                <a:path w="69" h="32" extrusionOk="0">
                  <a:moveTo>
                    <a:pt x="0" y="32"/>
                  </a:moveTo>
                  <a:cubicBezTo>
                    <a:pt x="1" y="24"/>
                    <a:pt x="3" y="15"/>
                    <a:pt x="8" y="9"/>
                  </a:cubicBezTo>
                  <a:cubicBezTo>
                    <a:pt x="14" y="2"/>
                    <a:pt x="22" y="0"/>
                    <a:pt x="30" y="0"/>
                  </a:cubicBezTo>
                  <a:cubicBezTo>
                    <a:pt x="48" y="0"/>
                    <a:pt x="69" y="12"/>
                    <a:pt x="68" y="32"/>
                  </a:cubicBezTo>
                </a:path>
              </a:pathLst>
            </a:custGeom>
            <a:noFill/>
            <a:ln w="1587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635;p14">
              <a:extLst>
                <a:ext uri="{FF2B5EF4-FFF2-40B4-BE49-F238E27FC236}">
                  <a16:creationId xmlns:a16="http://schemas.microsoft.com/office/drawing/2014/main" id="{FE0DD9DF-B3E5-0596-BFA4-D8FB034E6944}"/>
                </a:ext>
              </a:extLst>
            </p:cNvPr>
            <p:cNvSpPr/>
            <p:nvPr/>
          </p:nvSpPr>
          <p:spPr>
            <a:xfrm>
              <a:off x="7272337" y="2670175"/>
              <a:ext cx="311150" cy="236538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64" y="62"/>
                  </a:moveTo>
                  <a:cubicBezTo>
                    <a:pt x="62" y="60"/>
                    <a:pt x="62" y="60"/>
                    <a:pt x="62" y="60"/>
                  </a:cubicBezTo>
                  <a:cubicBezTo>
                    <a:pt x="67" y="54"/>
                    <a:pt x="69" y="48"/>
                    <a:pt x="72" y="42"/>
                  </a:cubicBezTo>
                  <a:cubicBezTo>
                    <a:pt x="72" y="40"/>
                    <a:pt x="73" y="39"/>
                    <a:pt x="73" y="37"/>
                  </a:cubicBezTo>
                  <a:cubicBezTo>
                    <a:pt x="74" y="37"/>
                    <a:pt x="75" y="37"/>
                    <a:pt x="76" y="36"/>
                  </a:cubicBezTo>
                  <a:cubicBezTo>
                    <a:pt x="78" y="34"/>
                    <a:pt x="78" y="32"/>
                    <a:pt x="79" y="30"/>
                  </a:cubicBezTo>
                  <a:cubicBezTo>
                    <a:pt x="80" y="25"/>
                    <a:pt x="83" y="10"/>
                    <a:pt x="76" y="9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5" y="9"/>
                    <a:pt x="75" y="9"/>
                    <a:pt x="74" y="9"/>
                  </a:cubicBezTo>
                  <a:cubicBezTo>
                    <a:pt x="70" y="10"/>
                    <a:pt x="71" y="17"/>
                    <a:pt x="71" y="20"/>
                  </a:cubicBezTo>
                  <a:cubicBezTo>
                    <a:pt x="71" y="20"/>
                    <a:pt x="70" y="25"/>
                    <a:pt x="69" y="23"/>
                  </a:cubicBezTo>
                  <a:cubicBezTo>
                    <a:pt x="68" y="22"/>
                    <a:pt x="68" y="20"/>
                    <a:pt x="68" y="18"/>
                  </a:cubicBezTo>
                  <a:cubicBezTo>
                    <a:pt x="68" y="13"/>
                    <a:pt x="68" y="5"/>
                    <a:pt x="63" y="3"/>
                  </a:cubicBezTo>
                  <a:cubicBezTo>
                    <a:pt x="58" y="0"/>
                    <a:pt x="52" y="2"/>
                    <a:pt x="47" y="2"/>
                  </a:cubicBezTo>
                  <a:cubicBezTo>
                    <a:pt x="40" y="3"/>
                    <a:pt x="32" y="3"/>
                    <a:pt x="25" y="4"/>
                  </a:cubicBezTo>
                  <a:cubicBezTo>
                    <a:pt x="19" y="4"/>
                    <a:pt x="16" y="8"/>
                    <a:pt x="15" y="15"/>
                  </a:cubicBezTo>
                  <a:cubicBezTo>
                    <a:pt x="15" y="15"/>
                    <a:pt x="14" y="23"/>
                    <a:pt x="13" y="23"/>
                  </a:cubicBezTo>
                  <a:cubicBezTo>
                    <a:pt x="12" y="22"/>
                    <a:pt x="12" y="18"/>
                    <a:pt x="12" y="16"/>
                  </a:cubicBezTo>
                  <a:cubicBezTo>
                    <a:pt x="12" y="14"/>
                    <a:pt x="11" y="10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10"/>
                    <a:pt x="3" y="25"/>
                    <a:pt x="5" y="30"/>
                  </a:cubicBezTo>
                  <a:cubicBezTo>
                    <a:pt x="5" y="32"/>
                    <a:pt x="6" y="34"/>
                    <a:pt x="7" y="36"/>
                  </a:cubicBezTo>
                  <a:cubicBezTo>
                    <a:pt x="8" y="37"/>
                    <a:pt x="8" y="37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2" y="38"/>
                    <a:pt x="12" y="39"/>
                    <a:pt x="12" y="41"/>
                  </a:cubicBezTo>
                  <a:cubicBezTo>
                    <a:pt x="13" y="44"/>
                    <a:pt x="14" y="48"/>
                    <a:pt x="16" y="51"/>
                  </a:cubicBezTo>
                  <a:cubicBezTo>
                    <a:pt x="17" y="53"/>
                    <a:pt x="18" y="54"/>
                    <a:pt x="19" y="56"/>
                  </a:cubicBezTo>
                  <a:cubicBezTo>
                    <a:pt x="19" y="57"/>
                    <a:pt x="22" y="59"/>
                    <a:pt x="22" y="60"/>
                  </a:cubicBezTo>
                  <a:cubicBezTo>
                    <a:pt x="21" y="61"/>
                    <a:pt x="21" y="62"/>
                    <a:pt x="20" y="63"/>
                  </a:cubicBezTo>
                </a:path>
              </a:pathLst>
            </a:custGeom>
            <a:noFill/>
            <a:ln w="1587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636;p14">
              <a:extLst>
                <a:ext uri="{FF2B5EF4-FFF2-40B4-BE49-F238E27FC236}">
                  <a16:creationId xmlns:a16="http://schemas.microsoft.com/office/drawing/2014/main" id="{13396868-8D3B-092E-2533-B3F4BFB3BA06}"/>
                </a:ext>
              </a:extLst>
            </p:cNvPr>
            <p:cNvSpPr/>
            <p:nvPr/>
          </p:nvSpPr>
          <p:spPr>
            <a:xfrm>
              <a:off x="7410450" y="3000375"/>
              <a:ext cx="38100" cy="22225"/>
            </a:xfrm>
            <a:custGeom>
              <a:avLst/>
              <a:gdLst/>
              <a:ahLst/>
              <a:cxnLst/>
              <a:rect l="l" t="t" r="r" b="b"/>
              <a:pathLst>
                <a:path w="24" h="14" extrusionOk="0">
                  <a:moveTo>
                    <a:pt x="24" y="0"/>
                  </a:moveTo>
                  <a:lnTo>
                    <a:pt x="24" y="14"/>
                  </a:lnTo>
                  <a:lnTo>
                    <a:pt x="0" y="14"/>
                  </a:lnTo>
                  <a:lnTo>
                    <a:pt x="0" y="0"/>
                  </a:lnTo>
                </a:path>
              </a:pathLst>
            </a:custGeom>
            <a:noFill/>
            <a:ln w="1587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5" name="Google Shape;637;p14">
              <a:extLst>
                <a:ext uri="{FF2B5EF4-FFF2-40B4-BE49-F238E27FC236}">
                  <a16:creationId xmlns:a16="http://schemas.microsoft.com/office/drawing/2014/main" id="{A4AA452C-EA1F-2855-388E-B2D819796112}"/>
                </a:ext>
              </a:extLst>
            </p:cNvPr>
            <p:cNvCxnSpPr/>
            <p:nvPr/>
          </p:nvCxnSpPr>
          <p:spPr>
            <a:xfrm flipH="1">
              <a:off x="7415212" y="3022600"/>
              <a:ext cx="6350" cy="53975"/>
            </a:xfrm>
            <a:prstGeom prst="straightConnector1">
              <a:avLst/>
            </a:prstGeom>
            <a:noFill/>
            <a:ln w="15875" cap="rnd" cmpd="sng">
              <a:solidFill>
                <a:srgbClr val="465B6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6" name="Google Shape;638;p14">
              <a:extLst>
                <a:ext uri="{FF2B5EF4-FFF2-40B4-BE49-F238E27FC236}">
                  <a16:creationId xmlns:a16="http://schemas.microsoft.com/office/drawing/2014/main" id="{A993E085-9141-715D-E459-B1BEA3028524}"/>
                </a:ext>
              </a:extLst>
            </p:cNvPr>
            <p:cNvCxnSpPr/>
            <p:nvPr/>
          </p:nvCxnSpPr>
          <p:spPr>
            <a:xfrm>
              <a:off x="7437437" y="3022600"/>
              <a:ext cx="6350" cy="53975"/>
            </a:xfrm>
            <a:prstGeom prst="straightConnector1">
              <a:avLst/>
            </a:prstGeom>
            <a:noFill/>
            <a:ln w="15875" cap="rnd" cmpd="sng">
              <a:solidFill>
                <a:srgbClr val="465B6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7" name="Google Shape;639;p14">
              <a:extLst>
                <a:ext uri="{FF2B5EF4-FFF2-40B4-BE49-F238E27FC236}">
                  <a16:creationId xmlns:a16="http://schemas.microsoft.com/office/drawing/2014/main" id="{599D5264-0F67-3CDF-5429-3328C6B0D914}"/>
                </a:ext>
              </a:extLst>
            </p:cNvPr>
            <p:cNvCxnSpPr/>
            <p:nvPr/>
          </p:nvCxnSpPr>
          <p:spPr>
            <a:xfrm>
              <a:off x="7366000" y="2763837"/>
              <a:ext cx="36513" cy="0"/>
            </a:xfrm>
            <a:prstGeom prst="straightConnector1">
              <a:avLst/>
            </a:prstGeom>
            <a:noFill/>
            <a:ln w="15875" cap="rnd" cmpd="sng">
              <a:solidFill>
                <a:srgbClr val="465B6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8" name="Google Shape;640;p14">
              <a:extLst>
                <a:ext uri="{FF2B5EF4-FFF2-40B4-BE49-F238E27FC236}">
                  <a16:creationId xmlns:a16="http://schemas.microsoft.com/office/drawing/2014/main" id="{0CEA048B-8B6A-0E37-B095-6EA12BF8EF57}"/>
                </a:ext>
              </a:extLst>
            </p:cNvPr>
            <p:cNvCxnSpPr/>
            <p:nvPr/>
          </p:nvCxnSpPr>
          <p:spPr>
            <a:xfrm>
              <a:off x="7451725" y="2763837"/>
              <a:ext cx="38100" cy="0"/>
            </a:xfrm>
            <a:prstGeom prst="straightConnector1">
              <a:avLst/>
            </a:prstGeom>
            <a:noFill/>
            <a:ln w="15875" cap="rnd" cmpd="sng">
              <a:solidFill>
                <a:srgbClr val="465B6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9" name="Google Shape;641;p14">
              <a:extLst>
                <a:ext uri="{FF2B5EF4-FFF2-40B4-BE49-F238E27FC236}">
                  <a16:creationId xmlns:a16="http://schemas.microsoft.com/office/drawing/2014/main" id="{80127534-A378-0D47-5505-AF7E2468718F}"/>
                </a:ext>
              </a:extLst>
            </p:cNvPr>
            <p:cNvSpPr/>
            <p:nvPr/>
          </p:nvSpPr>
          <p:spPr>
            <a:xfrm>
              <a:off x="7542212" y="2955925"/>
              <a:ext cx="74613" cy="30163"/>
            </a:xfrm>
            <a:custGeom>
              <a:avLst/>
              <a:gdLst/>
              <a:ahLst/>
              <a:cxnLst/>
              <a:rect l="l" t="t" r="r" b="b"/>
              <a:pathLst>
                <a:path w="20" h="8" extrusionOk="0">
                  <a:moveTo>
                    <a:pt x="20" y="8"/>
                  </a:moveTo>
                  <a:cubicBezTo>
                    <a:pt x="13" y="5"/>
                    <a:pt x="7" y="3"/>
                    <a:pt x="0" y="0"/>
                  </a:cubicBezTo>
                </a:path>
              </a:pathLst>
            </a:custGeom>
            <a:noFill/>
            <a:ln w="15875" cap="rnd" cmpd="sng">
              <a:solidFill>
                <a:srgbClr val="465B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EDB7CD80-FEEB-8478-BFEE-5960BE3767FE}"/>
              </a:ext>
            </a:extLst>
          </p:cNvPr>
          <p:cNvSpPr/>
          <p:nvPr/>
        </p:nvSpPr>
        <p:spPr>
          <a:xfrm>
            <a:off x="1979387" y="2098293"/>
            <a:ext cx="5546499" cy="54182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0" name="CuadroTexto 139">
            <a:extLst>
              <a:ext uri="{FF2B5EF4-FFF2-40B4-BE49-F238E27FC236}">
                <a16:creationId xmlns:a16="http://schemas.microsoft.com/office/drawing/2014/main" id="{5487926F-1391-E857-8A0E-EBEAC64798CA}"/>
              </a:ext>
            </a:extLst>
          </p:cNvPr>
          <p:cNvSpPr txBox="1"/>
          <p:nvPr/>
        </p:nvSpPr>
        <p:spPr>
          <a:xfrm>
            <a:off x="2066928" y="2199795"/>
            <a:ext cx="36071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s-ES" sz="1600" b="1" dirty="0">
                <a:solidFill>
                  <a:schemeClr val="bg1"/>
                </a:solidFill>
                <a:latin typeface="Montserrat" panose="00000500000000000000" pitchFamily="2" charset="0"/>
              </a:rPr>
              <a:t>1. KIT LIDERA LA ESTRATEGIA</a:t>
            </a:r>
          </a:p>
        </p:txBody>
      </p:sp>
      <p:sp>
        <p:nvSpPr>
          <p:cNvPr id="141" name="Rectángulo 140">
            <a:extLst>
              <a:ext uri="{FF2B5EF4-FFF2-40B4-BE49-F238E27FC236}">
                <a16:creationId xmlns:a16="http://schemas.microsoft.com/office/drawing/2014/main" id="{027CB725-E7ED-99E5-859C-61F8D3A7E238}"/>
              </a:ext>
            </a:extLst>
          </p:cNvPr>
          <p:cNvSpPr/>
          <p:nvPr/>
        </p:nvSpPr>
        <p:spPr>
          <a:xfrm>
            <a:off x="2000321" y="2831683"/>
            <a:ext cx="5541379" cy="54182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2" name="CuadroTexto 141">
            <a:extLst>
              <a:ext uri="{FF2B5EF4-FFF2-40B4-BE49-F238E27FC236}">
                <a16:creationId xmlns:a16="http://schemas.microsoft.com/office/drawing/2014/main" id="{07A159A0-2AC6-4702-9A24-7AB7884F1FA4}"/>
              </a:ext>
            </a:extLst>
          </p:cNvPr>
          <p:cNvSpPr txBox="1"/>
          <p:nvPr/>
        </p:nvSpPr>
        <p:spPr>
          <a:xfrm>
            <a:off x="2064606" y="2933318"/>
            <a:ext cx="36071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s-ES" sz="1600" b="1" dirty="0">
                <a:solidFill>
                  <a:schemeClr val="bg1"/>
                </a:solidFill>
                <a:latin typeface="Montserrat" panose="00000500000000000000" pitchFamily="2" charset="0"/>
              </a:rPr>
              <a:t>2. KIT MOVILIZA</a:t>
            </a:r>
          </a:p>
        </p:txBody>
      </p:sp>
      <p:sp>
        <p:nvSpPr>
          <p:cNvPr id="143" name="Rectángulo 142">
            <a:extLst>
              <a:ext uri="{FF2B5EF4-FFF2-40B4-BE49-F238E27FC236}">
                <a16:creationId xmlns:a16="http://schemas.microsoft.com/office/drawing/2014/main" id="{72379429-04A1-7ABD-AEFF-A52D90758D84}"/>
              </a:ext>
            </a:extLst>
          </p:cNvPr>
          <p:cNvSpPr/>
          <p:nvPr/>
        </p:nvSpPr>
        <p:spPr>
          <a:xfrm>
            <a:off x="1994975" y="3592220"/>
            <a:ext cx="5541379" cy="54182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4" name="CuadroTexto 143">
            <a:extLst>
              <a:ext uri="{FF2B5EF4-FFF2-40B4-BE49-F238E27FC236}">
                <a16:creationId xmlns:a16="http://schemas.microsoft.com/office/drawing/2014/main" id="{EFFA8777-FBCE-328A-1B4B-132B7935A6C0}"/>
              </a:ext>
            </a:extLst>
          </p:cNvPr>
          <p:cNvSpPr txBox="1"/>
          <p:nvPr/>
        </p:nvSpPr>
        <p:spPr>
          <a:xfrm>
            <a:off x="2048671" y="3655235"/>
            <a:ext cx="36071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s-ES" sz="1600" b="1" dirty="0">
                <a:solidFill>
                  <a:schemeClr val="bg1"/>
                </a:solidFill>
                <a:latin typeface="Montserrat" panose="00000500000000000000" pitchFamily="2" charset="0"/>
              </a:rPr>
              <a:t>3. KIT AUTOGESTIONA</a:t>
            </a:r>
          </a:p>
        </p:txBody>
      </p:sp>
      <p:sp>
        <p:nvSpPr>
          <p:cNvPr id="145" name="Rectángulo 144">
            <a:extLst>
              <a:ext uri="{FF2B5EF4-FFF2-40B4-BE49-F238E27FC236}">
                <a16:creationId xmlns:a16="http://schemas.microsoft.com/office/drawing/2014/main" id="{76CBB755-2387-96D0-9A71-5EE1E1CB71A2}"/>
              </a:ext>
            </a:extLst>
          </p:cNvPr>
          <p:cNvSpPr/>
          <p:nvPr/>
        </p:nvSpPr>
        <p:spPr>
          <a:xfrm>
            <a:off x="2003077" y="4377786"/>
            <a:ext cx="5538623" cy="54182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6" name="CuadroTexto 145">
            <a:extLst>
              <a:ext uri="{FF2B5EF4-FFF2-40B4-BE49-F238E27FC236}">
                <a16:creationId xmlns:a16="http://schemas.microsoft.com/office/drawing/2014/main" id="{6C4C6CD7-365B-89C8-7063-204BCE57E366}"/>
              </a:ext>
            </a:extLst>
          </p:cNvPr>
          <p:cNvSpPr txBox="1"/>
          <p:nvPr/>
        </p:nvSpPr>
        <p:spPr>
          <a:xfrm>
            <a:off x="2042336" y="4467337"/>
            <a:ext cx="50607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s-ES" sz="1600" b="1" dirty="0">
                <a:solidFill>
                  <a:schemeClr val="bg1"/>
                </a:solidFill>
                <a:latin typeface="Montserrat" panose="00000500000000000000" pitchFamily="2" charset="0"/>
              </a:rPr>
              <a:t>4. </a:t>
            </a:r>
            <a:r>
              <a:rPr lang="es-ES" sz="16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KIT FORMADOR: Aprendo, enseño y aplico</a:t>
            </a:r>
            <a:endParaRPr lang="es-ES" sz="16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EC63324D-1C1C-7416-F3CB-539626477A2D}"/>
              </a:ext>
            </a:extLst>
          </p:cNvPr>
          <p:cNvSpPr/>
          <p:nvPr/>
        </p:nvSpPr>
        <p:spPr>
          <a:xfrm>
            <a:off x="7122993" y="2197639"/>
            <a:ext cx="261536" cy="2615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7" name="Elipse 146">
            <a:extLst>
              <a:ext uri="{FF2B5EF4-FFF2-40B4-BE49-F238E27FC236}">
                <a16:creationId xmlns:a16="http://schemas.microsoft.com/office/drawing/2014/main" id="{68749A1A-3D1C-EA46-CBC1-66A249EB878E}"/>
              </a:ext>
            </a:extLst>
          </p:cNvPr>
          <p:cNvSpPr/>
          <p:nvPr/>
        </p:nvSpPr>
        <p:spPr>
          <a:xfrm>
            <a:off x="7152461" y="3010401"/>
            <a:ext cx="261536" cy="26153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8" name="Elipse 147">
            <a:extLst>
              <a:ext uri="{FF2B5EF4-FFF2-40B4-BE49-F238E27FC236}">
                <a16:creationId xmlns:a16="http://schemas.microsoft.com/office/drawing/2014/main" id="{58FE622B-E2EB-0C17-0932-8D2F6EA7EF57}"/>
              </a:ext>
            </a:extLst>
          </p:cNvPr>
          <p:cNvSpPr/>
          <p:nvPr/>
        </p:nvSpPr>
        <p:spPr>
          <a:xfrm>
            <a:off x="7164148" y="3750905"/>
            <a:ext cx="261536" cy="261536"/>
          </a:xfrm>
          <a:prstGeom prst="ellipse">
            <a:avLst/>
          </a:prstGeom>
          <a:solidFill>
            <a:srgbClr val="709199"/>
          </a:solidFill>
          <a:ln>
            <a:solidFill>
              <a:srgbClr val="709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9" name="Elipse 148">
            <a:extLst>
              <a:ext uri="{FF2B5EF4-FFF2-40B4-BE49-F238E27FC236}">
                <a16:creationId xmlns:a16="http://schemas.microsoft.com/office/drawing/2014/main" id="{3ECBD542-6CD3-5673-B84C-C471682BED90}"/>
              </a:ext>
            </a:extLst>
          </p:cNvPr>
          <p:cNvSpPr/>
          <p:nvPr/>
        </p:nvSpPr>
        <p:spPr>
          <a:xfrm>
            <a:off x="7180314" y="4494710"/>
            <a:ext cx="261536" cy="261536"/>
          </a:xfrm>
          <a:prstGeom prst="ellipse">
            <a:avLst/>
          </a:prstGeom>
          <a:solidFill>
            <a:srgbClr val="F9B641"/>
          </a:solidFill>
          <a:ln>
            <a:solidFill>
              <a:srgbClr val="F9B6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0" name="Google Shape;129;g126516b20fd_0_35">
            <a:extLst>
              <a:ext uri="{FF2B5EF4-FFF2-40B4-BE49-F238E27FC236}">
                <a16:creationId xmlns:a16="http://schemas.microsoft.com/office/drawing/2014/main" id="{6F39BA4C-8C76-F848-7130-DA12E6F59151}"/>
              </a:ext>
            </a:extLst>
          </p:cNvPr>
          <p:cNvSpPr txBox="1"/>
          <p:nvPr/>
        </p:nvSpPr>
        <p:spPr>
          <a:xfrm>
            <a:off x="8459194" y="3700604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ESTRATEGIA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29;g126516b20fd_0_35">
            <a:extLst>
              <a:ext uri="{FF2B5EF4-FFF2-40B4-BE49-F238E27FC236}">
                <a16:creationId xmlns:a16="http://schemas.microsoft.com/office/drawing/2014/main" id="{CD397C47-BA15-5519-A268-FED2CD9FD90E}"/>
              </a:ext>
            </a:extLst>
          </p:cNvPr>
          <p:cNvSpPr txBox="1"/>
          <p:nvPr/>
        </p:nvSpPr>
        <p:spPr>
          <a:xfrm>
            <a:off x="8481129" y="4097304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ESTRATEGIA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29;g126516b20fd_0_35">
            <a:extLst>
              <a:ext uri="{FF2B5EF4-FFF2-40B4-BE49-F238E27FC236}">
                <a16:creationId xmlns:a16="http://schemas.microsoft.com/office/drawing/2014/main" id="{25A866DB-D57C-DD8F-D54F-AC43202170D3}"/>
              </a:ext>
            </a:extLst>
          </p:cNvPr>
          <p:cNvSpPr txBox="1"/>
          <p:nvPr/>
        </p:nvSpPr>
        <p:spPr>
          <a:xfrm>
            <a:off x="8503064" y="4513380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ESTRATEGIA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29;g126516b20fd_0_35">
            <a:extLst>
              <a:ext uri="{FF2B5EF4-FFF2-40B4-BE49-F238E27FC236}">
                <a16:creationId xmlns:a16="http://schemas.microsoft.com/office/drawing/2014/main" id="{0DDFB8FC-D925-4FBF-BACB-D11274529A5A}"/>
              </a:ext>
            </a:extLst>
          </p:cNvPr>
          <p:cNvSpPr txBox="1"/>
          <p:nvPr/>
        </p:nvSpPr>
        <p:spPr>
          <a:xfrm>
            <a:off x="8503064" y="4908244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ESTRATEGIA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29;g126516b20fd_0_35">
            <a:extLst>
              <a:ext uri="{FF2B5EF4-FFF2-40B4-BE49-F238E27FC236}">
                <a16:creationId xmlns:a16="http://schemas.microsoft.com/office/drawing/2014/main" id="{30539D36-C87F-C71E-1A9B-E51C80CB09D2}"/>
              </a:ext>
            </a:extLst>
          </p:cNvPr>
          <p:cNvSpPr txBox="1"/>
          <p:nvPr/>
        </p:nvSpPr>
        <p:spPr>
          <a:xfrm>
            <a:off x="8524999" y="5350220"/>
            <a:ext cx="531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ESTRATEGIA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1" name="Google Shape;65;p1">
            <a:extLst>
              <a:ext uri="{FF2B5EF4-FFF2-40B4-BE49-F238E27FC236}">
                <a16:creationId xmlns:a16="http://schemas.microsoft.com/office/drawing/2014/main" id="{9DFA9FE0-3350-82B9-5C0E-D498D6384C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8840" y="3443"/>
            <a:ext cx="3416683" cy="1004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761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E2DB14D5-16DC-804A-D937-2A81CE17068A}"/>
              </a:ext>
            </a:extLst>
          </p:cNvPr>
          <p:cNvSpPr/>
          <p:nvPr/>
        </p:nvSpPr>
        <p:spPr>
          <a:xfrm>
            <a:off x="9753600" y="1246103"/>
            <a:ext cx="2908300" cy="4049797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0" name="Imagen 9" descr="Una mujer con una laptop&#10;&#10;Descripción generada automáticamente con confianza media">
            <a:extLst>
              <a:ext uri="{FF2B5EF4-FFF2-40B4-BE49-F238E27FC236}">
                <a16:creationId xmlns:a16="http://schemas.microsoft.com/office/drawing/2014/main" id="{006B4734-495F-604E-5C7D-FE6E2A4C8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331" y="1352187"/>
            <a:ext cx="4136144" cy="383744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67C400D-4A29-7E1E-01EA-98AAB61FE81C}"/>
              </a:ext>
            </a:extLst>
          </p:cNvPr>
          <p:cNvSpPr/>
          <p:nvPr/>
        </p:nvSpPr>
        <p:spPr>
          <a:xfrm>
            <a:off x="2623900" y="1356950"/>
            <a:ext cx="6126257" cy="584775"/>
          </a:xfrm>
          <a:prstGeom prst="rect">
            <a:avLst/>
          </a:prstGeom>
          <a:solidFill>
            <a:srgbClr val="FF6600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7" name="Google Shape;107;p32"/>
          <p:cNvSpPr/>
          <p:nvPr/>
        </p:nvSpPr>
        <p:spPr>
          <a:xfrm>
            <a:off x="8589276" y="6142204"/>
            <a:ext cx="345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JUNTOS OPTIMIZAMOS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 dirty="0"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rPr>
              <a:t>LAS TRANSFORMACIONES</a:t>
            </a:r>
            <a:endParaRPr sz="1600" b="1" i="0" u="none" strike="noStrike" cap="none" dirty="0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5B460556-C57A-40C2-8645-A392A5535C1A}"/>
              </a:ext>
            </a:extLst>
          </p:cNvPr>
          <p:cNvSpPr/>
          <p:nvPr/>
        </p:nvSpPr>
        <p:spPr>
          <a:xfrm>
            <a:off x="2668814" y="2275455"/>
            <a:ext cx="6783547" cy="2521457"/>
          </a:xfrm>
          <a:custGeom>
            <a:avLst/>
            <a:gdLst>
              <a:gd name="connsiteX0" fmla="*/ 0 w 2338516"/>
              <a:gd name="connsiteY0" fmla="*/ 0 h 2973879"/>
              <a:gd name="connsiteX1" fmla="*/ 2338516 w 2338516"/>
              <a:gd name="connsiteY1" fmla="*/ 0 h 2973879"/>
              <a:gd name="connsiteX2" fmla="*/ 2338516 w 2338516"/>
              <a:gd name="connsiteY2" fmla="*/ 2973879 h 2973879"/>
              <a:gd name="connsiteX3" fmla="*/ 0 w 2338516"/>
              <a:gd name="connsiteY3" fmla="*/ 2973879 h 2973879"/>
              <a:gd name="connsiteX4" fmla="*/ 0 w 2338516"/>
              <a:gd name="connsiteY4" fmla="*/ 0 h 297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516" h="2973879">
                <a:moveTo>
                  <a:pt x="0" y="0"/>
                </a:moveTo>
                <a:lnTo>
                  <a:pt x="2338516" y="0"/>
                </a:lnTo>
                <a:lnTo>
                  <a:pt x="2338516" y="2973879"/>
                </a:lnTo>
                <a:lnTo>
                  <a:pt x="0" y="29738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lvl="0">
              <a:buClr>
                <a:srgbClr val="FF6600"/>
              </a:buClr>
              <a:buSzPct val="126000"/>
            </a:pPr>
            <a:r>
              <a:rPr lang="es-ES" sz="1600" dirty="0">
                <a:solidFill>
                  <a:schemeClr val="tx1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Normograma trabajo a distancia</a:t>
            </a:r>
          </a:p>
          <a:p>
            <a:pPr lvl="0">
              <a:buClr>
                <a:srgbClr val="FF6600"/>
              </a:buClr>
              <a:buSzPct val="126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Etapas para implementar el trabajo a distancia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FF6600"/>
              </a:buClr>
              <a:buSzPct val="126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Estrategia para documentar un programa o procedimiento de trabajo a distancia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FF6600"/>
              </a:buClr>
              <a:buSzPct val="126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Herramienta de autorreporte y verificación de condiciones de trabajo a distancia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FF6600"/>
              </a:buClr>
              <a:buSzPct val="126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Instrumento para la medición y seguimiento del programa o procedimiento de trabajo a distancia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FF6600"/>
              </a:buClr>
              <a:buSzPct val="126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Material de sensibilización: Videos y afiches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  <a:buClr>
                <a:srgbClr val="FF6600"/>
              </a:buClr>
              <a:buSzPct val="126000"/>
            </a:pPr>
            <a:r>
              <a:rPr lang="es-ES" sz="16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Guías internacionales para implementar el trabajo a distancia</a:t>
            </a:r>
            <a:endParaRPr lang="es-CO" sz="1600" dirty="0">
              <a:solidFill>
                <a:schemeClr val="tx1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488950"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  <a:buSzPct val="126000"/>
              <a:buFont typeface="+mj-lt"/>
              <a:buAutoNum type="arabicPeriod"/>
            </a:pPr>
            <a:endParaRPr lang="es-ES" sz="1600" kern="1200" dirty="0">
              <a:solidFill>
                <a:schemeClr val="tx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D0D1156-A64E-4643-B614-1C224FB536E7}"/>
              </a:ext>
            </a:extLst>
          </p:cNvPr>
          <p:cNvSpPr txBox="1"/>
          <p:nvPr/>
        </p:nvSpPr>
        <p:spPr>
          <a:xfrm>
            <a:off x="2802988" y="1379280"/>
            <a:ext cx="61262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Montserrat" panose="00000500000000000000" pitchFamily="2" charset="0"/>
              </a:rPr>
              <a:t>KIT LIDERA LA ESTRATEGIA</a:t>
            </a:r>
            <a:endParaRPr lang="es-CO" sz="30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6" name="Google Shape;422;p14">
            <a:extLst>
              <a:ext uri="{FF2B5EF4-FFF2-40B4-BE49-F238E27FC236}">
                <a16:creationId xmlns:a16="http://schemas.microsoft.com/office/drawing/2014/main" id="{6BB0136C-3E91-4D14-A720-03929E5370BE}"/>
              </a:ext>
            </a:extLst>
          </p:cNvPr>
          <p:cNvGrpSpPr/>
          <p:nvPr/>
        </p:nvGrpSpPr>
        <p:grpSpPr>
          <a:xfrm>
            <a:off x="907597" y="2191322"/>
            <a:ext cx="1237585" cy="972831"/>
            <a:chOff x="2797176" y="1306513"/>
            <a:chExt cx="827088" cy="744538"/>
          </a:xfrm>
          <a:noFill/>
        </p:grpSpPr>
        <p:sp>
          <p:nvSpPr>
            <p:cNvPr id="27" name="Google Shape;423;p14">
              <a:extLst>
                <a:ext uri="{FF2B5EF4-FFF2-40B4-BE49-F238E27FC236}">
                  <a16:creationId xmlns:a16="http://schemas.microsoft.com/office/drawing/2014/main" id="{141800CF-463F-4080-8E5C-8CBFF5F84E2F}"/>
                </a:ext>
              </a:extLst>
            </p:cNvPr>
            <p:cNvSpPr/>
            <p:nvPr/>
          </p:nvSpPr>
          <p:spPr>
            <a:xfrm>
              <a:off x="3094038" y="1457326"/>
              <a:ext cx="233363" cy="239713"/>
            </a:xfrm>
            <a:custGeom>
              <a:avLst/>
              <a:gdLst/>
              <a:ahLst/>
              <a:cxnLst/>
              <a:rect l="l" t="t" r="r" b="b"/>
              <a:pathLst>
                <a:path w="62" h="64" extrusionOk="0">
                  <a:moveTo>
                    <a:pt x="48" y="64"/>
                  </a:moveTo>
                  <a:cubicBezTo>
                    <a:pt x="58" y="64"/>
                    <a:pt x="62" y="62"/>
                    <a:pt x="62" y="42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2" y="8"/>
                    <a:pt x="56" y="0"/>
                    <a:pt x="31" y="0"/>
                  </a:cubicBezTo>
                  <a:cubicBezTo>
                    <a:pt x="6" y="0"/>
                    <a:pt x="0" y="8"/>
                    <a:pt x="0" y="3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2"/>
                    <a:pt x="4" y="64"/>
                    <a:pt x="14" y="64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" name="Google Shape;424;p14">
              <a:extLst>
                <a:ext uri="{FF2B5EF4-FFF2-40B4-BE49-F238E27FC236}">
                  <a16:creationId xmlns:a16="http://schemas.microsoft.com/office/drawing/2014/main" id="{F81EBE4E-3465-4362-9AF6-64DA2BDB820F}"/>
                </a:ext>
              </a:extLst>
            </p:cNvPr>
            <p:cNvCxnSpPr/>
            <p:nvPr/>
          </p:nvCxnSpPr>
          <p:spPr>
            <a:xfrm>
              <a:off x="3146426" y="1611313"/>
              <a:ext cx="0" cy="296863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9" name="Google Shape;425;p14">
              <a:extLst>
                <a:ext uri="{FF2B5EF4-FFF2-40B4-BE49-F238E27FC236}">
                  <a16:creationId xmlns:a16="http://schemas.microsoft.com/office/drawing/2014/main" id="{1E047150-59EF-4F97-B6F5-BA3C2EF76095}"/>
                </a:ext>
              </a:extLst>
            </p:cNvPr>
            <p:cNvCxnSpPr/>
            <p:nvPr/>
          </p:nvCxnSpPr>
          <p:spPr>
            <a:xfrm>
              <a:off x="3211513" y="1754188"/>
              <a:ext cx="0" cy="153988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0" name="Google Shape;426;p14">
              <a:extLst>
                <a:ext uri="{FF2B5EF4-FFF2-40B4-BE49-F238E27FC236}">
                  <a16:creationId xmlns:a16="http://schemas.microsoft.com/office/drawing/2014/main" id="{97436B2E-C034-46B4-B913-C6B9538E6C9D}"/>
                </a:ext>
              </a:extLst>
            </p:cNvPr>
            <p:cNvCxnSpPr/>
            <p:nvPr/>
          </p:nvCxnSpPr>
          <p:spPr>
            <a:xfrm>
              <a:off x="3267076" y="1611313"/>
              <a:ext cx="0" cy="296863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sp>
          <p:nvSpPr>
            <p:cNvPr id="31" name="Google Shape;427;p14">
              <a:extLst>
                <a:ext uri="{FF2B5EF4-FFF2-40B4-BE49-F238E27FC236}">
                  <a16:creationId xmlns:a16="http://schemas.microsoft.com/office/drawing/2014/main" id="{4F4C7688-FB55-48DE-979C-E841F9FC5EBD}"/>
                </a:ext>
              </a:extLst>
            </p:cNvPr>
            <p:cNvSpPr/>
            <p:nvPr/>
          </p:nvSpPr>
          <p:spPr>
            <a:xfrm>
              <a:off x="3154363" y="1306513"/>
              <a:ext cx="112713" cy="123825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28;p14">
              <a:extLst>
                <a:ext uri="{FF2B5EF4-FFF2-40B4-BE49-F238E27FC236}">
                  <a16:creationId xmlns:a16="http://schemas.microsoft.com/office/drawing/2014/main" id="{3DEB40AF-80EC-40CD-9967-56C4500302D5}"/>
                </a:ext>
              </a:extLst>
            </p:cNvPr>
            <p:cNvSpPr/>
            <p:nvPr/>
          </p:nvSpPr>
          <p:spPr>
            <a:xfrm>
              <a:off x="3200401" y="1498601"/>
              <a:ext cx="22225" cy="2540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9;p14">
              <a:extLst>
                <a:ext uri="{FF2B5EF4-FFF2-40B4-BE49-F238E27FC236}">
                  <a16:creationId xmlns:a16="http://schemas.microsoft.com/office/drawing/2014/main" id="{E88DBD16-B084-4DCE-A570-57E900FA9CCD}"/>
                </a:ext>
              </a:extLst>
            </p:cNvPr>
            <p:cNvSpPr/>
            <p:nvPr/>
          </p:nvSpPr>
          <p:spPr>
            <a:xfrm>
              <a:off x="3200401" y="1550988"/>
              <a:ext cx="22225" cy="22225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0;p14">
              <a:extLst>
                <a:ext uri="{FF2B5EF4-FFF2-40B4-BE49-F238E27FC236}">
                  <a16:creationId xmlns:a16="http://schemas.microsoft.com/office/drawing/2014/main" id="{6555DE38-1786-42A6-B919-59E5ECE5A812}"/>
                </a:ext>
              </a:extLst>
            </p:cNvPr>
            <p:cNvSpPr/>
            <p:nvPr/>
          </p:nvSpPr>
          <p:spPr>
            <a:xfrm>
              <a:off x="3200401" y="1600201"/>
              <a:ext cx="22225" cy="22225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Google Shape;431;p14">
              <a:extLst>
                <a:ext uri="{FF2B5EF4-FFF2-40B4-BE49-F238E27FC236}">
                  <a16:creationId xmlns:a16="http://schemas.microsoft.com/office/drawing/2014/main" id="{3F0CC3B4-08DD-4E61-8447-2E5223B4B866}"/>
                </a:ext>
              </a:extLst>
            </p:cNvPr>
            <p:cNvCxnSpPr/>
            <p:nvPr/>
          </p:nvCxnSpPr>
          <p:spPr>
            <a:xfrm>
              <a:off x="2884488" y="1779588"/>
              <a:ext cx="0" cy="206375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6" name="Google Shape;432;p14">
              <a:extLst>
                <a:ext uri="{FF2B5EF4-FFF2-40B4-BE49-F238E27FC236}">
                  <a16:creationId xmlns:a16="http://schemas.microsoft.com/office/drawing/2014/main" id="{E2894ABD-2E23-47B0-801C-B66AEA2B2061}"/>
                </a:ext>
              </a:extLst>
            </p:cNvPr>
            <p:cNvCxnSpPr/>
            <p:nvPr/>
          </p:nvCxnSpPr>
          <p:spPr>
            <a:xfrm>
              <a:off x="2928938" y="1878013"/>
              <a:ext cx="0" cy="10795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7" name="Google Shape;433;p14">
              <a:extLst>
                <a:ext uri="{FF2B5EF4-FFF2-40B4-BE49-F238E27FC236}">
                  <a16:creationId xmlns:a16="http://schemas.microsoft.com/office/drawing/2014/main" id="{6639B34F-1B75-461F-91FD-FF45F1EECD9C}"/>
                </a:ext>
              </a:extLst>
            </p:cNvPr>
            <p:cNvCxnSpPr/>
            <p:nvPr/>
          </p:nvCxnSpPr>
          <p:spPr>
            <a:xfrm>
              <a:off x="2970213" y="1779588"/>
              <a:ext cx="0" cy="206375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sp>
          <p:nvSpPr>
            <p:cNvPr id="38" name="Google Shape;434;p14">
              <a:extLst>
                <a:ext uri="{FF2B5EF4-FFF2-40B4-BE49-F238E27FC236}">
                  <a16:creationId xmlns:a16="http://schemas.microsoft.com/office/drawing/2014/main" id="{A6C3C59D-3F05-4C48-A8BF-16FAC7E43FAF}"/>
                </a:ext>
              </a:extLst>
            </p:cNvPr>
            <p:cNvSpPr/>
            <p:nvPr/>
          </p:nvSpPr>
          <p:spPr>
            <a:xfrm>
              <a:off x="2887663" y="1562101"/>
              <a:ext cx="82550" cy="85725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435;p14">
              <a:extLst>
                <a:ext uri="{FF2B5EF4-FFF2-40B4-BE49-F238E27FC236}">
                  <a16:creationId xmlns:a16="http://schemas.microsoft.com/office/drawing/2014/main" id="{E4AA352C-70AA-4AFF-859F-FE2FD78140C8}"/>
                </a:ext>
              </a:extLst>
            </p:cNvPr>
            <p:cNvSpPr/>
            <p:nvPr/>
          </p:nvSpPr>
          <p:spPr>
            <a:xfrm>
              <a:off x="2846388" y="1666876"/>
              <a:ext cx="169863" cy="173038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34" y="46"/>
                  </a:moveTo>
                  <a:cubicBezTo>
                    <a:pt x="42" y="45"/>
                    <a:pt x="45" y="44"/>
                    <a:pt x="45" y="30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8"/>
                    <a:pt x="41" y="2"/>
                    <a:pt x="28" y="0"/>
                  </a:cubicBezTo>
                  <a:cubicBezTo>
                    <a:pt x="28" y="0"/>
                    <a:pt x="22" y="11"/>
                    <a:pt x="22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" y="2"/>
                    <a:pt x="0" y="8"/>
                    <a:pt x="0" y="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44"/>
                    <a:pt x="3" y="45"/>
                    <a:pt x="10" y="46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" name="Google Shape;436;p14">
              <a:extLst>
                <a:ext uri="{FF2B5EF4-FFF2-40B4-BE49-F238E27FC236}">
                  <a16:creationId xmlns:a16="http://schemas.microsoft.com/office/drawing/2014/main" id="{985491B5-9E40-43B2-BF04-F62A7214309B}"/>
                </a:ext>
              </a:extLst>
            </p:cNvPr>
            <p:cNvCxnSpPr/>
            <p:nvPr/>
          </p:nvCxnSpPr>
          <p:spPr>
            <a:xfrm>
              <a:off x="3436938" y="1708151"/>
              <a:ext cx="0" cy="236538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41" name="Google Shape;437;p14">
              <a:extLst>
                <a:ext uri="{FF2B5EF4-FFF2-40B4-BE49-F238E27FC236}">
                  <a16:creationId xmlns:a16="http://schemas.microsoft.com/office/drawing/2014/main" id="{A2AFFCF5-A977-4EE4-B454-BC7A633895EE}"/>
                </a:ext>
              </a:extLst>
            </p:cNvPr>
            <p:cNvCxnSpPr/>
            <p:nvPr/>
          </p:nvCxnSpPr>
          <p:spPr>
            <a:xfrm>
              <a:off x="3489326" y="1820863"/>
              <a:ext cx="0" cy="123825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42" name="Google Shape;438;p14">
              <a:extLst>
                <a:ext uri="{FF2B5EF4-FFF2-40B4-BE49-F238E27FC236}">
                  <a16:creationId xmlns:a16="http://schemas.microsoft.com/office/drawing/2014/main" id="{4004A4A3-3067-49D9-9A89-615EE1510D55}"/>
                </a:ext>
              </a:extLst>
            </p:cNvPr>
            <p:cNvCxnSpPr/>
            <p:nvPr/>
          </p:nvCxnSpPr>
          <p:spPr>
            <a:xfrm>
              <a:off x="3533776" y="1708151"/>
              <a:ext cx="0" cy="236538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sp>
          <p:nvSpPr>
            <p:cNvPr id="43" name="Google Shape;439;p14">
              <a:extLst>
                <a:ext uri="{FF2B5EF4-FFF2-40B4-BE49-F238E27FC236}">
                  <a16:creationId xmlns:a16="http://schemas.microsoft.com/office/drawing/2014/main" id="{A54652BA-62DF-4567-9E99-8AED2AAFB250}"/>
                </a:ext>
              </a:extLst>
            </p:cNvPr>
            <p:cNvSpPr/>
            <p:nvPr/>
          </p:nvSpPr>
          <p:spPr>
            <a:xfrm>
              <a:off x="3440113" y="1463676"/>
              <a:ext cx="93663" cy="98425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0;p14">
              <a:extLst>
                <a:ext uri="{FF2B5EF4-FFF2-40B4-BE49-F238E27FC236}">
                  <a16:creationId xmlns:a16="http://schemas.microsoft.com/office/drawing/2014/main" id="{3AE93809-A01D-4237-A938-4AE1842BB9E7}"/>
                </a:ext>
              </a:extLst>
            </p:cNvPr>
            <p:cNvSpPr/>
            <p:nvPr/>
          </p:nvSpPr>
          <p:spPr>
            <a:xfrm>
              <a:off x="3390901" y="1584326"/>
              <a:ext cx="192088" cy="195263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39" y="52"/>
                  </a:moveTo>
                  <a:cubicBezTo>
                    <a:pt x="48" y="51"/>
                    <a:pt x="51" y="50"/>
                    <a:pt x="51" y="33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8"/>
                    <a:pt x="47" y="1"/>
                    <a:pt x="32" y="0"/>
                  </a:cubicBezTo>
                  <a:cubicBezTo>
                    <a:pt x="33" y="0"/>
                    <a:pt x="26" y="12"/>
                    <a:pt x="26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4" y="1"/>
                    <a:pt x="0" y="8"/>
                    <a:pt x="0" y="2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50"/>
                    <a:pt x="4" y="51"/>
                    <a:pt x="12" y="52"/>
                  </a:cubicBez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41;p14">
              <a:extLst>
                <a:ext uri="{FF2B5EF4-FFF2-40B4-BE49-F238E27FC236}">
                  <a16:creationId xmlns:a16="http://schemas.microsoft.com/office/drawing/2014/main" id="{D158F92C-04DC-4C1F-883E-0BCA80E17748}"/>
                </a:ext>
              </a:extLst>
            </p:cNvPr>
            <p:cNvSpPr txBox="1"/>
            <p:nvPr/>
          </p:nvSpPr>
          <p:spPr>
            <a:xfrm>
              <a:off x="3071813" y="1908176"/>
              <a:ext cx="277813" cy="142875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42;p14">
              <a:extLst>
                <a:ext uri="{FF2B5EF4-FFF2-40B4-BE49-F238E27FC236}">
                  <a16:creationId xmlns:a16="http://schemas.microsoft.com/office/drawing/2014/main" id="{7AFC4ADC-44D5-4059-9B2F-A3D25F24069C}"/>
                </a:ext>
              </a:extLst>
            </p:cNvPr>
            <p:cNvSpPr txBox="1"/>
            <p:nvPr/>
          </p:nvSpPr>
          <p:spPr>
            <a:xfrm>
              <a:off x="3349626" y="1944688"/>
              <a:ext cx="274638" cy="106363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43;p14">
              <a:extLst>
                <a:ext uri="{FF2B5EF4-FFF2-40B4-BE49-F238E27FC236}">
                  <a16:creationId xmlns:a16="http://schemas.microsoft.com/office/drawing/2014/main" id="{536A4CE4-FC5D-4956-9833-FEE91867A528}"/>
                </a:ext>
              </a:extLst>
            </p:cNvPr>
            <p:cNvSpPr txBox="1"/>
            <p:nvPr/>
          </p:nvSpPr>
          <p:spPr>
            <a:xfrm>
              <a:off x="2797176" y="1985963"/>
              <a:ext cx="274638" cy="65088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44;p14">
              <a:extLst>
                <a:ext uri="{FF2B5EF4-FFF2-40B4-BE49-F238E27FC236}">
                  <a16:creationId xmlns:a16="http://schemas.microsoft.com/office/drawing/2014/main" id="{25D79AE0-948B-470F-99DF-CC03D8C09F98}"/>
                </a:ext>
              </a:extLst>
            </p:cNvPr>
            <p:cNvSpPr/>
            <p:nvPr/>
          </p:nvSpPr>
          <p:spPr>
            <a:xfrm>
              <a:off x="3173413" y="1933576"/>
              <a:ext cx="44450" cy="93663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2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6"/>
                    <a:pt x="6" y="7"/>
                    <a:pt x="5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25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1404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E6F006AD-7CFD-5433-73C5-4F1628532A75}"/>
              </a:ext>
            </a:extLst>
          </p:cNvPr>
          <p:cNvSpPr/>
          <p:nvPr/>
        </p:nvSpPr>
        <p:spPr>
          <a:xfrm>
            <a:off x="2622695" y="2040417"/>
            <a:ext cx="6125052" cy="55942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37993C8F-5D96-96C1-8F17-655FC8812F35}"/>
              </a:ext>
            </a:extLst>
          </p:cNvPr>
          <p:cNvSpPr/>
          <p:nvPr/>
        </p:nvSpPr>
        <p:spPr>
          <a:xfrm>
            <a:off x="2340731" y="2354766"/>
            <a:ext cx="216285" cy="19741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8570A43A-28AF-1127-F4CE-1B273DC024B7}"/>
              </a:ext>
            </a:extLst>
          </p:cNvPr>
          <p:cNvSpPr/>
          <p:nvPr/>
        </p:nvSpPr>
        <p:spPr>
          <a:xfrm>
            <a:off x="2340732" y="2589227"/>
            <a:ext cx="216285" cy="19741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CEB35601-6743-E2B7-EBD1-8128C908F27D}"/>
              </a:ext>
            </a:extLst>
          </p:cNvPr>
          <p:cNvSpPr/>
          <p:nvPr/>
        </p:nvSpPr>
        <p:spPr>
          <a:xfrm>
            <a:off x="2340733" y="2847134"/>
            <a:ext cx="216285" cy="19741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3F10538E-27EF-975D-EE63-7652304632B5}"/>
              </a:ext>
            </a:extLst>
          </p:cNvPr>
          <p:cNvSpPr/>
          <p:nvPr/>
        </p:nvSpPr>
        <p:spPr>
          <a:xfrm>
            <a:off x="2338705" y="3321917"/>
            <a:ext cx="216285" cy="19741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650A2816-87E3-788E-BF9D-B005B3A8871E}"/>
              </a:ext>
            </a:extLst>
          </p:cNvPr>
          <p:cNvSpPr/>
          <p:nvPr/>
        </p:nvSpPr>
        <p:spPr>
          <a:xfrm>
            <a:off x="2338704" y="3813453"/>
            <a:ext cx="216285" cy="19741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ABA30DE6-9EC1-039C-8715-4095DA4EA47C}"/>
              </a:ext>
            </a:extLst>
          </p:cNvPr>
          <p:cNvSpPr/>
          <p:nvPr/>
        </p:nvSpPr>
        <p:spPr>
          <a:xfrm>
            <a:off x="2338704" y="4291259"/>
            <a:ext cx="216285" cy="19741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59383FBF-BACF-DEA7-0AFC-B0BB17471A87}"/>
              </a:ext>
            </a:extLst>
          </p:cNvPr>
          <p:cNvSpPr/>
          <p:nvPr/>
        </p:nvSpPr>
        <p:spPr>
          <a:xfrm>
            <a:off x="2338353" y="4559928"/>
            <a:ext cx="216285" cy="19741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631359E-B988-5B43-0936-0796F9F13D77}"/>
              </a:ext>
            </a:extLst>
          </p:cNvPr>
          <p:cNvSpPr/>
          <p:nvPr/>
        </p:nvSpPr>
        <p:spPr>
          <a:xfrm>
            <a:off x="0" y="2040417"/>
            <a:ext cx="244827" cy="289932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Triángulo isósceles 8">
            <a:extLst>
              <a:ext uri="{FF2B5EF4-FFF2-40B4-BE49-F238E27FC236}">
                <a16:creationId xmlns:a16="http://schemas.microsoft.com/office/drawing/2014/main" id="{BA0FD841-8C10-AD4A-7BFF-467FA389D42B}"/>
              </a:ext>
            </a:extLst>
          </p:cNvPr>
          <p:cNvSpPr/>
          <p:nvPr/>
        </p:nvSpPr>
        <p:spPr>
          <a:xfrm rot="5400000">
            <a:off x="24407" y="3151989"/>
            <a:ext cx="868578" cy="645976"/>
          </a:xfrm>
          <a:prstGeom prst="triangl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0BC99D2-CB2F-A3F2-4723-B33969606C9E}"/>
              </a:ext>
            </a:extLst>
          </p:cNvPr>
          <p:cNvSpPr txBox="1"/>
          <p:nvPr/>
        </p:nvSpPr>
        <p:spPr>
          <a:xfrm>
            <a:off x="2306260" y="231033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1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A23566FE-64A1-2AA6-E2E1-526B041D9243}"/>
              </a:ext>
            </a:extLst>
          </p:cNvPr>
          <p:cNvSpPr txBox="1"/>
          <p:nvPr/>
        </p:nvSpPr>
        <p:spPr>
          <a:xfrm>
            <a:off x="2319278" y="254342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2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E163A507-6712-40DF-ADE3-7C9831465FC0}"/>
              </a:ext>
            </a:extLst>
          </p:cNvPr>
          <p:cNvSpPr txBox="1"/>
          <p:nvPr/>
        </p:nvSpPr>
        <p:spPr>
          <a:xfrm>
            <a:off x="2314060" y="2804646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F1031733-1323-708D-8BB2-F4910A01A617}"/>
              </a:ext>
            </a:extLst>
          </p:cNvPr>
          <p:cNvSpPr txBox="1"/>
          <p:nvPr/>
        </p:nvSpPr>
        <p:spPr>
          <a:xfrm>
            <a:off x="2313348" y="3270907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105254D3-1EF5-83DB-F1E8-F9C6A1E1350B}"/>
              </a:ext>
            </a:extLst>
          </p:cNvPr>
          <p:cNvSpPr txBox="1"/>
          <p:nvPr/>
        </p:nvSpPr>
        <p:spPr>
          <a:xfrm>
            <a:off x="2313348" y="4247208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B2C93D8D-3270-19FF-4A87-8967FE84A368}"/>
              </a:ext>
            </a:extLst>
          </p:cNvPr>
          <p:cNvSpPr txBox="1"/>
          <p:nvPr/>
        </p:nvSpPr>
        <p:spPr>
          <a:xfrm>
            <a:off x="2313348" y="3770767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1D4ACC4E-2434-19CB-82D7-22F3916D9F58}"/>
              </a:ext>
            </a:extLst>
          </p:cNvPr>
          <p:cNvSpPr txBox="1"/>
          <p:nvPr/>
        </p:nvSpPr>
        <p:spPr>
          <a:xfrm>
            <a:off x="2324979" y="4519913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0EE55E98-3EF9-2ACB-6C25-C200D966EE36}"/>
              </a:ext>
            </a:extLst>
          </p:cNvPr>
          <p:cNvSpPr/>
          <p:nvPr/>
        </p:nvSpPr>
        <p:spPr>
          <a:xfrm>
            <a:off x="-64465" y="5842145"/>
            <a:ext cx="4419295" cy="85046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C2D1CE24-E248-BD0B-E00D-11892697BE93}"/>
              </a:ext>
            </a:extLst>
          </p:cNvPr>
          <p:cNvSpPr/>
          <p:nvPr/>
        </p:nvSpPr>
        <p:spPr>
          <a:xfrm>
            <a:off x="7794739" y="5796344"/>
            <a:ext cx="4419295" cy="85046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6" name="Rectángulo 95">
            <a:extLst>
              <a:ext uri="{FF2B5EF4-FFF2-40B4-BE49-F238E27FC236}">
                <a16:creationId xmlns:a16="http://schemas.microsoft.com/office/drawing/2014/main" id="{B2A057FD-C0A6-BE02-1135-56156D58A644}"/>
              </a:ext>
            </a:extLst>
          </p:cNvPr>
          <p:cNvSpPr/>
          <p:nvPr/>
        </p:nvSpPr>
        <p:spPr>
          <a:xfrm>
            <a:off x="2622695" y="1202861"/>
            <a:ext cx="6125052" cy="55942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97" name="Gráfico 4" descr="Piezas de rompecabezas con relleno sólido">
            <a:extLst>
              <a:ext uri="{FF2B5EF4-FFF2-40B4-BE49-F238E27FC236}">
                <a16:creationId xmlns:a16="http://schemas.microsoft.com/office/drawing/2014/main" id="{CF085C61-C304-7912-F763-3E6943BD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12" y="3360231"/>
            <a:ext cx="1427945" cy="142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72646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1538</Words>
  <Application>Microsoft Office PowerPoint</Application>
  <PresentationFormat>Panorámica</PresentationFormat>
  <Paragraphs>320</Paragraphs>
  <Slides>22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Century Gothic</vt:lpstr>
      <vt:lpstr>Arial</vt:lpstr>
      <vt:lpstr>Open Sans</vt:lpstr>
      <vt:lpstr>Montserrat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Nohora Isabel VALBUENA AMARIS</cp:lastModifiedBy>
  <cp:revision>59</cp:revision>
  <dcterms:created xsi:type="dcterms:W3CDTF">2021-12-22T16:23:25Z</dcterms:created>
  <dcterms:modified xsi:type="dcterms:W3CDTF">2022-05-31T23:21:01Z</dcterms:modified>
</cp:coreProperties>
</file>