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8" r:id="rId2"/>
    <p:sldId id="257" r:id="rId3"/>
    <p:sldId id="256" r:id="rId4"/>
    <p:sldId id="259" r:id="rId5"/>
    <p:sldId id="273" r:id="rId6"/>
    <p:sldId id="288" r:id="rId7"/>
    <p:sldId id="287" r:id="rId8"/>
    <p:sldId id="261" r:id="rId9"/>
    <p:sldId id="303" r:id="rId10"/>
    <p:sldId id="5479" r:id="rId11"/>
    <p:sldId id="5507" r:id="rId12"/>
    <p:sldId id="5508" r:id="rId13"/>
    <p:sldId id="5509" r:id="rId14"/>
    <p:sldId id="5510" r:id="rId15"/>
    <p:sldId id="5511" r:id="rId16"/>
    <p:sldId id="5512" r:id="rId17"/>
    <p:sldId id="5517" r:id="rId18"/>
    <p:sldId id="5513" r:id="rId19"/>
    <p:sldId id="5515" r:id="rId20"/>
    <p:sldId id="5516" r:id="rId21"/>
    <p:sldId id="5514" r:id="rId22"/>
    <p:sldId id="329" r:id="rId23"/>
    <p:sldId id="285" r:id="rId24"/>
    <p:sldId id="289" r:id="rId25"/>
    <p:sldId id="5487" r:id="rId26"/>
    <p:sldId id="271" r:id="rId2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sar Herrera" initials="CH" lastIdx="4" clrIdx="0">
    <p:extLst>
      <p:ext uri="{19B8F6BF-5375-455C-9EA6-DF929625EA0E}">
        <p15:presenceInfo xmlns:p15="http://schemas.microsoft.com/office/powerpoint/2012/main" userId="Cesar Herre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A28"/>
    <a:srgbClr val="EE751B"/>
    <a:srgbClr val="1D405A"/>
    <a:srgbClr val="242B3A"/>
    <a:srgbClr val="696C76"/>
    <a:srgbClr val="FF7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86556" autoAdjust="0"/>
  </p:normalViewPr>
  <p:slideViewPr>
    <p:cSldViewPr snapToGrid="0">
      <p:cViewPr varScale="1">
        <p:scale>
          <a:sx n="59" d="100"/>
          <a:sy n="59" d="100"/>
        </p:scale>
        <p:origin x="114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03BD068A-4652-4812-BBE1-84BA5ADD8F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8DAFB85-460B-484D-A3CB-0375D758AB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DA945-4D9D-4DBF-9D3C-9C9619FC7AF1}" type="datetimeFigureOut">
              <a:rPr lang="es-CO" smtClean="0"/>
              <a:t>21/10/2021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346743B-B1D9-44F4-8147-97BD90116F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EFAAF4C-98F3-464B-A83B-76F1B211DA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E1ECE-6FC2-4C9D-AB2E-6A418A2686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3938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36D97-27A3-47A8-8325-01FB846EE119}" type="datetimeFigureOut">
              <a:rPr lang="es-CO" smtClean="0"/>
              <a:t>21/10/2021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1B953-82C6-4F02-9909-9819B2DDF1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7114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Aquí puedes cambiar el nombre de la </a:t>
            </a:r>
            <a:r>
              <a:rPr lang="es-MX" b="1" dirty="0"/>
              <a:t>Comunidad Nacional de conocimiento.</a:t>
            </a:r>
            <a:endParaRPr lang="es-CO" b="1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1B953-82C6-4F02-9909-9819B2DDF1AB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2351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1B953-82C6-4F02-9909-9819B2DDF1AB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6821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1B953-82C6-4F02-9909-9819B2DDF1AB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8567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1B953-82C6-4F02-9909-9819B2DDF1AB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8951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1B953-82C6-4F02-9909-9819B2DDF1AB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4024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1B953-82C6-4F02-9909-9819B2DDF1AB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48324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1B953-82C6-4F02-9909-9819B2DDF1AB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8507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1B953-82C6-4F02-9909-9819B2DDF1AB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89988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/>
              <a:t>Preséntate y saluda</a:t>
            </a:r>
            <a:r>
              <a:rPr lang="es-MX" dirty="0"/>
              <a:t> en nombre de positiva compañía de seguros s.a. (Aquí adjunta tus datos y fotografía)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1B953-82C6-4F02-9909-9819B2DDF1AB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5120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Aquí puedes cambiar el nombre de la </a:t>
            </a:r>
            <a:r>
              <a:rPr lang="es-MX" b="1" dirty="0"/>
              <a:t>Comunidad Nacional de conocimiento.</a:t>
            </a:r>
            <a:endParaRPr lang="es-CO" b="1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1B953-82C6-4F02-9909-9819B2DDF1AB}" type="slidenum">
              <a:rPr lang="es-CO" smtClean="0"/>
              <a:t>26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4745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Antes de empezar </a:t>
            </a:r>
            <a:r>
              <a:rPr lang="es-MX" b="1" i="0" dirty="0"/>
              <a:t>Una frase para la reflexión o una gran idea</a:t>
            </a:r>
            <a:r>
              <a:rPr lang="es-MX" dirty="0"/>
              <a:t> “Comparta con los participantes del evento una frase que le permita reflexionar sobre la importancia de la SST en las personas y en las organizaciones, así como la importancia de gestionar su conocimiento en el tema”</a:t>
            </a:r>
            <a:endParaRPr lang="es-CO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1B953-82C6-4F02-9909-9819B2DDF1AB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3201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Aquí puedes cambiar el nombre de la </a:t>
            </a:r>
            <a:r>
              <a:rPr lang="es-MX" b="1" dirty="0"/>
              <a:t>Comunidad Nacional de conocimiento.</a:t>
            </a:r>
            <a:endParaRPr lang="es-CO" b="1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1B953-82C6-4F02-9909-9819B2DDF1AB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9420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/>
              <a:t>Preséntate y saluda</a:t>
            </a:r>
            <a:r>
              <a:rPr lang="es-MX" dirty="0"/>
              <a:t> en nombre de positiva compañía de seguros s.a. (Aquí adjunta tus datos y fotografía)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1B953-82C6-4F02-9909-9819B2DDF1AB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2415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1B953-82C6-4F02-9909-9819B2DDF1AB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5618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1B953-82C6-4F02-9909-9819B2DDF1AB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7914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1B953-82C6-4F02-9909-9819B2DDF1AB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9774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1B953-82C6-4F02-9909-9819B2DDF1AB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4807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1B953-82C6-4F02-9909-9819B2DDF1AB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6463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1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726C81-CDF3-4AE2-816F-942BBA2D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9D41-6904-4065-8C24-06531939D8A7}" type="datetimeFigureOut">
              <a:rPr lang="es-CO" smtClean="0"/>
              <a:t>21/10/2021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AF0A5-4D26-471D-BE3D-6BC16C5B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ACB1DA-E6A6-44D0-A7F1-62BFCE57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8AD2-6478-4586-B0D6-12EC5548F740}" type="slidenum">
              <a:rPr lang="es-CO" smtClean="0"/>
              <a:t>‹Nº›</a:t>
            </a:fld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7917A2E-1385-414E-A123-43CFD6A44A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321048" cy="68580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1305CCE4-A95D-4E03-94EA-39FE50128E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759" y="273492"/>
            <a:ext cx="5006571" cy="78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87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5E4CC53-1FD2-4A69-8F60-9EBBF781BE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726C81-CDF3-4AE2-816F-942BBA2D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9D41-6904-4065-8C24-06531939D8A7}" type="datetimeFigureOut">
              <a:rPr lang="es-CO" smtClean="0"/>
              <a:t>21/10/2021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AF0A5-4D26-471D-BE3D-6BC16C5B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ACB1DA-E6A6-44D0-A7F1-62BFCE57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8AD2-6478-4586-B0D6-12EC5548F740}" type="slidenum">
              <a:rPr lang="es-CO" smtClean="0"/>
              <a:t>‹Nº›</a:t>
            </a:fld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6AA209E-2B0A-41A5-B394-C342F24AAB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0327" y="357713"/>
            <a:ext cx="4931346" cy="76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86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726C81-CDF3-4AE2-816F-942BBA2D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9D41-6904-4065-8C24-06531939D8A7}" type="datetimeFigureOut">
              <a:rPr lang="es-CO" smtClean="0"/>
              <a:t>21/10/2021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AF0A5-4D26-471D-BE3D-6BC16C5B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ACB1DA-E6A6-44D0-A7F1-62BFCE57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8AD2-6478-4586-B0D6-12EC5548F740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D32B40D-4FFD-46B3-A0DC-B29F878B4E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499"/>
            <a:ext cx="12301302" cy="6870998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C6AD15CF-860C-4826-83CB-3C0A897EEF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3905" y="6086062"/>
            <a:ext cx="3237495" cy="50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39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726C81-CDF3-4AE2-816F-942BBA2D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9D41-6904-4065-8C24-06531939D8A7}" type="datetimeFigureOut">
              <a:rPr lang="es-CO" smtClean="0"/>
              <a:t>21/10/2021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AF0A5-4D26-471D-BE3D-6BC16C5B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ACB1DA-E6A6-44D0-A7F1-62BFCE57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8AD2-6478-4586-B0D6-12EC5548F740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3654DDA-8A73-46D5-9290-F09A4DF013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325930" cy="6870998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76B1B98B-9573-4158-8FA7-C895C74829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3905" y="6086062"/>
            <a:ext cx="3237495" cy="50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10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726C81-CDF3-4AE2-816F-942BBA2D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9D41-6904-4065-8C24-06531939D8A7}" type="datetimeFigureOut">
              <a:rPr lang="es-CO" smtClean="0"/>
              <a:t>21/10/2021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AF0A5-4D26-471D-BE3D-6BC16C5B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ACB1DA-E6A6-44D0-A7F1-62BFCE57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8AD2-6478-4586-B0D6-12EC5548F740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6DB7072-94CF-48B2-B754-06F0A103CB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344400" cy="6870997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86923E64-AD94-4B5E-B8BC-4962CDE725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3905" y="6086062"/>
            <a:ext cx="3237495" cy="50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77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726C81-CDF3-4AE2-816F-942BBA2D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9D41-6904-4065-8C24-06531939D8A7}" type="datetimeFigureOut">
              <a:rPr lang="es-CO" smtClean="0"/>
              <a:t>21/10/2021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AF0A5-4D26-471D-BE3D-6BC16C5B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ACB1DA-E6A6-44D0-A7F1-62BFCE57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8AD2-6478-4586-B0D6-12EC5548F740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A358B25-6C6C-4B84-98BE-81F54D0B3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998"/>
            <a:ext cx="12245891" cy="6870998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086F7024-C3BB-4541-9111-6A8F948086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3905" y="6086062"/>
            <a:ext cx="3237495" cy="50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97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726C81-CDF3-4AE2-816F-942BBA2D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9D41-6904-4065-8C24-06531939D8A7}" type="datetimeFigureOut">
              <a:rPr lang="es-CO" smtClean="0"/>
              <a:t>21/10/2021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AF0A5-4D26-471D-BE3D-6BC16C5B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ACB1DA-E6A6-44D0-A7F1-62BFCE57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8AD2-6478-4586-B0D6-12EC5548F740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4F1A1B3-A2C0-42DC-9161-0D45DA621F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356" y="-12357"/>
            <a:ext cx="12304380" cy="685800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2BAA4A5E-E9DD-470C-BDED-0EDD35C33F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759" y="273492"/>
            <a:ext cx="4549371" cy="70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51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726C81-CDF3-4AE2-816F-942BBA2D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9D41-6904-4065-8C24-06531939D8A7}" type="datetimeFigureOut">
              <a:rPr lang="es-CO" smtClean="0"/>
              <a:t>21/10/2021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AF0A5-4D26-471D-BE3D-6BC16C5B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ACB1DA-E6A6-44D0-A7F1-62BFCE57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8AD2-6478-4586-B0D6-12EC5548F740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4D32B93-B4E3-46CB-BAA9-940F0AD4C6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33"/>
            <a:ext cx="12344400" cy="6860732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2CD2AD6C-A2A7-404C-8767-8EAC8CACBA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759" y="273492"/>
            <a:ext cx="4549371" cy="70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97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726C81-CDF3-4AE2-816F-942BBA2D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9D41-6904-4065-8C24-06531939D8A7}" type="datetimeFigureOut">
              <a:rPr lang="es-CO" smtClean="0"/>
              <a:t>21/10/2021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AF0A5-4D26-471D-BE3D-6BC16C5B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ACB1DA-E6A6-44D0-A7F1-62BFCE57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8AD2-6478-4586-B0D6-12EC5548F740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265D6CC-2EC4-4ED2-BB23-E6C44C8DA6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499"/>
            <a:ext cx="12301302" cy="6870998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AF1D43EB-E8C5-4651-B3FA-15EBD5A10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759" y="273492"/>
            <a:ext cx="4549371" cy="70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77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726C81-CDF3-4AE2-816F-942BBA2D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9D41-6904-4065-8C24-06531939D8A7}" type="datetimeFigureOut">
              <a:rPr lang="es-CO" smtClean="0"/>
              <a:t>21/10/2021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AF0A5-4D26-471D-BE3D-6BC16C5B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ACB1DA-E6A6-44D0-A7F1-62BFCE57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8AD2-6478-4586-B0D6-12EC5548F740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93B443E-F59C-4FCE-975D-9C7780222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250"/>
            <a:ext cx="12344400" cy="6850497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7205D3C4-46B8-45E4-A5A3-6971769DA1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759" y="273492"/>
            <a:ext cx="4549371" cy="70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10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726C81-CDF3-4AE2-816F-942BBA2D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9D41-6904-4065-8C24-06531939D8A7}" type="datetimeFigureOut">
              <a:rPr lang="es-CO" smtClean="0"/>
              <a:t>21/10/2021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AF0A5-4D26-471D-BE3D-6BC16C5B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ACB1DA-E6A6-44D0-A7F1-62BFCE57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8AD2-6478-4586-B0D6-12EC5548F740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A133C34-3AB7-4175-BFEB-3BC39DF2E4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9623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73ACB795-4AF8-426D-B869-D8DE274C89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759" y="273492"/>
            <a:ext cx="4549371" cy="70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726C81-CDF3-4AE2-816F-942BBA2D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9D41-6904-4065-8C24-06531939D8A7}" type="datetimeFigureOut">
              <a:rPr lang="es-CO" smtClean="0"/>
              <a:t>21/10/2021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AF0A5-4D26-471D-BE3D-6BC16C5B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ACB1DA-E6A6-44D0-A7F1-62BFCE57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8AD2-6478-4586-B0D6-12EC5548F740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46F777C-B989-4CFE-B59D-E3A44F60B3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4" y="0"/>
            <a:ext cx="12189532" cy="685800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3B21C2C9-3948-4EF2-8356-834EE6C7D8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50035" y="434130"/>
            <a:ext cx="6091930" cy="95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63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726C81-CDF3-4AE2-816F-942BBA2D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9D41-6904-4065-8C24-06531939D8A7}" type="datetimeFigureOut">
              <a:rPr lang="es-CO" smtClean="0"/>
              <a:t>21/10/2021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AF0A5-4D26-471D-BE3D-6BC16C5B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ACB1DA-E6A6-44D0-A7F1-62BFCE57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8AD2-6478-4586-B0D6-12EC5548F740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1BA985D-B5AF-4480-9D3E-220F8ADB3D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344400" cy="6836898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91CA6EA2-749C-4D23-92E8-AB3C6F1698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759" y="273492"/>
            <a:ext cx="4549371" cy="70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87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726C81-CDF3-4AE2-816F-942BBA2D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9D41-6904-4065-8C24-06531939D8A7}" type="datetimeFigureOut">
              <a:rPr lang="es-CO" smtClean="0"/>
              <a:t>21/10/2021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AF0A5-4D26-471D-BE3D-6BC16C5B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ACB1DA-E6A6-44D0-A7F1-62BFCE57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8AD2-6478-4586-B0D6-12EC5548F740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6BB9E1F-C97B-4502-8C6C-4C6A8E618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503"/>
            <a:ext cx="12178661" cy="6850497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19B0B5EB-44FD-46D9-A453-01CE0BA77D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759" y="273492"/>
            <a:ext cx="4549371" cy="70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66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726C81-CDF3-4AE2-816F-942BBA2D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9D41-6904-4065-8C24-06531939D8A7}" type="datetimeFigureOut">
              <a:rPr lang="es-CO" smtClean="0"/>
              <a:t>21/10/2021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AF0A5-4D26-471D-BE3D-6BC16C5B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ACB1DA-E6A6-44D0-A7F1-62BFCE57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8AD2-6478-4586-B0D6-12EC5548F740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025C522-3EA5-49C5-9E9E-91D5F678DB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89252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8312225D-DB11-48D6-8309-ED8D94B296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759" y="273492"/>
            <a:ext cx="4549371" cy="70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69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726C81-CDF3-4AE2-816F-942BBA2D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9D41-6904-4065-8C24-06531939D8A7}" type="datetimeFigureOut">
              <a:rPr lang="es-CO" smtClean="0"/>
              <a:t>21/10/2021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AF0A5-4D26-471D-BE3D-6BC16C5B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ACB1DA-E6A6-44D0-A7F1-62BFCE57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8AD2-6478-4586-B0D6-12EC5548F740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025C522-3EA5-49C5-9E9E-91D5F678DB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357920" cy="685800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F09E02DB-9E57-4B26-AAF1-817033D5BF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759" y="273492"/>
            <a:ext cx="4549371" cy="70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52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726C81-CDF3-4AE2-816F-942BBA2D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9D41-6904-4065-8C24-06531939D8A7}" type="datetimeFigureOut">
              <a:rPr lang="es-CO" smtClean="0"/>
              <a:t>21/10/2021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AF0A5-4D26-471D-BE3D-6BC16C5B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ACB1DA-E6A6-44D0-A7F1-62BFCE57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8AD2-6478-4586-B0D6-12EC5548F740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025C522-3EA5-49C5-9E9E-91D5F678DB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0970"/>
            <a:ext cx="12439237" cy="686897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9C11DB0C-1E45-4A89-8D69-A1FD4041D6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759" y="273492"/>
            <a:ext cx="4549371" cy="70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960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726C81-CDF3-4AE2-816F-942BBA2D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9D41-6904-4065-8C24-06531939D8A7}" type="datetimeFigureOut">
              <a:rPr lang="es-CO" smtClean="0"/>
              <a:t>21/10/2021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AF0A5-4D26-471D-BE3D-6BC16C5B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ACB1DA-E6A6-44D0-A7F1-62BFCE57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8AD2-6478-4586-B0D6-12EC5548F740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109D779-3B5C-41FF-A793-7981B64B42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64599" cy="6850497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C4586799-4203-46F2-BC8C-EDB17E3750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759" y="273492"/>
            <a:ext cx="4549371" cy="70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072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726C81-CDF3-4AE2-816F-942BBA2D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9D41-6904-4065-8C24-06531939D8A7}" type="datetimeFigureOut">
              <a:rPr lang="es-CO" smtClean="0"/>
              <a:t>21/10/2021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AF0A5-4D26-471D-BE3D-6BC16C5B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ACB1DA-E6A6-44D0-A7F1-62BFCE57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8AD2-6478-4586-B0D6-12EC5548F740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109D779-3B5C-41FF-A793-7981B64B42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76195" cy="6850497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11A8DF79-6B57-42F1-AC1F-A3015C5A3B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6422" y="286502"/>
            <a:ext cx="4476213" cy="6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1532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726C81-CDF3-4AE2-816F-942BBA2D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9D41-6904-4065-8C24-06531939D8A7}" type="datetimeFigureOut">
              <a:rPr lang="es-CO" smtClean="0"/>
              <a:t>21/10/2021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AF0A5-4D26-471D-BE3D-6BC16C5B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ACB1DA-E6A6-44D0-A7F1-62BFCE57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8AD2-6478-4586-B0D6-12EC5548F740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109D779-3B5C-41FF-A793-7981B64B42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9389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8E2FEC13-EC7E-450F-B9CD-7590890833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1775" y="321277"/>
            <a:ext cx="3548449" cy="54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13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726C81-CDF3-4AE2-816F-942BBA2D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9D41-6904-4065-8C24-06531939D8A7}" type="datetimeFigureOut">
              <a:rPr lang="es-CO" smtClean="0"/>
              <a:t>21/10/2021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AF0A5-4D26-471D-BE3D-6BC16C5B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ACB1DA-E6A6-44D0-A7F1-62BFCE57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8AD2-6478-4586-B0D6-12EC5548F740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109D779-3B5C-41FF-A793-7981B64B42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3"/>
            <a:ext cx="12192000" cy="685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666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726C81-CDF3-4AE2-816F-942BBA2D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9D41-6904-4065-8C24-06531939D8A7}" type="datetimeFigureOut">
              <a:rPr lang="es-CO" smtClean="0"/>
              <a:t>21/10/2021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AF0A5-4D26-471D-BE3D-6BC16C5B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ACB1DA-E6A6-44D0-A7F1-62BFCE57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8AD2-6478-4586-B0D6-12EC5548F740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109D779-3B5C-41FF-A793-7981B64B42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51"/>
            <a:ext cx="12264599" cy="685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33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726C81-CDF3-4AE2-816F-942BBA2D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9D41-6904-4065-8C24-06531939D8A7}" type="datetimeFigureOut">
              <a:rPr lang="es-CO" smtClean="0"/>
              <a:t>21/10/2021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AF0A5-4D26-471D-BE3D-6BC16C5B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ACB1DA-E6A6-44D0-A7F1-62BFCE57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8AD2-6478-4586-B0D6-12EC5548F740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87F962A-8E88-4615-8F48-CCD08B8D6C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388"/>
            <a:ext cx="12191999" cy="68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493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24DB67E-D942-4B78-85AD-B2159B2E00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"/>
            <a:ext cx="12192000" cy="685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36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D57E919-6FB1-472B-995B-265B82E116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344400" cy="6870998"/>
          </a:xfrm>
          <a:prstGeom prst="rect">
            <a:avLst/>
          </a:prstGeom>
        </p:spPr>
      </p:pic>
      <p:pic>
        <p:nvPicPr>
          <p:cNvPr id="47" name="Gráfico 46">
            <a:extLst>
              <a:ext uri="{FF2B5EF4-FFF2-40B4-BE49-F238E27FC236}">
                <a16:creationId xmlns:a16="http://schemas.microsoft.com/office/drawing/2014/main" id="{C62CE690-39DA-4A72-BB37-148D5C8D73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759" y="273492"/>
            <a:ext cx="4549371" cy="70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89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67EABAB-C171-45D4-90DE-83C686E0E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9D41-6904-4065-8C24-06531939D8A7}" type="datetimeFigureOut">
              <a:rPr lang="es-CO" smtClean="0"/>
              <a:t>21/10/2021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AFB8797-66F0-4062-91D5-A5F21E9F8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F88C2E-14CB-4D16-A50F-24061677E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8AD2-6478-4586-B0D6-12EC5548F740}" type="slidenum">
              <a:rPr lang="es-CO" smtClean="0"/>
              <a:t>‹Nº›</a:t>
            </a:fld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3119136-7781-4473-91E2-4105297A8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402248A-91EB-485C-B761-3E33B1592F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09647"/>
            <a:ext cx="12192000" cy="2148353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91823756-28A6-4CE7-9180-CF7AF89E92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2759" y="273492"/>
            <a:ext cx="4549371" cy="70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3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726C81-CDF3-4AE2-816F-942BBA2D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9D41-6904-4065-8C24-06531939D8A7}" type="datetimeFigureOut">
              <a:rPr lang="es-CO" smtClean="0"/>
              <a:t>21/10/2021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AF0A5-4D26-471D-BE3D-6BC16C5B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ACB1DA-E6A6-44D0-A7F1-62BFCE57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8AD2-6478-4586-B0D6-12EC5548F740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AD32C6D-ABB5-4428-BA86-4177490E1E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301302" cy="6870998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03C50A65-C892-4679-A21C-C28D7E810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759" y="273492"/>
            <a:ext cx="4549371" cy="70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91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726C81-CDF3-4AE2-816F-942BBA2D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9D41-6904-4065-8C24-06531939D8A7}" type="datetimeFigureOut">
              <a:rPr lang="es-CO" smtClean="0"/>
              <a:t>21/10/2021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AF0A5-4D26-471D-BE3D-6BC16C5B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ACB1DA-E6A6-44D0-A7F1-62BFCE57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8AD2-6478-4586-B0D6-12EC5548F740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EF94BB5-6ACA-43F9-9532-6D114D1A26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4651" y="-12998"/>
            <a:ext cx="12301302" cy="6870998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3E616A8E-DB54-428E-B37C-4E85AD01BC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759" y="273492"/>
            <a:ext cx="4549371" cy="70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31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726C81-CDF3-4AE2-816F-942BBA2D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9D41-6904-4065-8C24-06531939D8A7}" type="datetimeFigureOut">
              <a:rPr lang="es-CO" smtClean="0"/>
              <a:t>21/10/2021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AF0A5-4D26-471D-BE3D-6BC16C5B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ACB1DA-E6A6-44D0-A7F1-62BFCE57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8AD2-6478-4586-B0D6-12EC5548F740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7346463-E172-4870-81CE-ED237C57B9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998"/>
            <a:ext cx="12301302" cy="6870998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D026C724-EFC7-40DD-9E4F-14A6D69A04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759" y="273492"/>
            <a:ext cx="4549371" cy="70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69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726C81-CDF3-4AE2-816F-942BBA2D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9D41-6904-4065-8C24-06531939D8A7}" type="datetimeFigureOut">
              <a:rPr lang="es-CO" smtClean="0"/>
              <a:t>21/10/2021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AF0A5-4D26-471D-BE3D-6BC16C5B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ACB1DA-E6A6-44D0-A7F1-62BFCE57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8AD2-6478-4586-B0D6-12EC5548F740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2443CBA-BEFD-425F-8398-B0370CC514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998"/>
            <a:ext cx="12325930" cy="6870998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E6AA209E-2B0A-41A5-B394-C342F24AAB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0327" y="357713"/>
            <a:ext cx="4931346" cy="76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44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9A02EF6-256A-43E6-B3B7-F1D4709CB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4A8C9E-7586-424C-8AC3-D30E4A8FC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73E8F3-0CE7-444E-9F2B-E66B8C27D3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D9D41-6904-4065-8C24-06531939D8A7}" type="datetimeFigureOut">
              <a:rPr lang="es-CO" smtClean="0"/>
              <a:t>21/10/2021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0B4CC2-C407-4949-9D23-2563C6EFAF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CE395C-6EDC-4F8A-8D18-62FDC9B97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88AD2-6478-4586-B0D6-12EC5548F74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163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0" r:id="rId3"/>
    <p:sldLayoutId id="2147483662" r:id="rId4"/>
    <p:sldLayoutId id="2147483685" r:id="rId5"/>
    <p:sldLayoutId id="2147483663" r:id="rId6"/>
    <p:sldLayoutId id="2147483664" r:id="rId7"/>
    <p:sldLayoutId id="2147483666" r:id="rId8"/>
    <p:sldLayoutId id="2147483667" r:id="rId9"/>
    <p:sldLayoutId id="2147483686" r:id="rId10"/>
    <p:sldLayoutId id="2147483665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80" r:id="rId23"/>
    <p:sldLayoutId id="2147483681" r:id="rId24"/>
    <p:sldLayoutId id="2147483679" r:id="rId25"/>
    <p:sldLayoutId id="2147483684" r:id="rId26"/>
    <p:sldLayoutId id="2147483683" r:id="rId27"/>
    <p:sldLayoutId id="2147483687" r:id="rId28"/>
    <p:sldLayoutId id="2147483682" r:id="rId29"/>
    <p:sldLayoutId id="2147483688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9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hyperlink" Target="mailto:cesar.herrera@hsecinnovation.com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8.svg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72.svg"/><Relationship Id="rId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9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hyperlink" Target="mailto:cesar.herrera@hsecinnovation.co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5.sv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8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49C6601-0051-4E5C-AF8F-0ABB6B82D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300155" cy="693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76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5">
            <a:extLst>
              <a:ext uri="{FF2B5EF4-FFF2-40B4-BE49-F238E27FC236}">
                <a16:creationId xmlns:a16="http://schemas.microsoft.com/office/drawing/2014/main" id="{0FD6515C-0FDD-4A4D-9921-B19580FF4E61}"/>
              </a:ext>
            </a:extLst>
          </p:cNvPr>
          <p:cNvSpPr txBox="1">
            <a:spLocks/>
          </p:cNvSpPr>
          <p:nvPr/>
        </p:nvSpPr>
        <p:spPr>
          <a:xfrm>
            <a:off x="5829300" y="154004"/>
            <a:ext cx="6074229" cy="6953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92405" algn="ctr">
              <a:lnSpc>
                <a:spcPts val="2710"/>
              </a:lnSpc>
            </a:pPr>
            <a:r>
              <a:rPr lang="es-CO" sz="3200" b="1" kern="0" spc="-170" dirty="0">
                <a:solidFill>
                  <a:schemeClr val="tx2"/>
                </a:solidFill>
                <a:latin typeface="Century Gothic"/>
              </a:rPr>
              <a:t>7 Elementos para </a:t>
            </a:r>
            <a:r>
              <a:rPr lang="es-ES" sz="3200" b="1" kern="0" spc="-170" dirty="0">
                <a:solidFill>
                  <a:schemeClr val="tx2"/>
                </a:solidFill>
                <a:latin typeface="Century Gothic"/>
              </a:rPr>
              <a:t>una estrategia de innovación</a:t>
            </a:r>
            <a:endParaRPr lang="es-CO" sz="3200" b="1" kern="0" spc="-170" dirty="0">
              <a:solidFill>
                <a:schemeClr val="tx2"/>
              </a:solidFill>
              <a:latin typeface="Century Gothic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EB3DE1C-F1ED-4243-9319-3BFF168529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226599"/>
              </p:ext>
            </p:extLst>
          </p:nvPr>
        </p:nvGraphicFramePr>
        <p:xfrm>
          <a:off x="73025" y="1099041"/>
          <a:ext cx="12045950" cy="51572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081885">
                  <a:extLst>
                    <a:ext uri="{9D8B030D-6E8A-4147-A177-3AD203B41FA5}">
                      <a16:colId xmlns:a16="http://schemas.microsoft.com/office/drawing/2014/main" val="858497378"/>
                    </a:ext>
                  </a:extLst>
                </a:gridCol>
                <a:gridCol w="1505744">
                  <a:extLst>
                    <a:ext uri="{9D8B030D-6E8A-4147-A177-3AD203B41FA5}">
                      <a16:colId xmlns:a16="http://schemas.microsoft.com/office/drawing/2014/main" val="281755456"/>
                    </a:ext>
                  </a:extLst>
                </a:gridCol>
                <a:gridCol w="5458321">
                  <a:extLst>
                    <a:ext uri="{9D8B030D-6E8A-4147-A177-3AD203B41FA5}">
                      <a16:colId xmlns:a16="http://schemas.microsoft.com/office/drawing/2014/main" val="4190908246"/>
                    </a:ext>
                  </a:extLst>
                </a:gridCol>
              </a:tblGrid>
              <a:tr h="1697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effectLst/>
                        </a:rPr>
                        <a:t>ELEMENTO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effectLst/>
                        </a:rPr>
                        <a:t>PREGUNTA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OBJETIVO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765015"/>
                  </a:ext>
                </a:extLst>
              </a:tr>
              <a:tr h="379455">
                <a:tc>
                  <a:txBody>
                    <a:bodyPr/>
                    <a:lstStyle/>
                    <a:p>
                      <a:pPr marL="457200" lvl="0" indent="-457200" algn="just">
                        <a:buFont typeface="+mj-lt"/>
                        <a:buAutoNum type="arabicPeriod"/>
                      </a:pPr>
                      <a:r>
                        <a:rPr lang="es-ES" sz="2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Declaración de la importancia de la innovación para la empresa</a:t>
                      </a:r>
                      <a:endParaRPr lang="es-CO" sz="20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lang="es-ES" sz="20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¿Por qué?</a:t>
                      </a:r>
                      <a:endParaRPr lang="es-CO" sz="20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r>
                        <a:rPr lang="es-ES" sz="2000" dirty="0"/>
                        <a:t>Definir por qué la empresa desea iniciar un programa para sistematizar la innovación.</a:t>
                      </a:r>
                      <a:endParaRPr lang="es-CO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091723"/>
                  </a:ext>
                </a:extLst>
              </a:tr>
              <a:tr h="379455">
                <a:tc>
                  <a:txBody>
                    <a:bodyPr/>
                    <a:lstStyle/>
                    <a:p>
                      <a:pPr marL="457200" lvl="0" indent="-457200" algn="just" defTabSz="752539" rtl="0" eaLnBrk="1" latinLnBrk="0" hangingPunct="1">
                        <a:buFont typeface="+mj-lt"/>
                        <a:buAutoNum type="arabicPeriod" startAt="2"/>
                      </a:pPr>
                      <a:r>
                        <a:rPr lang="es-ES" sz="2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Definición operativa de la innovación</a:t>
                      </a:r>
                      <a:endParaRPr lang="es-CO" sz="20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lang="es-ES" sz="20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¿Qué?</a:t>
                      </a:r>
                      <a:endParaRPr lang="es-CO" sz="20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r>
                        <a:rPr lang="es-ES" sz="2000" dirty="0"/>
                        <a:t>Establecer la definición operativa que se utilizará para evaluar si algo es o no es innovador en la empresa.</a:t>
                      </a:r>
                      <a:endParaRPr lang="es-CO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63910"/>
                  </a:ext>
                </a:extLst>
              </a:tr>
              <a:tr h="379455">
                <a:tc>
                  <a:txBody>
                    <a:bodyPr/>
                    <a:lstStyle/>
                    <a:p>
                      <a:pPr marL="457200" lvl="0" indent="-457200" algn="just" defTabSz="752539" rtl="0" eaLnBrk="1" latinLnBrk="0" hangingPunct="1">
                        <a:buFont typeface="+mj-lt"/>
                        <a:buAutoNum type="arabicPeriod" startAt="3"/>
                      </a:pPr>
                      <a:r>
                        <a:rPr lang="es-ES" sz="2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Establecimiento de una visión de innovación</a:t>
                      </a:r>
                      <a:endParaRPr lang="es-CO" sz="20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lang="es-ES" sz="20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¿Para qué?</a:t>
                      </a:r>
                    </a:p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endParaRPr lang="es-ES" sz="20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lang="es-ES" sz="20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¿Hacia dónde?</a:t>
                      </a:r>
                      <a:endParaRPr lang="es-CO" sz="20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r>
                        <a:rPr lang="es-ES" sz="2000" dirty="0"/>
                        <a:t>Definir una visión para describir dónde se desea llegar a través de la innovación. </a:t>
                      </a:r>
                      <a:endParaRPr lang="es-CO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480959"/>
                  </a:ext>
                </a:extLst>
              </a:tr>
              <a:tr h="379455">
                <a:tc>
                  <a:txBody>
                    <a:bodyPr/>
                    <a:lstStyle/>
                    <a:p>
                      <a:pPr marL="457200" lvl="0" indent="-457200" algn="just" defTabSz="752539" rtl="0" eaLnBrk="1" latinLnBrk="0" hangingPunct="1">
                        <a:buFont typeface="+mj-lt"/>
                        <a:buAutoNum type="arabicPeriod" startAt="6"/>
                      </a:pPr>
                      <a:r>
                        <a:rPr lang="es-ES" sz="2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Definición de objetivos y metas de la innovación</a:t>
                      </a:r>
                      <a:endParaRPr lang="es-CO" sz="20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r>
                        <a:rPr lang="es-ES" sz="2000" dirty="0"/>
                        <a:t>Definir los resultados específicos y medibles que se esperan alcanzar con la innovación. </a:t>
                      </a:r>
                      <a:endParaRPr lang="es-CO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584258"/>
                  </a:ext>
                </a:extLst>
              </a:tr>
              <a:tr h="379455">
                <a:tc>
                  <a:txBody>
                    <a:bodyPr/>
                    <a:lstStyle/>
                    <a:p>
                      <a:pPr marL="457200" lvl="0" indent="-457200" algn="just" defTabSz="752539" rtl="0" eaLnBrk="1" latinLnBrk="0" hangingPunct="1">
                        <a:buFont typeface="+mj-lt"/>
                        <a:buAutoNum type="arabicPeriod" startAt="5"/>
                      </a:pPr>
                      <a:r>
                        <a:rPr lang="es-ES" sz="2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Establecimiento de los focos de innovación </a:t>
                      </a:r>
                      <a:endParaRPr lang="es-CO" sz="20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lang="es-ES" sz="2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¿Cómo?</a:t>
                      </a:r>
                      <a:endParaRPr lang="es-CO" sz="20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Determinar de qué manera se piensa enfocar la innovación y alinearla con la estrategia de la empresa. </a:t>
                      </a:r>
                      <a:endParaRPr lang="es-CO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412449"/>
                  </a:ext>
                </a:extLst>
              </a:tr>
              <a:tr h="540501">
                <a:tc>
                  <a:txBody>
                    <a:bodyPr/>
                    <a:lstStyle/>
                    <a:p>
                      <a:pPr marL="457200" lvl="0" indent="-457200" algn="just" defTabSz="752539" rtl="0" eaLnBrk="1" latinLnBrk="0" hangingPunct="1">
                        <a:buFont typeface="+mj-lt"/>
                        <a:buAutoNum type="arabicPeriod" startAt="6"/>
                      </a:pPr>
                      <a:r>
                        <a:rPr lang="es-ES" sz="2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Definición de las campañas masivas de ideas y equipos multidisciplinarios</a:t>
                      </a:r>
                      <a:endParaRPr lang="es-CO" sz="20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25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2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¿Dónde?</a:t>
                      </a:r>
                      <a:endParaRPr lang="es-CO" sz="20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Aterrizar cuáles son los esfuerzos de innovación que se van a realizar durante el año.</a:t>
                      </a:r>
                      <a:endParaRPr lang="es-CO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103176"/>
                  </a:ext>
                </a:extLst>
              </a:tr>
              <a:tr h="540501">
                <a:tc>
                  <a:txBody>
                    <a:bodyPr/>
                    <a:lstStyle/>
                    <a:p>
                      <a:pPr marL="457200" marR="0" lvl="0" indent="-457200" algn="just" defTabSz="7525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lang="es-CO" sz="2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Presupuesto de innovación</a:t>
                      </a: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defTabSz="752539" rtl="0" eaLnBrk="1" latinLnBrk="0" hangingPunct="1">
                        <a:buFont typeface="+mj-lt"/>
                        <a:buNone/>
                      </a:pPr>
                      <a:r>
                        <a:rPr lang="es-ES" sz="2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¿Cuánto?</a:t>
                      </a:r>
                      <a:endParaRPr lang="es-CO" sz="20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Definir los recursos que se van a invertir en innovación.</a:t>
                      </a:r>
                      <a:endParaRPr lang="es-CO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846066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EAFD6940-8F1C-40DD-803A-A02700C42611}"/>
              </a:ext>
            </a:extLst>
          </p:cNvPr>
          <p:cNvSpPr/>
          <p:nvPr/>
        </p:nvSpPr>
        <p:spPr>
          <a:xfrm>
            <a:off x="65316" y="5045529"/>
            <a:ext cx="12045950" cy="5878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4036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72F9B0A-47AC-40AD-B0FF-BC109AE262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81" t="28799" r="25268" b="28084"/>
          <a:stretch/>
        </p:blipFill>
        <p:spPr>
          <a:xfrm>
            <a:off x="1" y="1061357"/>
            <a:ext cx="12311742" cy="579664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863C116-7CC3-4E78-9E94-67BF14AB6C2B}"/>
              </a:ext>
            </a:extLst>
          </p:cNvPr>
          <p:cNvSpPr txBox="1"/>
          <p:nvPr/>
        </p:nvSpPr>
        <p:spPr>
          <a:xfrm>
            <a:off x="5513614" y="150364"/>
            <a:ext cx="6678386" cy="787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2405" algn="ctr">
              <a:lnSpc>
                <a:spcPts val="2710"/>
              </a:lnSpc>
            </a:pPr>
            <a:r>
              <a:rPr lang="es-ES" sz="3200" b="1" kern="0" spc="-170" dirty="0">
                <a:solidFill>
                  <a:schemeClr val="tx2"/>
                </a:solidFill>
                <a:latin typeface="Century Gothic"/>
                <a:ea typeface="+mj-ea"/>
                <a:cs typeface="+mj-cs"/>
              </a:rPr>
              <a:t>Definición de las campañas masivas de innovación</a:t>
            </a:r>
            <a:endParaRPr lang="es-CO" sz="3200" b="1" kern="0" spc="-170" dirty="0">
              <a:solidFill>
                <a:schemeClr val="tx2"/>
              </a:solidFill>
              <a:latin typeface="Century Gothic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82344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01C8EB8-7902-41B4-8FC1-55697D5151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61356"/>
            <a:ext cx="12311743" cy="579664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5B4A23D-2B7D-4970-A8CE-6C1DEC65C849}"/>
              </a:ext>
            </a:extLst>
          </p:cNvPr>
          <p:cNvSpPr txBox="1"/>
          <p:nvPr/>
        </p:nvSpPr>
        <p:spPr>
          <a:xfrm>
            <a:off x="5921830" y="182727"/>
            <a:ext cx="62701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200" b="1" kern="0" spc="-170" dirty="0">
                <a:solidFill>
                  <a:schemeClr val="tx2"/>
                </a:solidFill>
                <a:latin typeface="Century Gothic"/>
                <a:ea typeface="+mj-ea"/>
                <a:cs typeface="+mj-cs"/>
              </a:rPr>
              <a:t>Campañas masivas de ideas</a:t>
            </a:r>
          </a:p>
        </p:txBody>
      </p:sp>
    </p:spTree>
    <p:extLst>
      <p:ext uri="{BB962C8B-B14F-4D97-AF65-F5344CB8AC3E}">
        <p14:creationId xmlns:p14="http://schemas.microsoft.com/office/powerpoint/2010/main" val="1124596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0A0B5E4-5B16-4CCD-9940-8AB7E57A6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5029"/>
            <a:ext cx="12311743" cy="581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EF72459-24C3-41DA-9EC1-979695F8218A}"/>
              </a:ext>
            </a:extLst>
          </p:cNvPr>
          <p:cNvSpPr txBox="1"/>
          <p:nvPr/>
        </p:nvSpPr>
        <p:spPr>
          <a:xfrm>
            <a:off x="6036130" y="-127793"/>
            <a:ext cx="6155870" cy="1172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ES" sz="3200" b="1" kern="0" spc="-170" dirty="0">
                <a:solidFill>
                  <a:schemeClr val="tx2"/>
                </a:solidFill>
                <a:latin typeface="Century Gothic"/>
                <a:ea typeface="+mj-ea"/>
                <a:cs typeface="+mj-cs"/>
              </a:rPr>
              <a:t>Autopsia de un proceso de innovación fallido </a:t>
            </a:r>
            <a:endParaRPr lang="es-CO" sz="3200" b="1" kern="0" spc="-170" dirty="0">
              <a:solidFill>
                <a:schemeClr val="tx2"/>
              </a:solidFill>
              <a:latin typeface="Century Gothic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18041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57B7B28-CA3C-49D0-BE4D-7DFC4665F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7686"/>
            <a:ext cx="12328071" cy="578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8A594A9-3F69-4B54-BA71-8F0C03064BCB}"/>
              </a:ext>
            </a:extLst>
          </p:cNvPr>
          <p:cNvSpPr txBox="1"/>
          <p:nvPr/>
        </p:nvSpPr>
        <p:spPr>
          <a:xfrm>
            <a:off x="6036130" y="149793"/>
            <a:ext cx="6155870" cy="606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ES" sz="3200" b="1" kern="0" spc="-170" dirty="0">
                <a:solidFill>
                  <a:schemeClr val="tx2"/>
                </a:solidFill>
                <a:latin typeface="Century Gothic"/>
                <a:ea typeface="+mj-ea"/>
                <a:cs typeface="+mj-cs"/>
              </a:rPr>
              <a:t>Retos de Innovación</a:t>
            </a:r>
            <a:endParaRPr lang="es-CO" sz="3200" b="1" kern="0" spc="-170" dirty="0">
              <a:solidFill>
                <a:schemeClr val="tx2"/>
              </a:solidFill>
              <a:latin typeface="Century Gothic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41672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>
            <a:extLst>
              <a:ext uri="{FF2B5EF4-FFF2-40B4-BE49-F238E27FC236}">
                <a16:creationId xmlns:a16="http://schemas.microsoft.com/office/drawing/2014/main" id="{85E8EB94-EC21-4EDC-A93D-283D1F43B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0342"/>
            <a:ext cx="12192000" cy="556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2454A71-AB24-4696-B467-71CFFA50FAF1}"/>
              </a:ext>
            </a:extLst>
          </p:cNvPr>
          <p:cNvSpPr txBox="1"/>
          <p:nvPr/>
        </p:nvSpPr>
        <p:spPr>
          <a:xfrm>
            <a:off x="6096000" y="-62480"/>
            <a:ext cx="6155870" cy="1172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ES" sz="3200" b="1" kern="0" spc="-170" dirty="0">
                <a:solidFill>
                  <a:schemeClr val="tx2"/>
                </a:solidFill>
                <a:latin typeface="Century Gothic"/>
                <a:ea typeface="+mj-ea"/>
                <a:cs typeface="+mj-cs"/>
              </a:rPr>
              <a:t>Ideas innovadoras de colaboradores</a:t>
            </a:r>
            <a:endParaRPr lang="es-CO" sz="3200" b="1" kern="0" spc="-170" dirty="0">
              <a:solidFill>
                <a:schemeClr val="tx2"/>
              </a:solidFill>
              <a:latin typeface="Century Gothic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75465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5572D518-4A1E-447D-960E-A9A075A64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0343"/>
            <a:ext cx="12311743" cy="574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D02B53-0401-4C15-AD9C-012158AC6E04}"/>
              </a:ext>
            </a:extLst>
          </p:cNvPr>
          <p:cNvSpPr txBox="1"/>
          <p:nvPr/>
        </p:nvSpPr>
        <p:spPr>
          <a:xfrm>
            <a:off x="6096000" y="-62480"/>
            <a:ext cx="6155870" cy="1172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ES" sz="3200" b="1" kern="0" spc="-170" dirty="0">
                <a:solidFill>
                  <a:schemeClr val="tx2"/>
                </a:solidFill>
                <a:latin typeface="Century Gothic"/>
                <a:ea typeface="+mj-ea"/>
                <a:cs typeface="+mj-cs"/>
              </a:rPr>
              <a:t>¿Quiénes producen mejores ideas?</a:t>
            </a:r>
            <a:endParaRPr lang="es-CO" sz="3200" b="1" kern="0" spc="-170" dirty="0">
              <a:solidFill>
                <a:schemeClr val="tx2"/>
              </a:solidFill>
              <a:latin typeface="Century Gothic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4477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C2F5430-718C-434C-AB5F-CBD74751B86B}"/>
              </a:ext>
            </a:extLst>
          </p:cNvPr>
          <p:cNvSpPr txBox="1"/>
          <p:nvPr/>
        </p:nvSpPr>
        <p:spPr>
          <a:xfrm>
            <a:off x="6036130" y="179614"/>
            <a:ext cx="6155870" cy="606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ES" sz="3200" b="1" kern="0" spc="-170" dirty="0">
                <a:solidFill>
                  <a:schemeClr val="tx2"/>
                </a:solidFill>
                <a:latin typeface="Century Gothic"/>
                <a:ea typeface="+mj-ea"/>
                <a:cs typeface="+mj-cs"/>
              </a:rPr>
              <a:t>Equipos multidisciplinarios</a:t>
            </a:r>
            <a:endParaRPr lang="es-CO" sz="3200" b="1" kern="0" spc="-170" dirty="0">
              <a:solidFill>
                <a:schemeClr val="tx2"/>
              </a:solidFill>
              <a:latin typeface="Century Gothic"/>
              <a:ea typeface="+mj-ea"/>
              <a:cs typeface="+mj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3C32070-8DC0-4418-852F-84092F1662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22" t="16412" r="18705" b="18080"/>
          <a:stretch/>
        </p:blipFill>
        <p:spPr>
          <a:xfrm>
            <a:off x="0" y="1183820"/>
            <a:ext cx="12344400" cy="567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7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9E8F7C93-21DC-42A0-B29F-791ECEAD7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94014"/>
            <a:ext cx="12311743" cy="576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C2F5430-718C-434C-AB5F-CBD74751B86B}"/>
              </a:ext>
            </a:extLst>
          </p:cNvPr>
          <p:cNvSpPr txBox="1"/>
          <p:nvPr/>
        </p:nvSpPr>
        <p:spPr>
          <a:xfrm>
            <a:off x="6036130" y="179614"/>
            <a:ext cx="6155870" cy="606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ES" sz="3200" b="1" kern="0" spc="-170" dirty="0">
                <a:solidFill>
                  <a:schemeClr val="tx2"/>
                </a:solidFill>
                <a:latin typeface="Century Gothic"/>
                <a:ea typeface="+mj-ea"/>
                <a:cs typeface="+mj-cs"/>
              </a:rPr>
              <a:t>Equipos multidisciplinarios</a:t>
            </a:r>
            <a:endParaRPr lang="es-CO" sz="3200" b="1" kern="0" spc="-170" dirty="0">
              <a:solidFill>
                <a:schemeClr val="tx2"/>
              </a:solidFill>
              <a:latin typeface="Century Gothic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81605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BE8137CD-760D-494F-AD63-0ED7C698DD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595335"/>
              </p:ext>
            </p:extLst>
          </p:nvPr>
        </p:nvGraphicFramePr>
        <p:xfrm>
          <a:off x="252186" y="1307494"/>
          <a:ext cx="11939814" cy="5308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79842">
                  <a:extLst>
                    <a:ext uri="{9D8B030D-6E8A-4147-A177-3AD203B41FA5}">
                      <a16:colId xmlns:a16="http://schemas.microsoft.com/office/drawing/2014/main" val="609221774"/>
                    </a:ext>
                  </a:extLst>
                </a:gridCol>
                <a:gridCol w="2296632">
                  <a:extLst>
                    <a:ext uri="{9D8B030D-6E8A-4147-A177-3AD203B41FA5}">
                      <a16:colId xmlns:a16="http://schemas.microsoft.com/office/drawing/2014/main" val="2826791914"/>
                    </a:ext>
                  </a:extLst>
                </a:gridCol>
                <a:gridCol w="1786270">
                  <a:extLst>
                    <a:ext uri="{9D8B030D-6E8A-4147-A177-3AD203B41FA5}">
                      <a16:colId xmlns:a16="http://schemas.microsoft.com/office/drawing/2014/main" val="610215669"/>
                    </a:ext>
                  </a:extLst>
                </a:gridCol>
                <a:gridCol w="2020186">
                  <a:extLst>
                    <a:ext uri="{9D8B030D-6E8A-4147-A177-3AD203B41FA5}">
                      <a16:colId xmlns:a16="http://schemas.microsoft.com/office/drawing/2014/main" val="2808299349"/>
                    </a:ext>
                  </a:extLst>
                </a:gridCol>
                <a:gridCol w="1063256">
                  <a:extLst>
                    <a:ext uri="{9D8B030D-6E8A-4147-A177-3AD203B41FA5}">
                      <a16:colId xmlns:a16="http://schemas.microsoft.com/office/drawing/2014/main" val="4047716983"/>
                    </a:ext>
                  </a:extLst>
                </a:gridCol>
                <a:gridCol w="1293628">
                  <a:extLst>
                    <a:ext uri="{9D8B030D-6E8A-4147-A177-3AD203B41FA5}">
                      <a16:colId xmlns:a16="http://schemas.microsoft.com/office/drawing/2014/main" val="28524759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Iniciativa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Objetivo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Audiencia o equipo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Metodología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200" dirty="0"/>
                        <a:t>Fecha de inicio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Fecha de finalización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0536785"/>
                  </a:ext>
                </a:extLst>
              </a:tr>
              <a:tr h="133572">
                <a:tc gridSpan="6">
                  <a:txBody>
                    <a:bodyPr/>
                    <a:lstStyle/>
                    <a:p>
                      <a:r>
                        <a:rPr lang="es-CO" sz="1600" b="1" dirty="0"/>
                        <a:t>Campañas Masivas de Ideas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921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/>
                        <a:t>Campaña de mejora de servicio al </a:t>
                      </a:r>
                      <a:r>
                        <a:rPr lang="es-CO" sz="1400" dirty="0"/>
                        <a:t>cliente en las sucursales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/>
                        <a:t>Mejorar la satisfacción del cliente de 80% a 90%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600" dirty="0"/>
                        <a:t>Todo el personal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/>
                        <a:t>Concurso abierto</a:t>
                      </a:r>
                      <a:endParaRPr lang="es-CO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/>
                        <a:t>21 oct</a:t>
                      </a:r>
                      <a:endParaRPr lang="es-CO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15 dic</a:t>
                      </a:r>
                      <a:endParaRPr lang="es-CO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2390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/>
                        <a:t>Campaña de reducción de costos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/>
                        <a:t>Reducir los costos de la empresa en 5%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600" dirty="0"/>
                        <a:t>Todo el personal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/>
                        <a:t>Concurso abierto</a:t>
                      </a:r>
                      <a:endParaRPr lang="es-CO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23 oct</a:t>
                      </a:r>
                      <a:endParaRPr lang="es-CO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20 dic</a:t>
                      </a:r>
                      <a:endParaRPr lang="es-CO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7171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CO" sz="1400" dirty="0"/>
                        <a:t>Campaña permanente (cualquier tema </a:t>
                      </a:r>
                      <a:r>
                        <a:rPr lang="es-ES" sz="1400" dirty="0"/>
                        <a:t>siempre y cuando esté relacionado con la estrategia de la empresa) 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/>
                        <a:t>Apoyar la cultura de innovación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600" dirty="0"/>
                        <a:t>Todo el personal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/>
                        <a:t>Concurso abierto</a:t>
                      </a:r>
                      <a:endParaRPr lang="es-CO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25 oct</a:t>
                      </a:r>
                      <a:endParaRPr lang="es-CO" sz="1600" dirty="0"/>
                    </a:p>
                    <a:p>
                      <a:pPr algn="just"/>
                      <a:endParaRPr lang="es-CO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23 dic</a:t>
                      </a:r>
                      <a:endParaRPr lang="es-CO" sz="1600" dirty="0"/>
                    </a:p>
                    <a:p>
                      <a:pPr algn="just"/>
                      <a:endParaRPr lang="es-CO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4444445"/>
                  </a:ext>
                </a:extLst>
              </a:tr>
              <a:tr h="407301"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/>
                        <a:t>Campaña de ideas de proveedores </a:t>
                      </a:r>
                      <a:r>
                        <a:rPr lang="es-CO" sz="1400" dirty="0"/>
                        <a:t>(innovación abierta)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/>
                        <a:t>que hay en el mercado Ver nuevas tecnologías para diferenciar a la empresa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600" dirty="0"/>
                        <a:t>Todo el personal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/>
                        <a:t>Concurso abierto</a:t>
                      </a:r>
                      <a:endParaRPr lang="es-CO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30 oct</a:t>
                      </a:r>
                      <a:endParaRPr lang="es-CO" sz="1600" dirty="0"/>
                    </a:p>
                    <a:p>
                      <a:pPr algn="just"/>
                      <a:endParaRPr lang="es-CO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30 dic</a:t>
                      </a:r>
                      <a:endParaRPr lang="es-CO" sz="1600" dirty="0"/>
                    </a:p>
                    <a:p>
                      <a:pPr algn="just"/>
                      <a:endParaRPr lang="es-CO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0490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CO" sz="1600" dirty="0"/>
                        <a:t>Equipos Multidisciplinarios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s-CO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s-CO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s-CO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s-CO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s-CO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8551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/>
                        <a:t>segmentos de mayor crecimiento Diseño de un nuevo producto para los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/>
                        <a:t>Aumentar las ventas de la empresa en un 3%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600" dirty="0"/>
                        <a:t>Equipo de Mercadeo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/>
                        <a:t>Con el apoyo de empresa de consultoría externa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23 oct</a:t>
                      </a:r>
                      <a:endParaRPr lang="es-CO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20 dic</a:t>
                      </a:r>
                      <a:endParaRPr lang="es-CO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3428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/>
                        <a:t>Mejora de los servicios transaccionales </a:t>
                      </a:r>
                      <a:r>
                        <a:rPr lang="es-CO" sz="1600" dirty="0"/>
                        <a:t>n Internet</a:t>
                      </a:r>
                      <a:r>
                        <a:rPr lang="es-ES" sz="1600" dirty="0"/>
                        <a:t> 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/>
                        <a:t>Reducir las quejas en un 50%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600" dirty="0"/>
                        <a:t>Equipo multi disciplinario con gente de 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/>
                        <a:t>Con el apoyo de empresa de consultoría externa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23 oct</a:t>
                      </a:r>
                      <a:endParaRPr lang="es-CO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20 dic</a:t>
                      </a:r>
                      <a:endParaRPr lang="es-CO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7187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892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50F32C3-B344-4432-8218-0A0DC7A2AB40}"/>
              </a:ext>
            </a:extLst>
          </p:cNvPr>
          <p:cNvSpPr/>
          <p:nvPr/>
        </p:nvSpPr>
        <p:spPr>
          <a:xfrm>
            <a:off x="3126475" y="4388711"/>
            <a:ext cx="6464595" cy="595423"/>
          </a:xfrm>
          <a:prstGeom prst="rect">
            <a:avLst/>
          </a:prstGeom>
          <a:solidFill>
            <a:srgbClr val="1D405A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solidFill>
                  <a:schemeClr val="bg1"/>
                </a:solidFill>
                <a:latin typeface="Montserrat ExtraBold" panose="00000900000000000000" pitchFamily="2" charset="0"/>
                <a:cs typeface="Arial" panose="020B0604020202020204" pitchFamily="34" charset="0"/>
              </a:rPr>
              <a:t>EL MUNDO</a:t>
            </a:r>
            <a:endParaRPr lang="es-CO" sz="4400" dirty="0">
              <a:solidFill>
                <a:srgbClr val="242B3A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C804BCD-0C18-4B4F-826B-819E7F1B2C0C}"/>
              </a:ext>
            </a:extLst>
          </p:cNvPr>
          <p:cNvSpPr txBox="1"/>
          <p:nvPr/>
        </p:nvSpPr>
        <p:spPr>
          <a:xfrm>
            <a:off x="1963712" y="2804453"/>
            <a:ext cx="87609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400" b="1" dirty="0">
                <a:solidFill>
                  <a:srgbClr val="FF7100"/>
                </a:solidFill>
                <a:latin typeface="Montserrat ExtraBold" panose="00000900000000000000" pitchFamily="2" charset="0"/>
                <a:cs typeface="Arial" panose="020B0604020202020204" pitchFamily="34" charset="0"/>
              </a:rPr>
              <a:t>LA EDUCACIÓN ES EL ARMA MÁS PODERSA PARA…</a:t>
            </a:r>
            <a:endParaRPr lang="es-CO" sz="4400" b="1" dirty="0">
              <a:solidFill>
                <a:schemeClr val="bg1"/>
              </a:solidFill>
              <a:latin typeface="Montserrat ExtraBold" panose="000009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F4639CC-0BC0-4F3A-986F-A02CD89A0A81}"/>
              </a:ext>
            </a:extLst>
          </p:cNvPr>
          <p:cNvSpPr/>
          <p:nvPr/>
        </p:nvSpPr>
        <p:spPr>
          <a:xfrm>
            <a:off x="1839935" y="2353456"/>
            <a:ext cx="8931349" cy="3297836"/>
          </a:xfrm>
          <a:prstGeom prst="rect">
            <a:avLst/>
          </a:prstGeom>
          <a:noFill/>
          <a:ln w="38100">
            <a:solidFill>
              <a:srgbClr val="1D4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33754B9-7C2D-41DA-B3E0-79DF15B7AC33}"/>
              </a:ext>
            </a:extLst>
          </p:cNvPr>
          <p:cNvSpPr txBox="1"/>
          <p:nvPr/>
        </p:nvSpPr>
        <p:spPr>
          <a:xfrm>
            <a:off x="908366" y="1461071"/>
            <a:ext cx="186313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0" b="1" dirty="0">
                <a:solidFill>
                  <a:srgbClr val="FF71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“</a:t>
            </a:r>
            <a:endParaRPr lang="es-CO" sz="15000" b="1" dirty="0">
              <a:solidFill>
                <a:srgbClr val="FF71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35A98B1-C77F-48DC-A19B-1A8592A13EBF}"/>
              </a:ext>
            </a:extLst>
          </p:cNvPr>
          <p:cNvSpPr txBox="1"/>
          <p:nvPr/>
        </p:nvSpPr>
        <p:spPr>
          <a:xfrm rot="10800000">
            <a:off x="9863028" y="4171818"/>
            <a:ext cx="186313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0" b="1" dirty="0">
                <a:solidFill>
                  <a:srgbClr val="FF71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“</a:t>
            </a:r>
            <a:endParaRPr lang="es-CO" sz="15000" b="1" dirty="0">
              <a:solidFill>
                <a:srgbClr val="FF71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484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1789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2191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AB434E66-6C89-43DF-B605-06658749E18B}"/>
              </a:ext>
            </a:extLst>
          </p:cNvPr>
          <p:cNvSpPr txBox="1"/>
          <p:nvPr/>
        </p:nvSpPr>
        <p:spPr>
          <a:xfrm>
            <a:off x="1967598" y="2423648"/>
            <a:ext cx="8548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165BBF8-B87D-4D82-8578-57DF136C6773}"/>
              </a:ext>
            </a:extLst>
          </p:cNvPr>
          <p:cNvSpPr txBox="1"/>
          <p:nvPr/>
        </p:nvSpPr>
        <p:spPr>
          <a:xfrm>
            <a:off x="5190218" y="1947388"/>
            <a:ext cx="5228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1D405A"/>
                </a:solidFill>
                <a:latin typeface="Montserrat Light" panose="00000400000000000000" pitchFamily="2" charset="0"/>
              </a:rPr>
              <a:t>DE LA COMUNIDAD</a:t>
            </a:r>
            <a:endParaRPr lang="es-CO" sz="2800" b="1" dirty="0">
              <a:solidFill>
                <a:srgbClr val="1D405A"/>
              </a:solidFill>
              <a:latin typeface="Montserrat Light" panose="00000400000000000000" pitchFamily="2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099FBF2-8362-4C23-889B-1788CFC10E1A}"/>
              </a:ext>
            </a:extLst>
          </p:cNvPr>
          <p:cNvSpPr/>
          <p:nvPr/>
        </p:nvSpPr>
        <p:spPr>
          <a:xfrm>
            <a:off x="2146552" y="2225319"/>
            <a:ext cx="2509284" cy="3402419"/>
          </a:xfrm>
          <a:prstGeom prst="rect">
            <a:avLst/>
          </a:prstGeom>
          <a:solidFill>
            <a:srgbClr val="1D40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5AB61C8-1B19-44E0-B2A8-54EBE9E2CF4B}"/>
              </a:ext>
            </a:extLst>
          </p:cNvPr>
          <p:cNvSpPr txBox="1"/>
          <p:nvPr/>
        </p:nvSpPr>
        <p:spPr>
          <a:xfrm>
            <a:off x="5146509" y="1241462"/>
            <a:ext cx="4121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FF7100"/>
                </a:solidFill>
                <a:latin typeface="Montserrat ExtraBold" panose="00000900000000000000" pitchFamily="2" charset="0"/>
              </a:rPr>
              <a:t>EXPERTO LÍDER</a:t>
            </a:r>
            <a:endParaRPr lang="es-CO" sz="3600" dirty="0">
              <a:solidFill>
                <a:srgbClr val="FF7100"/>
              </a:solidFill>
              <a:latin typeface="Montserrat ExtraBold" panose="00000900000000000000" pitchFamily="2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4AE613C9-8527-45D8-834D-97C766EB3665}"/>
              </a:ext>
            </a:extLst>
          </p:cNvPr>
          <p:cNvCxnSpPr/>
          <p:nvPr/>
        </p:nvCxnSpPr>
        <p:spPr>
          <a:xfrm>
            <a:off x="5268058" y="1913805"/>
            <a:ext cx="3817088" cy="0"/>
          </a:xfrm>
          <a:prstGeom prst="line">
            <a:avLst/>
          </a:prstGeom>
          <a:ln w="28575">
            <a:solidFill>
              <a:srgbClr val="1D40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369EB31D-A4AF-40FE-860B-DE291790D4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9" r="12007"/>
          <a:stretch/>
        </p:blipFill>
        <p:spPr>
          <a:xfrm>
            <a:off x="1675825" y="1913805"/>
            <a:ext cx="2866678" cy="360932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353AA1E-AEB7-409E-BAC9-A5F0B54575D7}"/>
              </a:ext>
            </a:extLst>
          </p:cNvPr>
          <p:cNvSpPr txBox="1"/>
          <p:nvPr/>
        </p:nvSpPr>
        <p:spPr>
          <a:xfrm>
            <a:off x="5124638" y="2423673"/>
            <a:ext cx="700178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rgbClr val="1D405A"/>
                </a:solidFill>
                <a:latin typeface="Montserrat SemiBold" panose="00000700000000000000" pitchFamily="2" charset="0"/>
              </a:rPr>
              <a:t>PhD César A Herrera Salgado</a:t>
            </a:r>
          </a:p>
          <a:p>
            <a:r>
              <a:rPr lang="es-CO" dirty="0">
                <a:solidFill>
                  <a:srgbClr val="1D405A"/>
                </a:solidFill>
                <a:latin typeface="Montserrat SemiBold" panose="00000700000000000000" pitchFamily="2" charset="0"/>
              </a:rPr>
              <a:t>Promovemos la innovación, liderazgo, cultura y desempeño en seguridad</a:t>
            </a:r>
          </a:p>
          <a:p>
            <a:endParaRPr lang="es-CO" dirty="0">
              <a:solidFill>
                <a:srgbClr val="1D405A"/>
              </a:solidFill>
              <a:latin typeface="Montserrat SemiBold" panose="00000700000000000000" pitchFamily="2" charset="0"/>
              <a:hlinkClick r:id="rId4"/>
            </a:endParaRPr>
          </a:p>
          <a:p>
            <a:endParaRPr lang="es-CO" dirty="0">
              <a:solidFill>
                <a:srgbClr val="1D405A"/>
              </a:solidFill>
              <a:latin typeface="Montserrat SemiBold" panose="00000700000000000000" pitchFamily="2" charset="0"/>
              <a:hlinkClick r:id="rId4"/>
            </a:endParaRPr>
          </a:p>
          <a:p>
            <a:endParaRPr lang="es-CO" dirty="0">
              <a:solidFill>
                <a:srgbClr val="1D405A"/>
              </a:solidFill>
              <a:latin typeface="Montserrat SemiBold" panose="00000700000000000000" pitchFamily="2" charset="0"/>
              <a:hlinkClick r:id="rId4"/>
            </a:endParaRPr>
          </a:p>
        </p:txBody>
      </p:sp>
      <p:sp>
        <p:nvSpPr>
          <p:cNvPr id="18" name="12 CuadroTexto">
            <a:extLst>
              <a:ext uri="{FF2B5EF4-FFF2-40B4-BE49-F238E27FC236}">
                <a16:creationId xmlns:a16="http://schemas.microsoft.com/office/drawing/2014/main" id="{AFB65DDB-87FA-4AD2-B4EA-F2FE502CE1F8}"/>
              </a:ext>
            </a:extLst>
          </p:cNvPr>
          <p:cNvSpPr txBox="1"/>
          <p:nvPr/>
        </p:nvSpPr>
        <p:spPr>
          <a:xfrm>
            <a:off x="5645163" y="3757244"/>
            <a:ext cx="4184172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CO" sz="1400" dirty="0">
                <a:solidFill>
                  <a:srgbClr val="1D405A"/>
                </a:solidFill>
                <a:latin typeface="Trebuchet MS" panose="020B0603020202020204" pitchFamily="34" charset="0"/>
                <a:ea typeface="+mj-ea"/>
                <a:cs typeface="+mj-cs"/>
              </a:rPr>
              <a:t>César Augusto Herrera Salgado</a:t>
            </a:r>
          </a:p>
        </p:txBody>
      </p:sp>
      <p:pic>
        <p:nvPicPr>
          <p:cNvPr id="19" name="Picture 2" descr="Lo que he aprendido de Instagram este verano, trucos y herramientas | |  Luces y sombras de las marcas">
            <a:extLst>
              <a:ext uri="{FF2B5EF4-FFF2-40B4-BE49-F238E27FC236}">
                <a16:creationId xmlns:a16="http://schemas.microsoft.com/office/drawing/2014/main" id="{0E64E6F7-23FD-4BA1-941B-D71B7301F9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2" t="11922" r="12841" b="11922"/>
          <a:stretch/>
        </p:blipFill>
        <p:spPr bwMode="auto">
          <a:xfrm>
            <a:off x="5277193" y="4076859"/>
            <a:ext cx="398759" cy="33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00E87A5D-002D-4BC9-9B8C-E1BC88E78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723" y="4106342"/>
            <a:ext cx="18501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sz="1400" dirty="0">
                <a:solidFill>
                  <a:srgbClr val="1D405A"/>
                </a:solidFill>
                <a:latin typeface="Trebuchet MS" panose="020B0603020202020204" pitchFamily="34" charset="0"/>
                <a:ea typeface="+mj-ea"/>
                <a:cs typeface="+mj-cs"/>
              </a:rPr>
              <a:t>@CESAR</a:t>
            </a:r>
            <a:r>
              <a:rPr lang="es-ES" sz="1400" dirty="0">
                <a:solidFill>
                  <a:srgbClr val="FF0000"/>
                </a:solidFill>
                <a:latin typeface="Trebuchet MS" panose="020B0603020202020204" pitchFamily="34" charset="0"/>
                <a:ea typeface="+mj-ea"/>
                <a:cs typeface="+mj-cs"/>
              </a:rPr>
              <a:t>HERRERA</a:t>
            </a:r>
            <a:r>
              <a:rPr lang="es-ES" sz="1400" dirty="0">
                <a:solidFill>
                  <a:srgbClr val="1D405A"/>
                </a:solidFill>
                <a:latin typeface="Trebuchet MS" panose="020B0603020202020204" pitchFamily="34" charset="0"/>
                <a:ea typeface="+mj-ea"/>
                <a:cs typeface="+mj-cs"/>
              </a:rPr>
              <a:t>HSE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71B4B4F-84C9-4882-A25C-E503B68E1A1D}"/>
              </a:ext>
            </a:extLst>
          </p:cNvPr>
          <p:cNvSpPr txBox="1"/>
          <p:nvPr/>
        </p:nvSpPr>
        <p:spPr>
          <a:xfrm>
            <a:off x="5641723" y="4735365"/>
            <a:ext cx="67638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dirty="0">
                <a:solidFill>
                  <a:srgbClr val="1D405A"/>
                </a:solidFill>
                <a:latin typeface="Montserrat Medium" panose="00000600000000000000" pitchFamily="2" charset="0"/>
                <a:hlinkClick r:id="rId4"/>
              </a:rPr>
              <a:t>cesar.herrera@hsecinnovation.com</a:t>
            </a:r>
            <a:endParaRPr lang="es-CO" sz="1600" dirty="0">
              <a:solidFill>
                <a:srgbClr val="1D405A"/>
              </a:solidFill>
              <a:latin typeface="Montserrat Medium" panose="00000600000000000000" pitchFamily="2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EF68D1C-EB64-4409-ACF3-2A091A36A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723" y="4444707"/>
            <a:ext cx="16076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sz="1400" dirty="0">
                <a:solidFill>
                  <a:srgbClr val="1D405A"/>
                </a:solidFill>
                <a:latin typeface="Trebuchet MS" panose="020B0603020202020204" pitchFamily="34" charset="0"/>
                <a:ea typeface="+mj-ea"/>
                <a:cs typeface="+mj-cs"/>
              </a:rPr>
              <a:t>HSEC INNOVATION</a:t>
            </a: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AD2FAE47-DD5F-4E8D-92C6-A9999F94E7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8" t="22807" r="10427" b="21963"/>
          <a:stretch/>
        </p:blipFill>
        <p:spPr bwMode="auto">
          <a:xfrm>
            <a:off x="5277193" y="4458366"/>
            <a:ext cx="386621" cy="28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>
            <a:extLst>
              <a:ext uri="{FF2B5EF4-FFF2-40B4-BE49-F238E27FC236}">
                <a16:creationId xmlns:a16="http://schemas.microsoft.com/office/drawing/2014/main" id="{B4371789-482B-4503-B363-6676525B0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62" y="3719831"/>
            <a:ext cx="358462" cy="33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>
            <a:extLst>
              <a:ext uri="{FF2B5EF4-FFF2-40B4-BE49-F238E27FC236}">
                <a16:creationId xmlns:a16="http://schemas.microsoft.com/office/drawing/2014/main" id="{1A6A9C16-3026-4739-9AA5-457F03DCD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058" y="4753586"/>
            <a:ext cx="382800" cy="28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32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EF735F4-87EA-432B-A5CA-A47106ABDC8C}"/>
              </a:ext>
            </a:extLst>
          </p:cNvPr>
          <p:cNvSpPr txBox="1"/>
          <p:nvPr/>
        </p:nvSpPr>
        <p:spPr>
          <a:xfrm>
            <a:off x="519321" y="1431074"/>
            <a:ext cx="72575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FF7100"/>
                </a:solidFill>
                <a:latin typeface="Century Gothic" panose="020B0502020202020204" pitchFamily="34" charset="0"/>
              </a:rPr>
              <a:t>EVALUÉMONOS</a:t>
            </a:r>
            <a:endParaRPr lang="es-CO" sz="6000" b="1" dirty="0">
              <a:solidFill>
                <a:srgbClr val="FF71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A155F94-C41D-444A-9F6B-0826E9136935}"/>
              </a:ext>
            </a:extLst>
          </p:cNvPr>
          <p:cNvSpPr/>
          <p:nvPr/>
        </p:nvSpPr>
        <p:spPr>
          <a:xfrm>
            <a:off x="644646" y="3010717"/>
            <a:ext cx="4122662" cy="45719"/>
          </a:xfrm>
          <a:prstGeom prst="rect">
            <a:avLst/>
          </a:prstGeom>
          <a:solidFill>
            <a:srgbClr val="FF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7176B1F-2E0D-439B-9E76-F83B095F89FA}"/>
              </a:ext>
            </a:extLst>
          </p:cNvPr>
          <p:cNvSpPr txBox="1">
            <a:spLocks/>
          </p:cNvSpPr>
          <p:nvPr/>
        </p:nvSpPr>
        <p:spPr>
          <a:xfrm>
            <a:off x="519322" y="2327109"/>
            <a:ext cx="5712802" cy="9154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FF7100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s-ES" sz="4400" b="0">
                <a:solidFill>
                  <a:srgbClr val="1D405A"/>
                </a:solidFill>
                <a:latin typeface="Century Gothic" panose="020B0502020202020204" pitchFamily="34" charset="0"/>
              </a:rPr>
              <a:t>Sondeo</a:t>
            </a:r>
            <a:endParaRPr lang="es-CO" sz="4400" b="0" dirty="0">
              <a:solidFill>
                <a:srgbClr val="1D405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16F9884A-917A-4F1B-A338-9A77D7B85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4399" y="2118553"/>
            <a:ext cx="7127601" cy="221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88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A13A1146-A6A0-459D-B235-71972065AF4F}"/>
              </a:ext>
            </a:extLst>
          </p:cNvPr>
          <p:cNvSpPr/>
          <p:nvPr/>
        </p:nvSpPr>
        <p:spPr>
          <a:xfrm>
            <a:off x="1074198" y="3987122"/>
            <a:ext cx="1620392" cy="576202"/>
          </a:xfrm>
          <a:prstGeom prst="roundRect">
            <a:avLst/>
          </a:prstGeom>
          <a:solidFill>
            <a:srgbClr val="0B1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9D6E65B1-D1BF-4403-8AF4-B4390C856AC3}"/>
              </a:ext>
            </a:extLst>
          </p:cNvPr>
          <p:cNvSpPr txBox="1">
            <a:spLocks/>
          </p:cNvSpPr>
          <p:nvPr/>
        </p:nvSpPr>
        <p:spPr>
          <a:xfrm>
            <a:off x="1874183" y="1603001"/>
            <a:ext cx="2632279" cy="4604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FF7100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s-ES" sz="2800" spc="600" dirty="0">
                <a:solidFill>
                  <a:srgbClr val="0B1A28"/>
                </a:solidFill>
                <a:latin typeface="Century Gothic" panose="020B0502020202020204" pitchFamily="34" charset="0"/>
              </a:rPr>
              <a:t>CONSULTA</a:t>
            </a:r>
            <a:endParaRPr lang="es-CO" sz="2800" spc="600" dirty="0">
              <a:solidFill>
                <a:srgbClr val="0B1A2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BF1F33EE-F198-43CF-800B-A57A0B8EE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6213" y="2382314"/>
            <a:ext cx="4828220" cy="925960"/>
          </a:xfrm>
          <a:prstGeom prst="rect">
            <a:avLst/>
          </a:prstGeom>
        </p:spPr>
      </p:pic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F184BA96-C7DD-4512-95BF-CA45B8093DBC}"/>
              </a:ext>
            </a:extLst>
          </p:cNvPr>
          <p:cNvSpPr/>
          <p:nvPr/>
        </p:nvSpPr>
        <p:spPr>
          <a:xfrm>
            <a:off x="776213" y="3384612"/>
            <a:ext cx="4828220" cy="248575"/>
          </a:xfrm>
          <a:prstGeom prst="roundRect">
            <a:avLst/>
          </a:prstGeom>
          <a:solidFill>
            <a:srgbClr val="EE7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Century Gothic" panose="020B0502020202020204" pitchFamily="34" charset="0"/>
              </a:rPr>
              <a:t>www.positivatravesia.co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F7209EC-3231-48A8-B6CB-0E64D346F5D8}"/>
              </a:ext>
            </a:extLst>
          </p:cNvPr>
          <p:cNvSpPr txBox="1"/>
          <p:nvPr/>
        </p:nvSpPr>
        <p:spPr>
          <a:xfrm>
            <a:off x="923380" y="3916993"/>
            <a:ext cx="1883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+1.000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623F83B-D158-4799-A17C-7A6855416571}"/>
              </a:ext>
            </a:extLst>
          </p:cNvPr>
          <p:cNvSpPr txBox="1"/>
          <p:nvPr/>
        </p:nvSpPr>
        <p:spPr>
          <a:xfrm>
            <a:off x="2694590" y="4076217"/>
            <a:ext cx="2553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rgbClr val="0B1A28"/>
                </a:solidFill>
                <a:latin typeface="Century Gothic" panose="020B0502020202020204" pitchFamily="34" charset="0"/>
              </a:rPr>
              <a:t>Acciones educativas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2EF3E4D-3302-42F1-B20F-FFCBB8BA3C41}"/>
              </a:ext>
            </a:extLst>
          </p:cNvPr>
          <p:cNvSpPr txBox="1"/>
          <p:nvPr/>
        </p:nvSpPr>
        <p:spPr>
          <a:xfrm>
            <a:off x="1726390" y="4704141"/>
            <a:ext cx="1278918" cy="1667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400" dirty="0">
                <a:solidFill>
                  <a:srgbClr val="0B1A28"/>
                </a:solidFill>
                <a:latin typeface="Century Gothic" panose="020B0502020202020204" pitchFamily="34" charset="0"/>
              </a:rPr>
              <a:t>Cursos</a:t>
            </a:r>
          </a:p>
          <a:p>
            <a:pPr>
              <a:lnSpc>
                <a:spcPct val="150000"/>
              </a:lnSpc>
            </a:pPr>
            <a:r>
              <a:rPr lang="es-MX" sz="1400" dirty="0">
                <a:solidFill>
                  <a:srgbClr val="0B1A28"/>
                </a:solidFill>
                <a:latin typeface="Century Gothic" panose="020B0502020202020204" pitchFamily="34" charset="0"/>
              </a:rPr>
              <a:t>Seminarios</a:t>
            </a:r>
          </a:p>
          <a:p>
            <a:pPr>
              <a:lnSpc>
                <a:spcPct val="150000"/>
              </a:lnSpc>
            </a:pPr>
            <a:r>
              <a:rPr lang="es-MX" sz="1400" dirty="0">
                <a:solidFill>
                  <a:srgbClr val="0B1A28"/>
                </a:solidFill>
                <a:latin typeface="Century Gothic" panose="020B0502020202020204" pitchFamily="34" charset="0"/>
              </a:rPr>
              <a:t>Workshop</a:t>
            </a:r>
          </a:p>
          <a:p>
            <a:pPr>
              <a:lnSpc>
                <a:spcPct val="150000"/>
              </a:lnSpc>
            </a:pPr>
            <a:r>
              <a:rPr lang="es-MX" sz="1400" dirty="0">
                <a:solidFill>
                  <a:srgbClr val="0B1A28"/>
                </a:solidFill>
                <a:latin typeface="Century Gothic" panose="020B0502020202020204" pitchFamily="34" charset="0"/>
              </a:rPr>
              <a:t>Talleres</a:t>
            </a:r>
          </a:p>
          <a:p>
            <a:pPr>
              <a:lnSpc>
                <a:spcPct val="150000"/>
              </a:lnSpc>
            </a:pPr>
            <a:r>
              <a:rPr lang="es-MX" sz="1400" dirty="0">
                <a:solidFill>
                  <a:srgbClr val="0B1A28"/>
                </a:solidFill>
                <a:latin typeface="Century Gothic" panose="020B0502020202020204" pitchFamily="34" charset="0"/>
              </a:rPr>
              <a:t>Simposios</a:t>
            </a:r>
            <a:endParaRPr lang="es-CO" sz="1400" dirty="0">
              <a:solidFill>
                <a:srgbClr val="0B1A28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28EB564-BB77-4A36-9F75-C3CF1868C2B2}"/>
              </a:ext>
            </a:extLst>
          </p:cNvPr>
          <p:cNvSpPr txBox="1"/>
          <p:nvPr/>
        </p:nvSpPr>
        <p:spPr>
          <a:xfrm>
            <a:off x="3610238" y="4780251"/>
            <a:ext cx="1807213" cy="1344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400" dirty="0">
                <a:solidFill>
                  <a:srgbClr val="0B1A28"/>
                </a:solidFill>
                <a:latin typeface="Century Gothic" panose="020B0502020202020204" pitchFamily="34" charset="0"/>
              </a:rPr>
              <a:t>Paneles</a:t>
            </a:r>
          </a:p>
          <a:p>
            <a:pPr>
              <a:lnSpc>
                <a:spcPct val="150000"/>
              </a:lnSpc>
            </a:pPr>
            <a:r>
              <a:rPr lang="es-MX" sz="1400" dirty="0">
                <a:solidFill>
                  <a:srgbClr val="0B1A28"/>
                </a:solidFill>
                <a:latin typeface="Century Gothic" panose="020B0502020202020204" pitchFamily="34" charset="0"/>
              </a:rPr>
              <a:t>Congresos</a:t>
            </a:r>
          </a:p>
          <a:p>
            <a:pPr>
              <a:lnSpc>
                <a:spcPct val="150000"/>
              </a:lnSpc>
            </a:pPr>
            <a:r>
              <a:rPr lang="es-MX" sz="1400" dirty="0">
                <a:solidFill>
                  <a:srgbClr val="0B1A28"/>
                </a:solidFill>
                <a:latin typeface="Century Gothic" panose="020B0502020202020204" pitchFamily="34" charset="0"/>
              </a:rPr>
              <a:t>Lanzamientos</a:t>
            </a:r>
          </a:p>
          <a:p>
            <a:pPr>
              <a:lnSpc>
                <a:spcPct val="150000"/>
              </a:lnSpc>
            </a:pPr>
            <a:r>
              <a:rPr lang="es-MX" sz="1400" dirty="0">
                <a:solidFill>
                  <a:srgbClr val="0B1A28"/>
                </a:solidFill>
                <a:latin typeface="Century Gothic" panose="020B0502020202020204" pitchFamily="34" charset="0"/>
              </a:rPr>
              <a:t>Coloquios</a:t>
            </a:r>
            <a:endParaRPr lang="es-CO" sz="1400" dirty="0">
              <a:solidFill>
                <a:srgbClr val="0B1A2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25665230-39C3-4C1F-8BA1-43ACACD46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49797" y="4878085"/>
            <a:ext cx="108219" cy="92759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18569FF6-D04E-42AF-8AF9-46E51AFB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49797" y="5196142"/>
            <a:ext cx="108219" cy="92759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CEF628EF-3E94-4771-8569-F877066CD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49797" y="5518757"/>
            <a:ext cx="108219" cy="92759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E43C9067-738F-4287-9827-BC7A751EBA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49797" y="5836814"/>
            <a:ext cx="108219" cy="92759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8B74FF80-2FBF-4042-9E99-83E1B10C5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59548" y="6156308"/>
            <a:ext cx="108219" cy="92759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D7C256DF-EA3B-46F3-BAF4-DC3A760CF8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9973" y="4968339"/>
            <a:ext cx="108219" cy="92759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0FA13081-3D00-4E95-8C5A-0646E5ACAB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9973" y="5286396"/>
            <a:ext cx="108219" cy="92759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0E067875-ABC8-4694-8B90-EA9A8500A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9973" y="5609011"/>
            <a:ext cx="108219" cy="92759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D4293F35-DA94-4F24-9860-7DEFF58F4E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9973" y="5927068"/>
            <a:ext cx="108219" cy="9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13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C6C383B-E519-4CAF-ABC2-89C99036E35C}"/>
              </a:ext>
            </a:extLst>
          </p:cNvPr>
          <p:cNvSpPr txBox="1"/>
          <p:nvPr/>
        </p:nvSpPr>
        <p:spPr>
          <a:xfrm>
            <a:off x="2732902" y="1374055"/>
            <a:ext cx="6726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RECUERDA QUE POSITIVA </a:t>
            </a:r>
          </a:p>
          <a:p>
            <a:pPr algn="ctr"/>
            <a:r>
              <a:rPr lang="es-E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TIENE PARA TI </a:t>
            </a:r>
            <a:endParaRPr lang="es-CO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0B2918DA-D841-4588-A7F9-4306BCD5D686}"/>
              </a:ext>
            </a:extLst>
          </p:cNvPr>
          <p:cNvCxnSpPr>
            <a:cxnSpLocks/>
          </p:cNvCxnSpPr>
          <p:nvPr/>
        </p:nvCxnSpPr>
        <p:spPr>
          <a:xfrm flipH="1">
            <a:off x="7716794" y="2279695"/>
            <a:ext cx="110593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3D982474-7DDF-4FD6-AEA4-25DC96BAB4B0}"/>
              </a:ext>
            </a:extLst>
          </p:cNvPr>
          <p:cNvSpPr/>
          <p:nvPr/>
        </p:nvSpPr>
        <p:spPr>
          <a:xfrm>
            <a:off x="5169266" y="3835003"/>
            <a:ext cx="3347920" cy="236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latin typeface="Century Gothic" panose="020B0502020202020204" pitchFamily="34" charset="0"/>
              </a:rPr>
              <a:t>www.posipedia.com.co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7DEC3C6D-4424-4CCA-B11E-3B8FFA933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48171" y="4548578"/>
            <a:ext cx="8383686" cy="1773141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40A407D2-181E-4600-984A-8B791EA9EB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80292" y="2892223"/>
            <a:ext cx="3631414" cy="1073554"/>
          </a:xfrm>
          <a:prstGeom prst="rect">
            <a:avLst/>
          </a:prstGeom>
        </p:spPr>
      </p:pic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BD82A3F2-CA2A-4D2E-AAB4-1E24EFC75B63}"/>
              </a:ext>
            </a:extLst>
          </p:cNvPr>
          <p:cNvCxnSpPr>
            <a:cxnSpLocks/>
          </p:cNvCxnSpPr>
          <p:nvPr/>
        </p:nvCxnSpPr>
        <p:spPr>
          <a:xfrm flipH="1">
            <a:off x="3408405" y="2241980"/>
            <a:ext cx="110593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490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284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28236C06-11B1-4D5C-B680-1DEB0B064CE7}"/>
              </a:ext>
            </a:extLst>
          </p:cNvPr>
          <p:cNvCxnSpPr>
            <a:cxnSpLocks/>
          </p:cNvCxnSpPr>
          <p:nvPr/>
        </p:nvCxnSpPr>
        <p:spPr>
          <a:xfrm>
            <a:off x="864781" y="4663351"/>
            <a:ext cx="10462437" cy="0"/>
          </a:xfrm>
          <a:prstGeom prst="line">
            <a:avLst/>
          </a:prstGeom>
          <a:ln w="28575">
            <a:solidFill>
              <a:srgbClr val="FF7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1B923132-7B77-48BF-91F1-67A4B5C61FBE}"/>
              </a:ext>
            </a:extLst>
          </p:cNvPr>
          <p:cNvCxnSpPr>
            <a:cxnSpLocks/>
          </p:cNvCxnSpPr>
          <p:nvPr/>
        </p:nvCxnSpPr>
        <p:spPr>
          <a:xfrm>
            <a:off x="820479" y="5371237"/>
            <a:ext cx="10551040" cy="0"/>
          </a:xfrm>
          <a:prstGeom prst="line">
            <a:avLst/>
          </a:prstGeom>
          <a:ln w="28575">
            <a:solidFill>
              <a:srgbClr val="FF7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D5EA9ED2-C24B-4185-AB6F-62FA277D16CE}"/>
              </a:ext>
            </a:extLst>
          </p:cNvPr>
          <p:cNvSpPr txBox="1"/>
          <p:nvPr/>
        </p:nvSpPr>
        <p:spPr>
          <a:xfrm>
            <a:off x="2877492" y="3883037"/>
            <a:ext cx="650944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700" b="1" dirty="0">
                <a:solidFill>
                  <a:schemeClr val="bg1"/>
                </a:solidFill>
                <a:latin typeface="Montserrat SemiBold" panose="00000700000000000000" pitchFamily="2" charset="0"/>
              </a:rPr>
              <a:t>DE CONOCIMIENTO EN:</a:t>
            </a:r>
            <a:endParaRPr lang="es-CO" sz="3700" b="1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5F2DC69-96CB-412D-B4D1-A1E8B5FD411B}"/>
              </a:ext>
            </a:extLst>
          </p:cNvPr>
          <p:cNvSpPr txBox="1"/>
          <p:nvPr/>
        </p:nvSpPr>
        <p:spPr>
          <a:xfrm>
            <a:off x="448341" y="4663351"/>
            <a:ext cx="112953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Montserrat SemiBold" panose="00000700000000000000" pitchFamily="2" charset="0"/>
              </a:rPr>
              <a:t>INNOVACIÓN Y LIDERAZGO EN SEGURIDAD Y SALUD EN EL TRABAJO</a:t>
            </a:r>
            <a:endParaRPr lang="es-CO" sz="4000" b="1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265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AB434E66-6C89-43DF-B605-06658749E18B}"/>
              </a:ext>
            </a:extLst>
          </p:cNvPr>
          <p:cNvSpPr txBox="1"/>
          <p:nvPr/>
        </p:nvSpPr>
        <p:spPr>
          <a:xfrm>
            <a:off x="1967598" y="2423648"/>
            <a:ext cx="8548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165BBF8-B87D-4D82-8578-57DF136C6773}"/>
              </a:ext>
            </a:extLst>
          </p:cNvPr>
          <p:cNvSpPr txBox="1"/>
          <p:nvPr/>
        </p:nvSpPr>
        <p:spPr>
          <a:xfrm>
            <a:off x="5165974" y="1469683"/>
            <a:ext cx="5228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1D405A"/>
                </a:solidFill>
                <a:latin typeface="Montserrat Light" panose="00000400000000000000" pitchFamily="2" charset="0"/>
              </a:rPr>
              <a:t>DE LA COMUNIDAD</a:t>
            </a:r>
            <a:endParaRPr lang="es-CO" sz="2800" b="1" dirty="0">
              <a:solidFill>
                <a:srgbClr val="1D405A"/>
              </a:solidFill>
              <a:latin typeface="Montserrat Light" panose="00000400000000000000" pitchFamily="2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099FBF2-8362-4C23-889B-1788CFC10E1A}"/>
              </a:ext>
            </a:extLst>
          </p:cNvPr>
          <p:cNvSpPr/>
          <p:nvPr/>
        </p:nvSpPr>
        <p:spPr>
          <a:xfrm>
            <a:off x="2146552" y="2225319"/>
            <a:ext cx="2509284" cy="3402419"/>
          </a:xfrm>
          <a:prstGeom prst="rect">
            <a:avLst/>
          </a:prstGeom>
          <a:solidFill>
            <a:srgbClr val="1D40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5AB61C8-1B19-44E0-B2A8-54EBE9E2CF4B}"/>
              </a:ext>
            </a:extLst>
          </p:cNvPr>
          <p:cNvSpPr txBox="1"/>
          <p:nvPr/>
        </p:nvSpPr>
        <p:spPr>
          <a:xfrm>
            <a:off x="5122265" y="763757"/>
            <a:ext cx="4121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FF7100"/>
                </a:solidFill>
                <a:latin typeface="Montserrat ExtraBold" panose="00000900000000000000" pitchFamily="2" charset="0"/>
              </a:rPr>
              <a:t>EXPERTO LÍDER</a:t>
            </a:r>
            <a:endParaRPr lang="es-CO" sz="3600" dirty="0">
              <a:solidFill>
                <a:srgbClr val="FF7100"/>
              </a:solidFill>
              <a:latin typeface="Montserrat ExtraBold" panose="00000900000000000000" pitchFamily="2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4AE613C9-8527-45D8-834D-97C766EB3665}"/>
              </a:ext>
            </a:extLst>
          </p:cNvPr>
          <p:cNvCxnSpPr/>
          <p:nvPr/>
        </p:nvCxnSpPr>
        <p:spPr>
          <a:xfrm>
            <a:off x="5243814" y="1436100"/>
            <a:ext cx="3817088" cy="0"/>
          </a:xfrm>
          <a:prstGeom prst="line">
            <a:avLst/>
          </a:prstGeom>
          <a:ln w="28575">
            <a:solidFill>
              <a:srgbClr val="1D40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369EB31D-A4AF-40FE-860B-DE291790D4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9" r="12007"/>
          <a:stretch/>
        </p:blipFill>
        <p:spPr>
          <a:xfrm>
            <a:off x="1675825" y="1913805"/>
            <a:ext cx="2866678" cy="360932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353AA1E-AEB7-409E-BAC9-A5F0B54575D7}"/>
              </a:ext>
            </a:extLst>
          </p:cNvPr>
          <p:cNvSpPr txBox="1"/>
          <p:nvPr/>
        </p:nvSpPr>
        <p:spPr>
          <a:xfrm>
            <a:off x="5122265" y="2230299"/>
            <a:ext cx="700178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rgbClr val="1D405A"/>
                </a:solidFill>
                <a:latin typeface="Montserrat SemiBold" panose="00000700000000000000" pitchFamily="2" charset="0"/>
              </a:rPr>
              <a:t>PhD César A Herrera Salgado</a:t>
            </a:r>
          </a:p>
          <a:p>
            <a:r>
              <a:rPr lang="es-CO" sz="2000" dirty="0">
                <a:solidFill>
                  <a:srgbClr val="1D405A"/>
                </a:solidFill>
                <a:latin typeface="Montserrat SemiBold" panose="00000700000000000000" pitchFamily="2" charset="0"/>
              </a:rPr>
              <a:t>Promovemos la innovación, liderazgo, cultura y desempeño en seguridad</a:t>
            </a:r>
          </a:p>
          <a:p>
            <a:endParaRPr lang="es-CO" sz="2000" dirty="0">
              <a:solidFill>
                <a:srgbClr val="1D405A"/>
              </a:solidFill>
              <a:latin typeface="Montserrat SemiBold" panose="00000700000000000000" pitchFamily="2" charset="0"/>
              <a:hlinkClick r:id="rId4"/>
            </a:endParaRPr>
          </a:p>
          <a:p>
            <a:endParaRPr lang="es-CO" sz="2000" dirty="0">
              <a:solidFill>
                <a:srgbClr val="1D405A"/>
              </a:solidFill>
              <a:latin typeface="Montserrat SemiBold" panose="00000700000000000000" pitchFamily="2" charset="0"/>
              <a:hlinkClick r:id="rId4"/>
            </a:endParaRPr>
          </a:p>
          <a:p>
            <a:endParaRPr lang="es-CO" sz="2000" dirty="0">
              <a:solidFill>
                <a:srgbClr val="1D405A"/>
              </a:solidFill>
              <a:latin typeface="Montserrat SemiBold" panose="00000700000000000000" pitchFamily="2" charset="0"/>
              <a:hlinkClick r:id="rId4"/>
            </a:endParaRPr>
          </a:p>
        </p:txBody>
      </p:sp>
      <p:sp>
        <p:nvSpPr>
          <p:cNvPr id="18" name="12 CuadroTexto">
            <a:extLst>
              <a:ext uri="{FF2B5EF4-FFF2-40B4-BE49-F238E27FC236}">
                <a16:creationId xmlns:a16="http://schemas.microsoft.com/office/drawing/2014/main" id="{5ED5C2ED-EAE7-40CB-9070-483C5BC3FEFA}"/>
              </a:ext>
            </a:extLst>
          </p:cNvPr>
          <p:cNvSpPr txBox="1"/>
          <p:nvPr/>
        </p:nvSpPr>
        <p:spPr>
          <a:xfrm>
            <a:off x="5616563" y="3548703"/>
            <a:ext cx="4184172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CO" sz="1400" dirty="0">
                <a:solidFill>
                  <a:srgbClr val="1D405A"/>
                </a:solidFill>
                <a:latin typeface="Trebuchet MS" panose="020B0603020202020204" pitchFamily="34" charset="0"/>
                <a:ea typeface="+mj-ea"/>
                <a:cs typeface="+mj-cs"/>
              </a:rPr>
              <a:t>César Augusto Herrera Salgado</a:t>
            </a:r>
          </a:p>
        </p:txBody>
      </p:sp>
      <p:pic>
        <p:nvPicPr>
          <p:cNvPr id="19" name="Picture 2" descr="Lo que he aprendido de Instagram este verano, trucos y herramientas | |  Luces y sombras de las marcas">
            <a:extLst>
              <a:ext uri="{FF2B5EF4-FFF2-40B4-BE49-F238E27FC236}">
                <a16:creationId xmlns:a16="http://schemas.microsoft.com/office/drawing/2014/main" id="{C773D852-DAB6-4F83-AED9-6A0B7B58D4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2" t="11922" r="12841" b="11922"/>
          <a:stretch/>
        </p:blipFill>
        <p:spPr bwMode="auto">
          <a:xfrm>
            <a:off x="5248593" y="3868318"/>
            <a:ext cx="398759" cy="33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A1770B86-BB56-4C97-8851-A576A053F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3123" y="3897801"/>
            <a:ext cx="18501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sz="1400" dirty="0">
                <a:solidFill>
                  <a:srgbClr val="1D405A"/>
                </a:solidFill>
                <a:latin typeface="Trebuchet MS" panose="020B0603020202020204" pitchFamily="34" charset="0"/>
                <a:ea typeface="+mj-ea"/>
                <a:cs typeface="+mj-cs"/>
              </a:rPr>
              <a:t>@CESAR</a:t>
            </a:r>
            <a:r>
              <a:rPr lang="es-ES" sz="1400" dirty="0">
                <a:solidFill>
                  <a:srgbClr val="FF0000"/>
                </a:solidFill>
                <a:latin typeface="Trebuchet MS" panose="020B0603020202020204" pitchFamily="34" charset="0"/>
                <a:ea typeface="+mj-ea"/>
                <a:cs typeface="+mj-cs"/>
              </a:rPr>
              <a:t>HERRERA</a:t>
            </a:r>
            <a:r>
              <a:rPr lang="es-ES" sz="1400" dirty="0">
                <a:solidFill>
                  <a:srgbClr val="1D405A"/>
                </a:solidFill>
                <a:latin typeface="Trebuchet MS" panose="020B0603020202020204" pitchFamily="34" charset="0"/>
                <a:ea typeface="+mj-ea"/>
                <a:cs typeface="+mj-cs"/>
              </a:rPr>
              <a:t>HSE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D37AF0D-99DD-49F9-BC28-521E842BA2E8}"/>
              </a:ext>
            </a:extLst>
          </p:cNvPr>
          <p:cNvSpPr txBox="1"/>
          <p:nvPr/>
        </p:nvSpPr>
        <p:spPr>
          <a:xfrm>
            <a:off x="5613123" y="4526824"/>
            <a:ext cx="67638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dirty="0">
                <a:solidFill>
                  <a:srgbClr val="1D405A"/>
                </a:solidFill>
                <a:latin typeface="Montserrat Medium" panose="00000600000000000000" pitchFamily="2" charset="0"/>
                <a:hlinkClick r:id="rId4"/>
              </a:rPr>
              <a:t>cesar.herrera@hsecinnovation.com</a:t>
            </a:r>
            <a:endParaRPr lang="es-CO" sz="1600" dirty="0">
              <a:solidFill>
                <a:srgbClr val="1D405A"/>
              </a:solidFill>
              <a:latin typeface="Montserrat Medium" panose="00000600000000000000" pitchFamily="2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3FDD64E-FFD7-4815-B542-5E3EB0EE9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3123" y="4236166"/>
            <a:ext cx="16076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sz="1400" dirty="0">
                <a:solidFill>
                  <a:srgbClr val="1D405A"/>
                </a:solidFill>
                <a:latin typeface="Trebuchet MS" panose="020B0603020202020204" pitchFamily="34" charset="0"/>
                <a:ea typeface="+mj-ea"/>
                <a:cs typeface="+mj-cs"/>
              </a:rPr>
              <a:t>HSEC INNOVATION</a:t>
            </a: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5AFD0F8B-E54B-45ED-9DBE-23FA2A348D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8" t="22807" r="10427" b="21963"/>
          <a:stretch/>
        </p:blipFill>
        <p:spPr bwMode="auto">
          <a:xfrm>
            <a:off x="5248593" y="4249825"/>
            <a:ext cx="386621" cy="28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>
            <a:extLst>
              <a:ext uri="{FF2B5EF4-FFF2-40B4-BE49-F238E27FC236}">
                <a16:creationId xmlns:a16="http://schemas.microsoft.com/office/drawing/2014/main" id="{6D8EE260-C5F1-4350-8CC2-A12618558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62" y="3511290"/>
            <a:ext cx="358462" cy="33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>
            <a:extLst>
              <a:ext uri="{FF2B5EF4-FFF2-40B4-BE49-F238E27FC236}">
                <a16:creationId xmlns:a16="http://schemas.microsoft.com/office/drawing/2014/main" id="{F8881C5C-5A20-4C0C-9156-E01CFA16C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458" y="4545045"/>
            <a:ext cx="382800" cy="28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11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509A6E3-4186-4AD8-A0C0-9DB4F23651FD}"/>
              </a:ext>
            </a:extLst>
          </p:cNvPr>
          <p:cNvSpPr/>
          <p:nvPr/>
        </p:nvSpPr>
        <p:spPr>
          <a:xfrm>
            <a:off x="1735974" y="2253343"/>
            <a:ext cx="9503227" cy="2351314"/>
          </a:xfrm>
          <a:prstGeom prst="rect">
            <a:avLst/>
          </a:prstGeom>
          <a:noFill/>
          <a:ln w="57150">
            <a:solidFill>
              <a:srgbClr val="1D4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319379B-E5A0-4AED-A4F7-4501493A0277}"/>
              </a:ext>
            </a:extLst>
          </p:cNvPr>
          <p:cNvSpPr txBox="1"/>
          <p:nvPr/>
        </p:nvSpPr>
        <p:spPr>
          <a:xfrm>
            <a:off x="1839536" y="2351833"/>
            <a:ext cx="9296101" cy="203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06" marR="4483" algn="just">
              <a:lnSpc>
                <a:spcPct val="109100"/>
              </a:lnSpc>
              <a:spcBef>
                <a:spcPts val="556"/>
              </a:spcBef>
            </a:pPr>
            <a:r>
              <a:rPr lang="es-ES" sz="6000" b="1" dirty="0">
                <a:latin typeface="Trebuchet MS" panose="020B0603020202020204" pitchFamily="34" charset="0"/>
              </a:rPr>
              <a:t>Diseño de </a:t>
            </a:r>
            <a:r>
              <a:rPr lang="es-ES" sz="6000" b="1" dirty="0">
                <a:solidFill>
                  <a:srgbClr val="FF7100"/>
                </a:solidFill>
                <a:latin typeface="Trebuchet MS" panose="020B0603020202020204" pitchFamily="34" charset="0"/>
              </a:rPr>
              <a:t>campañas</a:t>
            </a:r>
            <a:r>
              <a:rPr lang="es-ES" sz="6000" spc="-26" dirty="0">
                <a:solidFill>
                  <a:srgbClr val="161F2B"/>
                </a:solidFill>
                <a:latin typeface="Arial Black"/>
                <a:cs typeface="Arial Black"/>
              </a:rPr>
              <a:t> </a:t>
            </a:r>
            <a:r>
              <a:rPr lang="es-ES" sz="6000" b="1" dirty="0">
                <a:latin typeface="Trebuchet MS" panose="020B0603020202020204" pitchFamily="34" charset="0"/>
              </a:rPr>
              <a:t>o proyectos de </a:t>
            </a:r>
            <a:r>
              <a:rPr lang="es-ES" sz="6000" b="1" dirty="0">
                <a:solidFill>
                  <a:srgbClr val="FF7100"/>
                </a:solidFill>
                <a:latin typeface="Trebuchet MS" panose="020B0603020202020204" pitchFamily="34" charset="0"/>
              </a:rPr>
              <a:t>innovación.</a:t>
            </a:r>
          </a:p>
        </p:txBody>
      </p:sp>
    </p:spTree>
    <p:extLst>
      <p:ext uri="{BB962C8B-B14F-4D97-AF65-F5344CB8AC3E}">
        <p14:creationId xmlns:p14="http://schemas.microsoft.com/office/powerpoint/2010/main" val="1441683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object 13"/>
          <p:cNvGrpSpPr/>
          <p:nvPr/>
        </p:nvGrpSpPr>
        <p:grpSpPr>
          <a:xfrm>
            <a:off x="0" y="3362"/>
            <a:ext cx="12192000" cy="6854638"/>
            <a:chOff x="0" y="3848"/>
            <a:chExt cx="10060305" cy="7768590"/>
          </a:xfrm>
        </p:grpSpPr>
        <p:sp>
          <p:nvSpPr>
            <p:cNvPr id="14" name="object 14"/>
            <p:cNvSpPr/>
            <p:nvPr/>
          </p:nvSpPr>
          <p:spPr>
            <a:xfrm>
              <a:off x="0" y="6419849"/>
              <a:ext cx="1676400" cy="1352550"/>
            </a:xfrm>
            <a:custGeom>
              <a:avLst/>
              <a:gdLst/>
              <a:ahLst/>
              <a:cxnLst/>
              <a:rect l="l" t="t" r="r" b="b"/>
              <a:pathLst>
                <a:path w="1676400" h="1352550">
                  <a:moveTo>
                    <a:pt x="1676400" y="0"/>
                  </a:moveTo>
                  <a:lnTo>
                    <a:pt x="0" y="0"/>
                  </a:lnTo>
                  <a:lnTo>
                    <a:pt x="0" y="1352550"/>
                  </a:lnTo>
                  <a:lnTo>
                    <a:pt x="1676400" y="1352550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BB4F04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5" name="object 15"/>
            <p:cNvSpPr/>
            <p:nvPr/>
          </p:nvSpPr>
          <p:spPr>
            <a:xfrm>
              <a:off x="1676399" y="6419849"/>
              <a:ext cx="1676400" cy="1352550"/>
            </a:xfrm>
            <a:custGeom>
              <a:avLst/>
              <a:gdLst/>
              <a:ahLst/>
              <a:cxnLst/>
              <a:rect l="l" t="t" r="r" b="b"/>
              <a:pathLst>
                <a:path w="1676400" h="1352550">
                  <a:moveTo>
                    <a:pt x="1676400" y="0"/>
                  </a:moveTo>
                  <a:lnTo>
                    <a:pt x="0" y="0"/>
                  </a:lnTo>
                  <a:lnTo>
                    <a:pt x="0" y="1352550"/>
                  </a:lnTo>
                  <a:lnTo>
                    <a:pt x="1676400" y="1352550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E8630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" name="object 16"/>
            <p:cNvSpPr/>
            <p:nvPr/>
          </p:nvSpPr>
          <p:spPr>
            <a:xfrm>
              <a:off x="3352800" y="6419849"/>
              <a:ext cx="1676400" cy="1352550"/>
            </a:xfrm>
            <a:custGeom>
              <a:avLst/>
              <a:gdLst/>
              <a:ahLst/>
              <a:cxnLst/>
              <a:rect l="l" t="t" r="r" b="b"/>
              <a:pathLst>
                <a:path w="1676400" h="1352550">
                  <a:moveTo>
                    <a:pt x="1676400" y="0"/>
                  </a:moveTo>
                  <a:lnTo>
                    <a:pt x="0" y="0"/>
                  </a:lnTo>
                  <a:lnTo>
                    <a:pt x="0" y="1352550"/>
                  </a:lnTo>
                  <a:lnTo>
                    <a:pt x="1676400" y="1352550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F88025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" name="object 17"/>
            <p:cNvSpPr/>
            <p:nvPr/>
          </p:nvSpPr>
          <p:spPr>
            <a:xfrm>
              <a:off x="5029200" y="6419849"/>
              <a:ext cx="1676400" cy="1352550"/>
            </a:xfrm>
            <a:custGeom>
              <a:avLst/>
              <a:gdLst/>
              <a:ahLst/>
              <a:cxnLst/>
              <a:rect l="l" t="t" r="r" b="b"/>
              <a:pathLst>
                <a:path w="1676400" h="1352550">
                  <a:moveTo>
                    <a:pt x="1676400" y="0"/>
                  </a:moveTo>
                  <a:lnTo>
                    <a:pt x="0" y="0"/>
                  </a:lnTo>
                  <a:lnTo>
                    <a:pt x="0" y="1352550"/>
                  </a:lnTo>
                  <a:lnTo>
                    <a:pt x="1676400" y="1352550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EE8641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8" name="object 18"/>
            <p:cNvSpPr/>
            <p:nvPr/>
          </p:nvSpPr>
          <p:spPr>
            <a:xfrm>
              <a:off x="6705600" y="6419849"/>
              <a:ext cx="1676400" cy="1352550"/>
            </a:xfrm>
            <a:custGeom>
              <a:avLst/>
              <a:gdLst/>
              <a:ahLst/>
              <a:cxnLst/>
              <a:rect l="l" t="t" r="r" b="b"/>
              <a:pathLst>
                <a:path w="1676400" h="1352550">
                  <a:moveTo>
                    <a:pt x="1676400" y="0"/>
                  </a:moveTo>
                  <a:lnTo>
                    <a:pt x="0" y="0"/>
                  </a:lnTo>
                  <a:lnTo>
                    <a:pt x="0" y="1352550"/>
                  </a:lnTo>
                  <a:lnTo>
                    <a:pt x="1676400" y="1352550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F79E6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9" name="object 19"/>
            <p:cNvSpPr/>
            <p:nvPr/>
          </p:nvSpPr>
          <p:spPr>
            <a:xfrm>
              <a:off x="8382000" y="6419849"/>
              <a:ext cx="1676400" cy="1352550"/>
            </a:xfrm>
            <a:custGeom>
              <a:avLst/>
              <a:gdLst/>
              <a:ahLst/>
              <a:cxnLst/>
              <a:rect l="l" t="t" r="r" b="b"/>
              <a:pathLst>
                <a:path w="1676400" h="1352550">
                  <a:moveTo>
                    <a:pt x="1676400" y="0"/>
                  </a:moveTo>
                  <a:lnTo>
                    <a:pt x="0" y="0"/>
                  </a:lnTo>
                  <a:lnTo>
                    <a:pt x="0" y="1352550"/>
                  </a:lnTo>
                  <a:lnTo>
                    <a:pt x="1676400" y="1352550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F8B78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" name="object 20"/>
            <p:cNvSpPr/>
            <p:nvPr/>
          </p:nvSpPr>
          <p:spPr>
            <a:xfrm>
              <a:off x="8382000" y="3848"/>
              <a:ext cx="1676400" cy="1352550"/>
            </a:xfrm>
            <a:custGeom>
              <a:avLst/>
              <a:gdLst/>
              <a:ahLst/>
              <a:cxnLst/>
              <a:rect l="l" t="t" r="r" b="b"/>
              <a:pathLst>
                <a:path w="1676400" h="1352550">
                  <a:moveTo>
                    <a:pt x="1676400" y="0"/>
                  </a:moveTo>
                  <a:lnTo>
                    <a:pt x="0" y="0"/>
                  </a:lnTo>
                  <a:lnTo>
                    <a:pt x="0" y="1352550"/>
                  </a:lnTo>
                  <a:lnTo>
                    <a:pt x="1676400" y="1352550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BB4F04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" name="object 21"/>
            <p:cNvSpPr/>
            <p:nvPr/>
          </p:nvSpPr>
          <p:spPr>
            <a:xfrm>
              <a:off x="6705600" y="3848"/>
              <a:ext cx="1676400" cy="1352550"/>
            </a:xfrm>
            <a:custGeom>
              <a:avLst/>
              <a:gdLst/>
              <a:ahLst/>
              <a:cxnLst/>
              <a:rect l="l" t="t" r="r" b="b"/>
              <a:pathLst>
                <a:path w="1676400" h="1352550">
                  <a:moveTo>
                    <a:pt x="1676400" y="0"/>
                  </a:moveTo>
                  <a:lnTo>
                    <a:pt x="0" y="0"/>
                  </a:lnTo>
                  <a:lnTo>
                    <a:pt x="0" y="1352550"/>
                  </a:lnTo>
                  <a:lnTo>
                    <a:pt x="1676400" y="1352550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E8630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2" name="object 22"/>
            <p:cNvSpPr/>
            <p:nvPr/>
          </p:nvSpPr>
          <p:spPr>
            <a:xfrm>
              <a:off x="5029200" y="3848"/>
              <a:ext cx="1676400" cy="1352550"/>
            </a:xfrm>
            <a:custGeom>
              <a:avLst/>
              <a:gdLst/>
              <a:ahLst/>
              <a:cxnLst/>
              <a:rect l="l" t="t" r="r" b="b"/>
              <a:pathLst>
                <a:path w="1676400" h="1352550">
                  <a:moveTo>
                    <a:pt x="1676400" y="0"/>
                  </a:moveTo>
                  <a:lnTo>
                    <a:pt x="0" y="0"/>
                  </a:lnTo>
                  <a:lnTo>
                    <a:pt x="0" y="1352550"/>
                  </a:lnTo>
                  <a:lnTo>
                    <a:pt x="1676400" y="1352550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F88025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3" name="object 23"/>
            <p:cNvSpPr/>
            <p:nvPr/>
          </p:nvSpPr>
          <p:spPr>
            <a:xfrm>
              <a:off x="3352800" y="3848"/>
              <a:ext cx="1676400" cy="1352550"/>
            </a:xfrm>
            <a:custGeom>
              <a:avLst/>
              <a:gdLst/>
              <a:ahLst/>
              <a:cxnLst/>
              <a:rect l="l" t="t" r="r" b="b"/>
              <a:pathLst>
                <a:path w="1676400" h="1352550">
                  <a:moveTo>
                    <a:pt x="1676400" y="0"/>
                  </a:moveTo>
                  <a:lnTo>
                    <a:pt x="0" y="0"/>
                  </a:lnTo>
                  <a:lnTo>
                    <a:pt x="0" y="1352550"/>
                  </a:lnTo>
                  <a:lnTo>
                    <a:pt x="1676400" y="1352550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EE8641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4" name="object 24"/>
            <p:cNvSpPr/>
            <p:nvPr/>
          </p:nvSpPr>
          <p:spPr>
            <a:xfrm>
              <a:off x="1676399" y="3848"/>
              <a:ext cx="1676400" cy="1352550"/>
            </a:xfrm>
            <a:custGeom>
              <a:avLst/>
              <a:gdLst/>
              <a:ahLst/>
              <a:cxnLst/>
              <a:rect l="l" t="t" r="r" b="b"/>
              <a:pathLst>
                <a:path w="1676400" h="1352550">
                  <a:moveTo>
                    <a:pt x="1676400" y="0"/>
                  </a:moveTo>
                  <a:lnTo>
                    <a:pt x="0" y="0"/>
                  </a:lnTo>
                  <a:lnTo>
                    <a:pt x="0" y="1352550"/>
                  </a:lnTo>
                  <a:lnTo>
                    <a:pt x="1676400" y="1352550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F79E6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3848"/>
              <a:ext cx="1676400" cy="1352550"/>
            </a:xfrm>
            <a:custGeom>
              <a:avLst/>
              <a:gdLst/>
              <a:ahLst/>
              <a:cxnLst/>
              <a:rect l="l" t="t" r="r" b="b"/>
              <a:pathLst>
                <a:path w="1676400" h="1352550">
                  <a:moveTo>
                    <a:pt x="1676400" y="0"/>
                  </a:moveTo>
                  <a:lnTo>
                    <a:pt x="0" y="0"/>
                  </a:lnTo>
                  <a:lnTo>
                    <a:pt x="0" y="1352550"/>
                  </a:lnTo>
                  <a:lnTo>
                    <a:pt x="1676400" y="1352550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F8B78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1356398"/>
              <a:ext cx="1677035" cy="1264285"/>
            </a:xfrm>
            <a:custGeom>
              <a:avLst/>
              <a:gdLst/>
              <a:ahLst/>
              <a:cxnLst/>
              <a:rect l="l" t="t" r="r" b="b"/>
              <a:pathLst>
                <a:path w="1677035" h="1264285">
                  <a:moveTo>
                    <a:pt x="0" y="1263840"/>
                  </a:moveTo>
                  <a:lnTo>
                    <a:pt x="0" y="0"/>
                  </a:lnTo>
                  <a:lnTo>
                    <a:pt x="1676412" y="0"/>
                  </a:lnTo>
                  <a:lnTo>
                    <a:pt x="1676412" y="1263840"/>
                  </a:lnTo>
                  <a:lnTo>
                    <a:pt x="0" y="1263840"/>
                  </a:lnTo>
                  <a:close/>
                </a:path>
              </a:pathLst>
            </a:custGeom>
            <a:solidFill>
              <a:srgbClr val="BB4F04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2620225"/>
              <a:ext cx="1677035" cy="1264285"/>
            </a:xfrm>
            <a:custGeom>
              <a:avLst/>
              <a:gdLst/>
              <a:ahLst/>
              <a:cxnLst/>
              <a:rect l="l" t="t" r="r" b="b"/>
              <a:pathLst>
                <a:path w="1677035" h="1264285">
                  <a:moveTo>
                    <a:pt x="0" y="1263840"/>
                  </a:moveTo>
                  <a:lnTo>
                    <a:pt x="0" y="0"/>
                  </a:lnTo>
                  <a:lnTo>
                    <a:pt x="1676412" y="0"/>
                  </a:lnTo>
                  <a:lnTo>
                    <a:pt x="1676412" y="1263840"/>
                  </a:lnTo>
                  <a:lnTo>
                    <a:pt x="0" y="1263840"/>
                  </a:lnTo>
                  <a:close/>
                </a:path>
              </a:pathLst>
            </a:custGeom>
            <a:solidFill>
              <a:srgbClr val="E8630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8" name="object 28"/>
            <p:cNvSpPr/>
            <p:nvPr/>
          </p:nvSpPr>
          <p:spPr>
            <a:xfrm>
              <a:off x="0" y="3884066"/>
              <a:ext cx="1677035" cy="1264285"/>
            </a:xfrm>
            <a:custGeom>
              <a:avLst/>
              <a:gdLst/>
              <a:ahLst/>
              <a:cxnLst/>
              <a:rect l="l" t="t" r="r" b="b"/>
              <a:pathLst>
                <a:path w="1677035" h="1264285">
                  <a:moveTo>
                    <a:pt x="0" y="1263840"/>
                  </a:moveTo>
                  <a:lnTo>
                    <a:pt x="0" y="0"/>
                  </a:lnTo>
                  <a:lnTo>
                    <a:pt x="1676412" y="0"/>
                  </a:lnTo>
                  <a:lnTo>
                    <a:pt x="1676412" y="1263840"/>
                  </a:lnTo>
                  <a:lnTo>
                    <a:pt x="0" y="1263840"/>
                  </a:lnTo>
                  <a:close/>
                </a:path>
              </a:pathLst>
            </a:custGeom>
            <a:solidFill>
              <a:srgbClr val="F88025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9" name="object 29"/>
            <p:cNvSpPr/>
            <p:nvPr/>
          </p:nvSpPr>
          <p:spPr>
            <a:xfrm>
              <a:off x="0" y="5147906"/>
              <a:ext cx="1677035" cy="1264285"/>
            </a:xfrm>
            <a:custGeom>
              <a:avLst/>
              <a:gdLst/>
              <a:ahLst/>
              <a:cxnLst/>
              <a:rect l="l" t="t" r="r" b="b"/>
              <a:pathLst>
                <a:path w="1677035" h="1264285">
                  <a:moveTo>
                    <a:pt x="0" y="1263840"/>
                  </a:moveTo>
                  <a:lnTo>
                    <a:pt x="0" y="0"/>
                  </a:lnTo>
                  <a:lnTo>
                    <a:pt x="1676412" y="0"/>
                  </a:lnTo>
                  <a:lnTo>
                    <a:pt x="1676412" y="1263840"/>
                  </a:lnTo>
                  <a:lnTo>
                    <a:pt x="0" y="1263840"/>
                  </a:lnTo>
                  <a:close/>
                </a:path>
              </a:pathLst>
            </a:custGeom>
            <a:solidFill>
              <a:srgbClr val="EE8641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0" name="object 30"/>
            <p:cNvSpPr/>
            <p:nvPr/>
          </p:nvSpPr>
          <p:spPr>
            <a:xfrm>
              <a:off x="8380183" y="5147894"/>
              <a:ext cx="1680210" cy="1264285"/>
            </a:xfrm>
            <a:custGeom>
              <a:avLst/>
              <a:gdLst/>
              <a:ahLst/>
              <a:cxnLst/>
              <a:rect l="l" t="t" r="r" b="b"/>
              <a:pathLst>
                <a:path w="1680209" h="1264285">
                  <a:moveTo>
                    <a:pt x="1680044" y="0"/>
                  </a:moveTo>
                  <a:lnTo>
                    <a:pt x="0" y="0"/>
                  </a:lnTo>
                  <a:lnTo>
                    <a:pt x="0" y="1263840"/>
                  </a:lnTo>
                  <a:lnTo>
                    <a:pt x="1680044" y="1263840"/>
                  </a:lnTo>
                  <a:lnTo>
                    <a:pt x="1680044" y="0"/>
                  </a:lnTo>
                  <a:close/>
                </a:path>
              </a:pathLst>
            </a:custGeom>
            <a:solidFill>
              <a:srgbClr val="BB4F04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1" name="object 31"/>
            <p:cNvSpPr/>
            <p:nvPr/>
          </p:nvSpPr>
          <p:spPr>
            <a:xfrm>
              <a:off x="8380183" y="3884066"/>
              <a:ext cx="1680210" cy="1264285"/>
            </a:xfrm>
            <a:custGeom>
              <a:avLst/>
              <a:gdLst/>
              <a:ahLst/>
              <a:cxnLst/>
              <a:rect l="l" t="t" r="r" b="b"/>
              <a:pathLst>
                <a:path w="1680209" h="1264285">
                  <a:moveTo>
                    <a:pt x="1680044" y="0"/>
                  </a:moveTo>
                  <a:lnTo>
                    <a:pt x="0" y="0"/>
                  </a:lnTo>
                  <a:lnTo>
                    <a:pt x="0" y="1263840"/>
                  </a:lnTo>
                  <a:lnTo>
                    <a:pt x="1680044" y="1263840"/>
                  </a:lnTo>
                  <a:lnTo>
                    <a:pt x="1680044" y="0"/>
                  </a:lnTo>
                  <a:close/>
                </a:path>
              </a:pathLst>
            </a:custGeom>
            <a:solidFill>
              <a:srgbClr val="E8630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2" name="object 32"/>
            <p:cNvSpPr/>
            <p:nvPr/>
          </p:nvSpPr>
          <p:spPr>
            <a:xfrm>
              <a:off x="8380183" y="2620225"/>
              <a:ext cx="1680210" cy="1264285"/>
            </a:xfrm>
            <a:custGeom>
              <a:avLst/>
              <a:gdLst/>
              <a:ahLst/>
              <a:cxnLst/>
              <a:rect l="l" t="t" r="r" b="b"/>
              <a:pathLst>
                <a:path w="1680209" h="1264285">
                  <a:moveTo>
                    <a:pt x="1680044" y="0"/>
                  </a:moveTo>
                  <a:lnTo>
                    <a:pt x="0" y="0"/>
                  </a:lnTo>
                  <a:lnTo>
                    <a:pt x="0" y="1263840"/>
                  </a:lnTo>
                  <a:lnTo>
                    <a:pt x="1680044" y="1263840"/>
                  </a:lnTo>
                  <a:lnTo>
                    <a:pt x="1680044" y="0"/>
                  </a:lnTo>
                  <a:close/>
                </a:path>
              </a:pathLst>
            </a:custGeom>
            <a:solidFill>
              <a:srgbClr val="F88025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3" name="object 33"/>
            <p:cNvSpPr/>
            <p:nvPr/>
          </p:nvSpPr>
          <p:spPr>
            <a:xfrm>
              <a:off x="8380183" y="1356385"/>
              <a:ext cx="1680210" cy="1264285"/>
            </a:xfrm>
            <a:custGeom>
              <a:avLst/>
              <a:gdLst/>
              <a:ahLst/>
              <a:cxnLst/>
              <a:rect l="l" t="t" r="r" b="b"/>
              <a:pathLst>
                <a:path w="1680209" h="1264285">
                  <a:moveTo>
                    <a:pt x="1680044" y="0"/>
                  </a:moveTo>
                  <a:lnTo>
                    <a:pt x="0" y="0"/>
                  </a:lnTo>
                  <a:lnTo>
                    <a:pt x="0" y="1263840"/>
                  </a:lnTo>
                  <a:lnTo>
                    <a:pt x="1680044" y="1263840"/>
                  </a:lnTo>
                  <a:lnTo>
                    <a:pt x="1680044" y="0"/>
                  </a:lnTo>
                  <a:close/>
                </a:path>
              </a:pathLst>
            </a:custGeom>
            <a:solidFill>
              <a:srgbClr val="EE8641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4" name="object 34"/>
            <p:cNvSpPr/>
            <p:nvPr/>
          </p:nvSpPr>
          <p:spPr>
            <a:xfrm>
              <a:off x="333898" y="351904"/>
              <a:ext cx="931544" cy="180340"/>
            </a:xfrm>
            <a:custGeom>
              <a:avLst/>
              <a:gdLst/>
              <a:ahLst/>
              <a:cxnLst/>
              <a:rect l="l" t="t" r="r" b="b"/>
              <a:pathLst>
                <a:path w="931544" h="180340">
                  <a:moveTo>
                    <a:pt x="876300" y="0"/>
                  </a:moveTo>
                  <a:lnTo>
                    <a:pt x="55029" y="0"/>
                  </a:lnTo>
                  <a:lnTo>
                    <a:pt x="33609" y="4324"/>
                  </a:lnTo>
                  <a:lnTo>
                    <a:pt x="16117" y="16119"/>
                  </a:lnTo>
                  <a:lnTo>
                    <a:pt x="4324" y="33614"/>
                  </a:lnTo>
                  <a:lnTo>
                    <a:pt x="0" y="55041"/>
                  </a:lnTo>
                  <a:lnTo>
                    <a:pt x="0" y="124891"/>
                  </a:lnTo>
                  <a:lnTo>
                    <a:pt x="4324" y="146311"/>
                  </a:lnTo>
                  <a:lnTo>
                    <a:pt x="16117" y="163803"/>
                  </a:lnTo>
                  <a:lnTo>
                    <a:pt x="33609" y="175596"/>
                  </a:lnTo>
                  <a:lnTo>
                    <a:pt x="55029" y="179920"/>
                  </a:lnTo>
                  <a:lnTo>
                    <a:pt x="876300" y="179920"/>
                  </a:lnTo>
                  <a:lnTo>
                    <a:pt x="897724" y="175596"/>
                  </a:lnTo>
                  <a:lnTo>
                    <a:pt x="915215" y="163803"/>
                  </a:lnTo>
                  <a:lnTo>
                    <a:pt x="927006" y="146311"/>
                  </a:lnTo>
                  <a:lnTo>
                    <a:pt x="931329" y="124891"/>
                  </a:lnTo>
                  <a:lnTo>
                    <a:pt x="931329" y="55041"/>
                  </a:lnTo>
                  <a:lnTo>
                    <a:pt x="927006" y="33614"/>
                  </a:lnTo>
                  <a:lnTo>
                    <a:pt x="915215" y="16119"/>
                  </a:lnTo>
                  <a:lnTo>
                    <a:pt x="897724" y="4324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161F2B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72" name="object 72"/>
          <p:cNvSpPr/>
          <p:nvPr/>
        </p:nvSpPr>
        <p:spPr>
          <a:xfrm>
            <a:off x="10794351" y="338625"/>
            <a:ext cx="821951" cy="159124"/>
          </a:xfrm>
          <a:custGeom>
            <a:avLst/>
            <a:gdLst/>
            <a:ahLst/>
            <a:cxnLst/>
            <a:rect l="l" t="t" r="r" b="b"/>
            <a:pathLst>
              <a:path w="931545" h="180340">
                <a:moveTo>
                  <a:pt x="876300" y="0"/>
                </a:moveTo>
                <a:lnTo>
                  <a:pt x="55029" y="0"/>
                </a:lnTo>
                <a:lnTo>
                  <a:pt x="33609" y="4324"/>
                </a:lnTo>
                <a:lnTo>
                  <a:pt x="16117" y="16119"/>
                </a:lnTo>
                <a:lnTo>
                  <a:pt x="4324" y="33614"/>
                </a:lnTo>
                <a:lnTo>
                  <a:pt x="0" y="55041"/>
                </a:lnTo>
                <a:lnTo>
                  <a:pt x="0" y="124891"/>
                </a:lnTo>
                <a:lnTo>
                  <a:pt x="4324" y="146311"/>
                </a:lnTo>
                <a:lnTo>
                  <a:pt x="16117" y="163803"/>
                </a:lnTo>
                <a:lnTo>
                  <a:pt x="33609" y="175596"/>
                </a:lnTo>
                <a:lnTo>
                  <a:pt x="55029" y="179920"/>
                </a:lnTo>
                <a:lnTo>
                  <a:pt x="876300" y="179920"/>
                </a:lnTo>
                <a:lnTo>
                  <a:pt x="897724" y="175596"/>
                </a:lnTo>
                <a:lnTo>
                  <a:pt x="915215" y="163803"/>
                </a:lnTo>
                <a:lnTo>
                  <a:pt x="927006" y="146311"/>
                </a:lnTo>
                <a:lnTo>
                  <a:pt x="931329" y="124891"/>
                </a:lnTo>
                <a:lnTo>
                  <a:pt x="931329" y="55041"/>
                </a:lnTo>
                <a:lnTo>
                  <a:pt x="927006" y="33614"/>
                </a:lnTo>
                <a:lnTo>
                  <a:pt x="915215" y="16119"/>
                </a:lnTo>
                <a:lnTo>
                  <a:pt x="897724" y="4324"/>
                </a:lnTo>
                <a:lnTo>
                  <a:pt x="876300" y="0"/>
                </a:lnTo>
                <a:close/>
              </a:path>
            </a:pathLst>
          </a:custGeom>
          <a:solidFill>
            <a:srgbClr val="161F2B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3" name="object 73"/>
          <p:cNvSpPr txBox="1"/>
          <p:nvPr/>
        </p:nvSpPr>
        <p:spPr>
          <a:xfrm>
            <a:off x="10298098" y="56655"/>
            <a:ext cx="1757778" cy="114111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9869" algn="ctr">
              <a:spcBef>
                <a:spcPts val="88"/>
              </a:spcBef>
            </a:pPr>
            <a:r>
              <a:rPr sz="1456" b="1" spc="-269" dirty="0">
                <a:solidFill>
                  <a:srgbClr val="161F2B"/>
                </a:solidFill>
                <a:latin typeface="Verdana"/>
                <a:cs typeface="Verdana"/>
              </a:rPr>
              <a:t>16</a:t>
            </a:r>
            <a:endParaRPr sz="1456" dirty="0">
              <a:latin typeface="Verdana"/>
              <a:cs typeface="Verdana"/>
            </a:endParaRPr>
          </a:p>
          <a:p>
            <a:pPr marR="28016" algn="ctr">
              <a:spcBef>
                <a:spcPts val="494"/>
              </a:spcBef>
            </a:pPr>
            <a:r>
              <a:rPr sz="662" b="1" spc="-40" dirty="0">
                <a:solidFill>
                  <a:srgbClr val="FFFFFF"/>
                </a:solidFill>
                <a:latin typeface="Verdana"/>
                <a:cs typeface="Verdana"/>
              </a:rPr>
              <a:t>TÍTULO</a:t>
            </a:r>
            <a:r>
              <a:rPr sz="662" b="1" spc="-5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62" b="1" spc="-4" dirty="0">
                <a:solidFill>
                  <a:srgbClr val="FFFFFF"/>
                </a:solidFill>
                <a:latin typeface="Verdana"/>
                <a:cs typeface="Verdana"/>
              </a:rPr>
              <a:t>TEMA</a:t>
            </a:r>
            <a:endParaRPr sz="662" dirty="0">
              <a:latin typeface="Verdana"/>
              <a:cs typeface="Verdana"/>
            </a:endParaRPr>
          </a:p>
          <a:p>
            <a:pPr marL="11206" marR="4483" algn="just">
              <a:lnSpc>
                <a:spcPct val="109100"/>
              </a:lnSpc>
              <a:spcBef>
                <a:spcPts val="556"/>
              </a:spcBef>
            </a:pPr>
            <a:r>
              <a:rPr lang="es-ES" sz="1000" spc="-26" dirty="0">
                <a:solidFill>
                  <a:srgbClr val="161F2B"/>
                </a:solidFill>
                <a:latin typeface="Arial Black"/>
                <a:cs typeface="Arial Black"/>
              </a:rPr>
              <a:t>Herramientas y metodologías de innovación aplicadas a SST.</a:t>
            </a:r>
            <a:endParaRPr lang="es-ES" sz="1000" dirty="0">
              <a:latin typeface="Arial Black"/>
              <a:cs typeface="Arial Black"/>
            </a:endParaRPr>
          </a:p>
        </p:txBody>
      </p:sp>
      <p:sp>
        <p:nvSpPr>
          <p:cNvPr id="74" name="object 72">
            <a:extLst>
              <a:ext uri="{FF2B5EF4-FFF2-40B4-BE49-F238E27FC236}">
                <a16:creationId xmlns:a16="http://schemas.microsoft.com/office/drawing/2014/main" id="{8D8C32F5-44C6-4878-A063-2AD622EEF17B}"/>
              </a:ext>
            </a:extLst>
          </p:cNvPr>
          <p:cNvSpPr/>
          <p:nvPr/>
        </p:nvSpPr>
        <p:spPr>
          <a:xfrm>
            <a:off x="8762736" y="338625"/>
            <a:ext cx="821951" cy="159124"/>
          </a:xfrm>
          <a:custGeom>
            <a:avLst/>
            <a:gdLst/>
            <a:ahLst/>
            <a:cxnLst/>
            <a:rect l="l" t="t" r="r" b="b"/>
            <a:pathLst>
              <a:path w="931545" h="180340">
                <a:moveTo>
                  <a:pt x="876300" y="0"/>
                </a:moveTo>
                <a:lnTo>
                  <a:pt x="55029" y="0"/>
                </a:lnTo>
                <a:lnTo>
                  <a:pt x="33609" y="4324"/>
                </a:lnTo>
                <a:lnTo>
                  <a:pt x="16117" y="16119"/>
                </a:lnTo>
                <a:lnTo>
                  <a:pt x="4324" y="33614"/>
                </a:lnTo>
                <a:lnTo>
                  <a:pt x="0" y="55041"/>
                </a:lnTo>
                <a:lnTo>
                  <a:pt x="0" y="124891"/>
                </a:lnTo>
                <a:lnTo>
                  <a:pt x="4324" y="146311"/>
                </a:lnTo>
                <a:lnTo>
                  <a:pt x="16117" y="163803"/>
                </a:lnTo>
                <a:lnTo>
                  <a:pt x="33609" y="175596"/>
                </a:lnTo>
                <a:lnTo>
                  <a:pt x="55029" y="179920"/>
                </a:lnTo>
                <a:lnTo>
                  <a:pt x="876300" y="179920"/>
                </a:lnTo>
                <a:lnTo>
                  <a:pt x="897724" y="175596"/>
                </a:lnTo>
                <a:lnTo>
                  <a:pt x="915215" y="163803"/>
                </a:lnTo>
                <a:lnTo>
                  <a:pt x="927006" y="146311"/>
                </a:lnTo>
                <a:lnTo>
                  <a:pt x="931329" y="124891"/>
                </a:lnTo>
                <a:lnTo>
                  <a:pt x="931329" y="55041"/>
                </a:lnTo>
                <a:lnTo>
                  <a:pt x="927006" y="33614"/>
                </a:lnTo>
                <a:lnTo>
                  <a:pt x="915215" y="16119"/>
                </a:lnTo>
                <a:lnTo>
                  <a:pt x="897724" y="4324"/>
                </a:lnTo>
                <a:lnTo>
                  <a:pt x="876300" y="0"/>
                </a:lnTo>
                <a:close/>
              </a:path>
            </a:pathLst>
          </a:custGeom>
          <a:solidFill>
            <a:srgbClr val="161F2B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5" name="object 73">
            <a:extLst>
              <a:ext uri="{FF2B5EF4-FFF2-40B4-BE49-F238E27FC236}">
                <a16:creationId xmlns:a16="http://schemas.microsoft.com/office/drawing/2014/main" id="{93270C06-4857-4EE4-841C-C3F082546E50}"/>
              </a:ext>
            </a:extLst>
          </p:cNvPr>
          <p:cNvSpPr txBox="1"/>
          <p:nvPr/>
        </p:nvSpPr>
        <p:spPr>
          <a:xfrm>
            <a:off x="8292194" y="56655"/>
            <a:ext cx="1757778" cy="97337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9869" algn="ctr">
              <a:spcBef>
                <a:spcPts val="88"/>
              </a:spcBef>
            </a:pPr>
            <a:r>
              <a:rPr sz="1456" b="1" spc="-269" dirty="0">
                <a:solidFill>
                  <a:srgbClr val="161F2B"/>
                </a:solidFill>
                <a:latin typeface="Verdana"/>
                <a:cs typeface="Verdana"/>
              </a:rPr>
              <a:t>1</a:t>
            </a:r>
            <a:r>
              <a:rPr lang="es-MX" sz="1456" b="1" spc="-269" dirty="0">
                <a:solidFill>
                  <a:srgbClr val="161F2B"/>
                </a:solidFill>
                <a:latin typeface="Verdana"/>
                <a:cs typeface="Verdana"/>
              </a:rPr>
              <a:t>7</a:t>
            </a:r>
            <a:endParaRPr sz="1456" dirty="0">
              <a:latin typeface="Verdana"/>
              <a:cs typeface="Verdana"/>
            </a:endParaRPr>
          </a:p>
          <a:p>
            <a:pPr marR="28016" algn="ctr">
              <a:spcBef>
                <a:spcPts val="494"/>
              </a:spcBef>
            </a:pPr>
            <a:r>
              <a:rPr sz="662" b="1" spc="-40" dirty="0">
                <a:solidFill>
                  <a:srgbClr val="FFFFFF"/>
                </a:solidFill>
                <a:latin typeface="Verdana"/>
                <a:cs typeface="Verdana"/>
              </a:rPr>
              <a:t>TÍTULO</a:t>
            </a:r>
            <a:r>
              <a:rPr sz="662" b="1" spc="-5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62" b="1" spc="-4" dirty="0">
                <a:solidFill>
                  <a:srgbClr val="FFFFFF"/>
                </a:solidFill>
                <a:latin typeface="Verdana"/>
                <a:cs typeface="Verdana"/>
              </a:rPr>
              <a:t>TEMA</a:t>
            </a:r>
            <a:endParaRPr sz="662" dirty="0">
              <a:latin typeface="Verdana"/>
              <a:cs typeface="Verdana"/>
            </a:endParaRPr>
          </a:p>
          <a:p>
            <a:pPr marL="11206" marR="4483" algn="just">
              <a:lnSpc>
                <a:spcPct val="109100"/>
              </a:lnSpc>
              <a:spcBef>
                <a:spcPts val="556"/>
              </a:spcBef>
            </a:pPr>
            <a:r>
              <a:rPr lang="es-ES" sz="1000" spc="-26" dirty="0">
                <a:solidFill>
                  <a:srgbClr val="161F2B"/>
                </a:solidFill>
                <a:latin typeface="Arial Black"/>
                <a:cs typeface="Arial Black"/>
              </a:rPr>
              <a:t>Proceso creativo y técnicas de ideación aplicadas a SST</a:t>
            </a:r>
            <a:r>
              <a:rPr lang="es-ES" sz="600" spc="-44" dirty="0">
                <a:solidFill>
                  <a:srgbClr val="161F2B"/>
                </a:solidFill>
                <a:latin typeface="Arial Black"/>
                <a:cs typeface="Arial Black"/>
              </a:rPr>
              <a:t>.</a:t>
            </a:r>
            <a:endParaRPr lang="es-ES" sz="600" dirty="0">
              <a:latin typeface="Arial Black"/>
              <a:cs typeface="Arial Black"/>
            </a:endParaRPr>
          </a:p>
        </p:txBody>
      </p:sp>
      <p:sp>
        <p:nvSpPr>
          <p:cNvPr id="76" name="object 72">
            <a:extLst>
              <a:ext uri="{FF2B5EF4-FFF2-40B4-BE49-F238E27FC236}">
                <a16:creationId xmlns:a16="http://schemas.microsoft.com/office/drawing/2014/main" id="{A9369186-F4DE-42DD-A1E1-7B9C78C2591F}"/>
              </a:ext>
            </a:extLst>
          </p:cNvPr>
          <p:cNvSpPr/>
          <p:nvPr/>
        </p:nvSpPr>
        <p:spPr>
          <a:xfrm>
            <a:off x="6752627" y="338625"/>
            <a:ext cx="821951" cy="159124"/>
          </a:xfrm>
          <a:custGeom>
            <a:avLst/>
            <a:gdLst/>
            <a:ahLst/>
            <a:cxnLst/>
            <a:rect l="l" t="t" r="r" b="b"/>
            <a:pathLst>
              <a:path w="931545" h="180340">
                <a:moveTo>
                  <a:pt x="876300" y="0"/>
                </a:moveTo>
                <a:lnTo>
                  <a:pt x="55029" y="0"/>
                </a:lnTo>
                <a:lnTo>
                  <a:pt x="33609" y="4324"/>
                </a:lnTo>
                <a:lnTo>
                  <a:pt x="16117" y="16119"/>
                </a:lnTo>
                <a:lnTo>
                  <a:pt x="4324" y="33614"/>
                </a:lnTo>
                <a:lnTo>
                  <a:pt x="0" y="55041"/>
                </a:lnTo>
                <a:lnTo>
                  <a:pt x="0" y="124891"/>
                </a:lnTo>
                <a:lnTo>
                  <a:pt x="4324" y="146311"/>
                </a:lnTo>
                <a:lnTo>
                  <a:pt x="16117" y="163803"/>
                </a:lnTo>
                <a:lnTo>
                  <a:pt x="33609" y="175596"/>
                </a:lnTo>
                <a:lnTo>
                  <a:pt x="55029" y="179920"/>
                </a:lnTo>
                <a:lnTo>
                  <a:pt x="876300" y="179920"/>
                </a:lnTo>
                <a:lnTo>
                  <a:pt x="897724" y="175596"/>
                </a:lnTo>
                <a:lnTo>
                  <a:pt x="915215" y="163803"/>
                </a:lnTo>
                <a:lnTo>
                  <a:pt x="927006" y="146311"/>
                </a:lnTo>
                <a:lnTo>
                  <a:pt x="931329" y="124891"/>
                </a:lnTo>
                <a:lnTo>
                  <a:pt x="931329" y="55041"/>
                </a:lnTo>
                <a:lnTo>
                  <a:pt x="927006" y="33614"/>
                </a:lnTo>
                <a:lnTo>
                  <a:pt x="915215" y="16119"/>
                </a:lnTo>
                <a:lnTo>
                  <a:pt x="897724" y="4324"/>
                </a:lnTo>
                <a:lnTo>
                  <a:pt x="876300" y="0"/>
                </a:lnTo>
                <a:close/>
              </a:path>
            </a:pathLst>
          </a:custGeom>
          <a:solidFill>
            <a:srgbClr val="161F2B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7" name="object 73">
            <a:extLst>
              <a:ext uri="{FF2B5EF4-FFF2-40B4-BE49-F238E27FC236}">
                <a16:creationId xmlns:a16="http://schemas.microsoft.com/office/drawing/2014/main" id="{BBAE8162-2617-4E71-887F-1928185A05A9}"/>
              </a:ext>
            </a:extLst>
          </p:cNvPr>
          <p:cNvSpPr txBox="1"/>
          <p:nvPr/>
        </p:nvSpPr>
        <p:spPr>
          <a:xfrm>
            <a:off x="6256374" y="56655"/>
            <a:ext cx="1757778" cy="80563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9869" algn="ctr">
              <a:spcBef>
                <a:spcPts val="88"/>
              </a:spcBef>
            </a:pPr>
            <a:r>
              <a:rPr sz="1456" b="1" spc="-269" dirty="0">
                <a:solidFill>
                  <a:srgbClr val="161F2B"/>
                </a:solidFill>
                <a:latin typeface="Verdana"/>
                <a:cs typeface="Verdana"/>
              </a:rPr>
              <a:t>1</a:t>
            </a:r>
            <a:r>
              <a:rPr lang="es-MX" sz="1456" b="1" spc="-269" dirty="0">
                <a:solidFill>
                  <a:srgbClr val="161F2B"/>
                </a:solidFill>
                <a:latin typeface="Verdana"/>
                <a:cs typeface="Verdana"/>
              </a:rPr>
              <a:t>8</a:t>
            </a:r>
            <a:endParaRPr sz="1456" dirty="0">
              <a:latin typeface="Verdana"/>
              <a:cs typeface="Verdana"/>
            </a:endParaRPr>
          </a:p>
          <a:p>
            <a:pPr marR="28016" algn="ctr">
              <a:spcBef>
                <a:spcPts val="494"/>
              </a:spcBef>
            </a:pPr>
            <a:r>
              <a:rPr sz="662" b="1" spc="-40" dirty="0">
                <a:solidFill>
                  <a:srgbClr val="FFFFFF"/>
                </a:solidFill>
                <a:latin typeface="Verdana"/>
                <a:cs typeface="Verdana"/>
              </a:rPr>
              <a:t>TÍTULO</a:t>
            </a:r>
            <a:r>
              <a:rPr sz="662" b="1" spc="-5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62" b="1" spc="-4" dirty="0">
                <a:solidFill>
                  <a:srgbClr val="FFFFFF"/>
                </a:solidFill>
                <a:latin typeface="Verdana"/>
                <a:cs typeface="Verdana"/>
              </a:rPr>
              <a:t>TEMA</a:t>
            </a:r>
            <a:endParaRPr sz="662" dirty="0">
              <a:latin typeface="Verdana"/>
              <a:cs typeface="Verdana"/>
            </a:endParaRPr>
          </a:p>
          <a:p>
            <a:pPr marL="11206" marR="4483" algn="just">
              <a:lnSpc>
                <a:spcPct val="109100"/>
              </a:lnSpc>
              <a:spcBef>
                <a:spcPts val="556"/>
              </a:spcBef>
            </a:pPr>
            <a:r>
              <a:rPr lang="es-ES" sz="1000" spc="-26" dirty="0">
                <a:solidFill>
                  <a:srgbClr val="161F2B"/>
                </a:solidFill>
                <a:latin typeface="Arial Black"/>
                <a:cs typeface="Arial Black"/>
              </a:rPr>
              <a:t>Métricas: ¿Cómo medir la innovación en SST?</a:t>
            </a:r>
            <a:endParaRPr sz="1050" dirty="0">
              <a:latin typeface="Arial Black"/>
              <a:cs typeface="Arial Black"/>
            </a:endParaRPr>
          </a:p>
        </p:txBody>
      </p:sp>
      <p:sp>
        <p:nvSpPr>
          <p:cNvPr id="78" name="object 72">
            <a:extLst>
              <a:ext uri="{FF2B5EF4-FFF2-40B4-BE49-F238E27FC236}">
                <a16:creationId xmlns:a16="http://schemas.microsoft.com/office/drawing/2014/main" id="{8D9F5C7B-A96B-46B4-86D6-3E5969DCA476}"/>
              </a:ext>
            </a:extLst>
          </p:cNvPr>
          <p:cNvSpPr/>
          <p:nvPr/>
        </p:nvSpPr>
        <p:spPr>
          <a:xfrm>
            <a:off x="4711360" y="337472"/>
            <a:ext cx="821951" cy="159124"/>
          </a:xfrm>
          <a:custGeom>
            <a:avLst/>
            <a:gdLst/>
            <a:ahLst/>
            <a:cxnLst/>
            <a:rect l="l" t="t" r="r" b="b"/>
            <a:pathLst>
              <a:path w="931545" h="180340">
                <a:moveTo>
                  <a:pt x="876300" y="0"/>
                </a:moveTo>
                <a:lnTo>
                  <a:pt x="55029" y="0"/>
                </a:lnTo>
                <a:lnTo>
                  <a:pt x="33609" y="4324"/>
                </a:lnTo>
                <a:lnTo>
                  <a:pt x="16117" y="16119"/>
                </a:lnTo>
                <a:lnTo>
                  <a:pt x="4324" y="33614"/>
                </a:lnTo>
                <a:lnTo>
                  <a:pt x="0" y="55041"/>
                </a:lnTo>
                <a:lnTo>
                  <a:pt x="0" y="124891"/>
                </a:lnTo>
                <a:lnTo>
                  <a:pt x="4324" y="146311"/>
                </a:lnTo>
                <a:lnTo>
                  <a:pt x="16117" y="163803"/>
                </a:lnTo>
                <a:lnTo>
                  <a:pt x="33609" y="175596"/>
                </a:lnTo>
                <a:lnTo>
                  <a:pt x="55029" y="179920"/>
                </a:lnTo>
                <a:lnTo>
                  <a:pt x="876300" y="179920"/>
                </a:lnTo>
                <a:lnTo>
                  <a:pt x="897724" y="175596"/>
                </a:lnTo>
                <a:lnTo>
                  <a:pt x="915215" y="163803"/>
                </a:lnTo>
                <a:lnTo>
                  <a:pt x="927006" y="146311"/>
                </a:lnTo>
                <a:lnTo>
                  <a:pt x="931329" y="124891"/>
                </a:lnTo>
                <a:lnTo>
                  <a:pt x="931329" y="55041"/>
                </a:lnTo>
                <a:lnTo>
                  <a:pt x="927006" y="33614"/>
                </a:lnTo>
                <a:lnTo>
                  <a:pt x="915215" y="16119"/>
                </a:lnTo>
                <a:lnTo>
                  <a:pt x="897724" y="4324"/>
                </a:lnTo>
                <a:lnTo>
                  <a:pt x="876300" y="0"/>
                </a:lnTo>
                <a:close/>
              </a:path>
            </a:pathLst>
          </a:custGeom>
          <a:solidFill>
            <a:srgbClr val="161F2B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9" name="object 73">
            <a:extLst>
              <a:ext uri="{FF2B5EF4-FFF2-40B4-BE49-F238E27FC236}">
                <a16:creationId xmlns:a16="http://schemas.microsoft.com/office/drawing/2014/main" id="{AF2EB055-14A9-4C8D-8C19-75CFA22D5E71}"/>
              </a:ext>
            </a:extLst>
          </p:cNvPr>
          <p:cNvSpPr txBox="1"/>
          <p:nvPr/>
        </p:nvSpPr>
        <p:spPr>
          <a:xfrm>
            <a:off x="4240818" y="55502"/>
            <a:ext cx="1851612" cy="97337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9869" algn="ctr">
              <a:spcBef>
                <a:spcPts val="88"/>
              </a:spcBef>
            </a:pPr>
            <a:r>
              <a:rPr sz="1456" b="1" spc="-269" dirty="0">
                <a:solidFill>
                  <a:srgbClr val="161F2B"/>
                </a:solidFill>
                <a:latin typeface="Verdana"/>
                <a:cs typeface="Verdana"/>
              </a:rPr>
              <a:t>1</a:t>
            </a:r>
            <a:r>
              <a:rPr lang="es-MX" sz="1456" b="1" spc="-269" dirty="0">
                <a:solidFill>
                  <a:srgbClr val="161F2B"/>
                </a:solidFill>
                <a:latin typeface="Verdana"/>
                <a:cs typeface="Verdana"/>
              </a:rPr>
              <a:t>9</a:t>
            </a:r>
            <a:endParaRPr sz="1456" dirty="0">
              <a:latin typeface="Verdana"/>
              <a:cs typeface="Verdana"/>
            </a:endParaRPr>
          </a:p>
          <a:p>
            <a:pPr marR="28016" algn="ctr">
              <a:spcBef>
                <a:spcPts val="494"/>
              </a:spcBef>
            </a:pPr>
            <a:r>
              <a:rPr sz="662" b="1" spc="-40" dirty="0">
                <a:solidFill>
                  <a:srgbClr val="FFFFFF"/>
                </a:solidFill>
                <a:latin typeface="Verdana"/>
                <a:cs typeface="Verdana"/>
              </a:rPr>
              <a:t>TÍTULO</a:t>
            </a:r>
            <a:r>
              <a:rPr sz="662" b="1" spc="-5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62" b="1" spc="-4" dirty="0">
                <a:solidFill>
                  <a:srgbClr val="FFFFFF"/>
                </a:solidFill>
                <a:latin typeface="Verdana"/>
                <a:cs typeface="Verdana"/>
              </a:rPr>
              <a:t>TEMA</a:t>
            </a:r>
            <a:endParaRPr sz="662" dirty="0">
              <a:latin typeface="Verdana"/>
              <a:cs typeface="Verdana"/>
            </a:endParaRPr>
          </a:p>
          <a:p>
            <a:pPr marL="11206" marR="4483" algn="just">
              <a:lnSpc>
                <a:spcPct val="109100"/>
              </a:lnSpc>
              <a:spcBef>
                <a:spcPts val="556"/>
              </a:spcBef>
            </a:pPr>
            <a:r>
              <a:rPr lang="es-ES_tradnl" sz="1000" spc="-26" dirty="0">
                <a:solidFill>
                  <a:srgbClr val="161F2B"/>
                </a:solidFill>
                <a:latin typeface="Arial Black"/>
                <a:cs typeface="Arial Black"/>
              </a:rPr>
              <a:t>Pasos claves para un proceso exitoso de prototipado aplicado a SST</a:t>
            </a:r>
            <a:r>
              <a:rPr lang="es-ES_tradnl" sz="600" spc="-44" dirty="0">
                <a:solidFill>
                  <a:srgbClr val="161F2B"/>
                </a:solidFill>
                <a:latin typeface="Arial Black"/>
                <a:cs typeface="Arial Black"/>
              </a:rPr>
              <a:t>.</a:t>
            </a:r>
            <a:endParaRPr lang="es-ES_tradnl" sz="600" dirty="0">
              <a:latin typeface="Arial Black"/>
              <a:cs typeface="Arial Black"/>
            </a:endParaRPr>
          </a:p>
        </p:txBody>
      </p:sp>
      <p:sp>
        <p:nvSpPr>
          <p:cNvPr id="80" name="object 72">
            <a:extLst>
              <a:ext uri="{FF2B5EF4-FFF2-40B4-BE49-F238E27FC236}">
                <a16:creationId xmlns:a16="http://schemas.microsoft.com/office/drawing/2014/main" id="{CA048DFE-8C0A-4BF0-B640-F90D077495FD}"/>
              </a:ext>
            </a:extLst>
          </p:cNvPr>
          <p:cNvSpPr/>
          <p:nvPr/>
        </p:nvSpPr>
        <p:spPr>
          <a:xfrm>
            <a:off x="2701251" y="337472"/>
            <a:ext cx="821951" cy="159124"/>
          </a:xfrm>
          <a:custGeom>
            <a:avLst/>
            <a:gdLst/>
            <a:ahLst/>
            <a:cxnLst/>
            <a:rect l="l" t="t" r="r" b="b"/>
            <a:pathLst>
              <a:path w="931545" h="180340">
                <a:moveTo>
                  <a:pt x="876300" y="0"/>
                </a:moveTo>
                <a:lnTo>
                  <a:pt x="55029" y="0"/>
                </a:lnTo>
                <a:lnTo>
                  <a:pt x="33609" y="4324"/>
                </a:lnTo>
                <a:lnTo>
                  <a:pt x="16117" y="16119"/>
                </a:lnTo>
                <a:lnTo>
                  <a:pt x="4324" y="33614"/>
                </a:lnTo>
                <a:lnTo>
                  <a:pt x="0" y="55041"/>
                </a:lnTo>
                <a:lnTo>
                  <a:pt x="0" y="124891"/>
                </a:lnTo>
                <a:lnTo>
                  <a:pt x="4324" y="146311"/>
                </a:lnTo>
                <a:lnTo>
                  <a:pt x="16117" y="163803"/>
                </a:lnTo>
                <a:lnTo>
                  <a:pt x="33609" y="175596"/>
                </a:lnTo>
                <a:lnTo>
                  <a:pt x="55029" y="179920"/>
                </a:lnTo>
                <a:lnTo>
                  <a:pt x="876300" y="179920"/>
                </a:lnTo>
                <a:lnTo>
                  <a:pt x="897724" y="175596"/>
                </a:lnTo>
                <a:lnTo>
                  <a:pt x="915215" y="163803"/>
                </a:lnTo>
                <a:lnTo>
                  <a:pt x="927006" y="146311"/>
                </a:lnTo>
                <a:lnTo>
                  <a:pt x="931329" y="124891"/>
                </a:lnTo>
                <a:lnTo>
                  <a:pt x="931329" y="55041"/>
                </a:lnTo>
                <a:lnTo>
                  <a:pt x="927006" y="33614"/>
                </a:lnTo>
                <a:lnTo>
                  <a:pt x="915215" y="16119"/>
                </a:lnTo>
                <a:lnTo>
                  <a:pt x="897724" y="4324"/>
                </a:lnTo>
                <a:lnTo>
                  <a:pt x="876300" y="0"/>
                </a:lnTo>
                <a:close/>
              </a:path>
            </a:pathLst>
          </a:custGeom>
          <a:solidFill>
            <a:srgbClr val="161F2B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1" name="object 73">
            <a:extLst>
              <a:ext uri="{FF2B5EF4-FFF2-40B4-BE49-F238E27FC236}">
                <a16:creationId xmlns:a16="http://schemas.microsoft.com/office/drawing/2014/main" id="{A24AFB97-23FB-463C-BCFA-703B4180EC14}"/>
              </a:ext>
            </a:extLst>
          </p:cNvPr>
          <p:cNvSpPr txBox="1"/>
          <p:nvPr/>
        </p:nvSpPr>
        <p:spPr>
          <a:xfrm>
            <a:off x="2204998" y="55502"/>
            <a:ext cx="1757778" cy="80563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9869" algn="ctr">
              <a:spcBef>
                <a:spcPts val="88"/>
              </a:spcBef>
            </a:pPr>
            <a:r>
              <a:rPr lang="es-MX" sz="1456" b="1" spc="-269" dirty="0">
                <a:solidFill>
                  <a:srgbClr val="161F2B"/>
                </a:solidFill>
                <a:latin typeface="Verdana"/>
                <a:cs typeface="Verdana"/>
              </a:rPr>
              <a:t>20</a:t>
            </a:r>
            <a:endParaRPr sz="1456" dirty="0">
              <a:latin typeface="Verdana"/>
              <a:cs typeface="Verdana"/>
            </a:endParaRPr>
          </a:p>
          <a:p>
            <a:pPr marR="28016" algn="ctr">
              <a:spcBef>
                <a:spcPts val="494"/>
              </a:spcBef>
            </a:pPr>
            <a:r>
              <a:rPr sz="662" b="1" spc="-40" dirty="0">
                <a:solidFill>
                  <a:srgbClr val="FFFFFF"/>
                </a:solidFill>
                <a:latin typeface="Verdana"/>
                <a:cs typeface="Verdana"/>
              </a:rPr>
              <a:t>TÍTULO</a:t>
            </a:r>
            <a:r>
              <a:rPr sz="662" b="1" spc="-5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62" b="1" spc="-4" dirty="0">
                <a:solidFill>
                  <a:srgbClr val="FFFFFF"/>
                </a:solidFill>
                <a:latin typeface="Verdana"/>
                <a:cs typeface="Verdana"/>
              </a:rPr>
              <a:t>TEMA</a:t>
            </a:r>
            <a:endParaRPr sz="662" dirty="0">
              <a:latin typeface="Verdana"/>
              <a:cs typeface="Verdana"/>
            </a:endParaRPr>
          </a:p>
          <a:p>
            <a:pPr marL="11206" marR="4483" algn="just">
              <a:lnSpc>
                <a:spcPct val="109100"/>
              </a:lnSpc>
              <a:spcBef>
                <a:spcPts val="556"/>
              </a:spcBef>
            </a:pPr>
            <a:r>
              <a:rPr lang="es-ES" sz="1000" spc="-26" dirty="0">
                <a:solidFill>
                  <a:srgbClr val="161F2B"/>
                </a:solidFill>
                <a:latin typeface="Arial Black"/>
                <a:cs typeface="Arial Black"/>
              </a:rPr>
              <a:t>Pitch de innovación en SST</a:t>
            </a:r>
            <a:r>
              <a:rPr lang="es-ES" sz="1000" spc="-44" dirty="0">
                <a:solidFill>
                  <a:srgbClr val="161F2B"/>
                </a:solidFill>
                <a:latin typeface="Arial Black"/>
                <a:cs typeface="Arial Black"/>
              </a:rPr>
              <a:t>.</a:t>
            </a:r>
            <a:endParaRPr lang="es-ES" sz="1000" dirty="0">
              <a:latin typeface="Arial Black"/>
              <a:cs typeface="Arial Black"/>
            </a:endParaRPr>
          </a:p>
        </p:txBody>
      </p:sp>
      <p:sp>
        <p:nvSpPr>
          <p:cNvPr id="92" name="object 72">
            <a:extLst>
              <a:ext uri="{FF2B5EF4-FFF2-40B4-BE49-F238E27FC236}">
                <a16:creationId xmlns:a16="http://schemas.microsoft.com/office/drawing/2014/main" id="{FEA94892-2571-4243-AD29-5A823D648B7D}"/>
              </a:ext>
            </a:extLst>
          </p:cNvPr>
          <p:cNvSpPr/>
          <p:nvPr/>
        </p:nvSpPr>
        <p:spPr>
          <a:xfrm>
            <a:off x="10794351" y="5994813"/>
            <a:ext cx="821951" cy="159124"/>
          </a:xfrm>
          <a:custGeom>
            <a:avLst/>
            <a:gdLst/>
            <a:ahLst/>
            <a:cxnLst/>
            <a:rect l="l" t="t" r="r" b="b"/>
            <a:pathLst>
              <a:path w="931545" h="180340">
                <a:moveTo>
                  <a:pt x="876300" y="0"/>
                </a:moveTo>
                <a:lnTo>
                  <a:pt x="55029" y="0"/>
                </a:lnTo>
                <a:lnTo>
                  <a:pt x="33609" y="4324"/>
                </a:lnTo>
                <a:lnTo>
                  <a:pt x="16117" y="16119"/>
                </a:lnTo>
                <a:lnTo>
                  <a:pt x="4324" y="33614"/>
                </a:lnTo>
                <a:lnTo>
                  <a:pt x="0" y="55041"/>
                </a:lnTo>
                <a:lnTo>
                  <a:pt x="0" y="124891"/>
                </a:lnTo>
                <a:lnTo>
                  <a:pt x="4324" y="146311"/>
                </a:lnTo>
                <a:lnTo>
                  <a:pt x="16117" y="163803"/>
                </a:lnTo>
                <a:lnTo>
                  <a:pt x="33609" y="175596"/>
                </a:lnTo>
                <a:lnTo>
                  <a:pt x="55029" y="179920"/>
                </a:lnTo>
                <a:lnTo>
                  <a:pt x="876300" y="179920"/>
                </a:lnTo>
                <a:lnTo>
                  <a:pt x="897724" y="175596"/>
                </a:lnTo>
                <a:lnTo>
                  <a:pt x="915215" y="163803"/>
                </a:lnTo>
                <a:lnTo>
                  <a:pt x="927006" y="146311"/>
                </a:lnTo>
                <a:lnTo>
                  <a:pt x="931329" y="124891"/>
                </a:lnTo>
                <a:lnTo>
                  <a:pt x="931329" y="55041"/>
                </a:lnTo>
                <a:lnTo>
                  <a:pt x="927006" y="33614"/>
                </a:lnTo>
                <a:lnTo>
                  <a:pt x="915215" y="16119"/>
                </a:lnTo>
                <a:lnTo>
                  <a:pt x="897724" y="4324"/>
                </a:lnTo>
                <a:lnTo>
                  <a:pt x="876300" y="0"/>
                </a:lnTo>
                <a:close/>
              </a:path>
            </a:pathLst>
          </a:custGeom>
          <a:solidFill>
            <a:srgbClr val="161F2B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3" name="object 73">
            <a:extLst>
              <a:ext uri="{FF2B5EF4-FFF2-40B4-BE49-F238E27FC236}">
                <a16:creationId xmlns:a16="http://schemas.microsoft.com/office/drawing/2014/main" id="{1E90389A-5E16-4AD0-B797-9E81C9D44C72}"/>
              </a:ext>
            </a:extLst>
          </p:cNvPr>
          <p:cNvSpPr txBox="1"/>
          <p:nvPr/>
        </p:nvSpPr>
        <p:spPr>
          <a:xfrm>
            <a:off x="10298098" y="5712843"/>
            <a:ext cx="1757778" cy="97337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9869" algn="ctr">
              <a:spcBef>
                <a:spcPts val="88"/>
              </a:spcBef>
            </a:pPr>
            <a:r>
              <a:rPr sz="1456" b="1" spc="-269" dirty="0">
                <a:solidFill>
                  <a:srgbClr val="161F2B"/>
                </a:solidFill>
                <a:latin typeface="Verdana"/>
                <a:cs typeface="Verdana"/>
              </a:rPr>
              <a:t>1</a:t>
            </a:r>
            <a:r>
              <a:rPr lang="es-MX" sz="1456" b="1" spc="-269" dirty="0">
                <a:solidFill>
                  <a:srgbClr val="161F2B"/>
                </a:solidFill>
                <a:latin typeface="Verdana"/>
                <a:cs typeface="Verdana"/>
              </a:rPr>
              <a:t>1</a:t>
            </a:r>
            <a:endParaRPr sz="1456" dirty="0">
              <a:latin typeface="Verdana"/>
              <a:cs typeface="Verdana"/>
            </a:endParaRPr>
          </a:p>
          <a:p>
            <a:pPr marR="28016" algn="ctr">
              <a:spcBef>
                <a:spcPts val="494"/>
              </a:spcBef>
            </a:pPr>
            <a:r>
              <a:rPr sz="662" b="1" spc="-40" dirty="0">
                <a:solidFill>
                  <a:srgbClr val="FFFFFF"/>
                </a:solidFill>
                <a:latin typeface="Verdana"/>
                <a:cs typeface="Verdana"/>
              </a:rPr>
              <a:t>TÍTULO</a:t>
            </a:r>
            <a:r>
              <a:rPr sz="662" b="1" spc="-5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62" b="1" spc="-4" dirty="0">
                <a:solidFill>
                  <a:srgbClr val="FFFFFF"/>
                </a:solidFill>
                <a:latin typeface="Verdana"/>
                <a:cs typeface="Verdana"/>
              </a:rPr>
              <a:t>TEMA</a:t>
            </a:r>
            <a:endParaRPr sz="662" dirty="0">
              <a:latin typeface="Verdana"/>
              <a:cs typeface="Verdana"/>
            </a:endParaRPr>
          </a:p>
          <a:p>
            <a:pPr marL="11206" marR="4483" algn="just">
              <a:lnSpc>
                <a:spcPct val="109100"/>
              </a:lnSpc>
              <a:spcBef>
                <a:spcPts val="556"/>
              </a:spcBef>
            </a:pPr>
            <a:r>
              <a:rPr lang="es-ES" sz="1000" spc="-26" dirty="0">
                <a:solidFill>
                  <a:schemeClr val="bg1"/>
                </a:solidFill>
                <a:latin typeface="Arial Black"/>
              </a:rPr>
              <a:t>Incorporando la innovación a la estrategia de SST de la empresa.</a:t>
            </a:r>
          </a:p>
        </p:txBody>
      </p:sp>
      <p:sp>
        <p:nvSpPr>
          <p:cNvPr id="94" name="object 72">
            <a:extLst>
              <a:ext uri="{FF2B5EF4-FFF2-40B4-BE49-F238E27FC236}">
                <a16:creationId xmlns:a16="http://schemas.microsoft.com/office/drawing/2014/main" id="{B3011DBB-D737-49F7-BF33-00ACB6A1630A}"/>
              </a:ext>
            </a:extLst>
          </p:cNvPr>
          <p:cNvSpPr/>
          <p:nvPr/>
        </p:nvSpPr>
        <p:spPr>
          <a:xfrm>
            <a:off x="8762736" y="5994813"/>
            <a:ext cx="821951" cy="159124"/>
          </a:xfrm>
          <a:custGeom>
            <a:avLst/>
            <a:gdLst/>
            <a:ahLst/>
            <a:cxnLst/>
            <a:rect l="l" t="t" r="r" b="b"/>
            <a:pathLst>
              <a:path w="931545" h="180340">
                <a:moveTo>
                  <a:pt x="876300" y="0"/>
                </a:moveTo>
                <a:lnTo>
                  <a:pt x="55029" y="0"/>
                </a:lnTo>
                <a:lnTo>
                  <a:pt x="33609" y="4324"/>
                </a:lnTo>
                <a:lnTo>
                  <a:pt x="16117" y="16119"/>
                </a:lnTo>
                <a:lnTo>
                  <a:pt x="4324" y="33614"/>
                </a:lnTo>
                <a:lnTo>
                  <a:pt x="0" y="55041"/>
                </a:lnTo>
                <a:lnTo>
                  <a:pt x="0" y="124891"/>
                </a:lnTo>
                <a:lnTo>
                  <a:pt x="4324" y="146311"/>
                </a:lnTo>
                <a:lnTo>
                  <a:pt x="16117" y="163803"/>
                </a:lnTo>
                <a:lnTo>
                  <a:pt x="33609" y="175596"/>
                </a:lnTo>
                <a:lnTo>
                  <a:pt x="55029" y="179920"/>
                </a:lnTo>
                <a:lnTo>
                  <a:pt x="876300" y="179920"/>
                </a:lnTo>
                <a:lnTo>
                  <a:pt x="897724" y="175596"/>
                </a:lnTo>
                <a:lnTo>
                  <a:pt x="915215" y="163803"/>
                </a:lnTo>
                <a:lnTo>
                  <a:pt x="927006" y="146311"/>
                </a:lnTo>
                <a:lnTo>
                  <a:pt x="931329" y="124891"/>
                </a:lnTo>
                <a:lnTo>
                  <a:pt x="931329" y="55041"/>
                </a:lnTo>
                <a:lnTo>
                  <a:pt x="927006" y="33614"/>
                </a:lnTo>
                <a:lnTo>
                  <a:pt x="915215" y="16119"/>
                </a:lnTo>
                <a:lnTo>
                  <a:pt x="897724" y="4324"/>
                </a:lnTo>
                <a:lnTo>
                  <a:pt x="876300" y="0"/>
                </a:lnTo>
                <a:close/>
              </a:path>
            </a:pathLst>
          </a:custGeom>
          <a:solidFill>
            <a:srgbClr val="161F2B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5" name="object 73">
            <a:extLst>
              <a:ext uri="{FF2B5EF4-FFF2-40B4-BE49-F238E27FC236}">
                <a16:creationId xmlns:a16="http://schemas.microsoft.com/office/drawing/2014/main" id="{35F33C20-043D-461C-8C91-83676E2AC992}"/>
              </a:ext>
            </a:extLst>
          </p:cNvPr>
          <p:cNvSpPr txBox="1"/>
          <p:nvPr/>
        </p:nvSpPr>
        <p:spPr>
          <a:xfrm>
            <a:off x="8292194" y="5712843"/>
            <a:ext cx="1757778" cy="80563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9869" algn="ctr">
              <a:spcBef>
                <a:spcPts val="88"/>
              </a:spcBef>
            </a:pPr>
            <a:r>
              <a:rPr lang="es-CO" sz="1456" b="1" spc="-269" dirty="0">
                <a:solidFill>
                  <a:srgbClr val="161F2B"/>
                </a:solidFill>
                <a:latin typeface="Verdana"/>
                <a:cs typeface="Verdana"/>
              </a:rPr>
              <a:t>10</a:t>
            </a:r>
            <a:endParaRPr sz="1456" dirty="0">
              <a:latin typeface="Verdana"/>
              <a:cs typeface="Verdana"/>
            </a:endParaRPr>
          </a:p>
          <a:p>
            <a:pPr marR="28016" algn="ctr">
              <a:spcBef>
                <a:spcPts val="494"/>
              </a:spcBef>
            </a:pPr>
            <a:r>
              <a:rPr sz="662" b="1" spc="-40" dirty="0">
                <a:solidFill>
                  <a:srgbClr val="FFFFFF"/>
                </a:solidFill>
                <a:latin typeface="Verdana"/>
                <a:cs typeface="Verdana"/>
              </a:rPr>
              <a:t>TÍTULO</a:t>
            </a:r>
            <a:r>
              <a:rPr sz="662" b="1" spc="-5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62" b="1" spc="-4" dirty="0">
                <a:solidFill>
                  <a:srgbClr val="FFFFFF"/>
                </a:solidFill>
                <a:latin typeface="Verdana"/>
                <a:cs typeface="Verdana"/>
              </a:rPr>
              <a:t>TEMA</a:t>
            </a:r>
            <a:endParaRPr sz="662" dirty="0">
              <a:latin typeface="Verdana"/>
              <a:cs typeface="Verdana"/>
            </a:endParaRPr>
          </a:p>
          <a:p>
            <a:pPr marL="11206" marR="4483" algn="just">
              <a:lnSpc>
                <a:spcPct val="109100"/>
              </a:lnSpc>
              <a:spcBef>
                <a:spcPts val="556"/>
              </a:spcBef>
            </a:pPr>
            <a:r>
              <a:rPr lang="es-ES" sz="1000" spc="-26" dirty="0">
                <a:solidFill>
                  <a:schemeClr val="bg1"/>
                </a:solidFill>
                <a:latin typeface="Arial Black"/>
              </a:rPr>
              <a:t>Habilidades de un líder innovador en SST.</a:t>
            </a:r>
          </a:p>
        </p:txBody>
      </p:sp>
      <p:sp>
        <p:nvSpPr>
          <p:cNvPr id="96" name="object 72">
            <a:extLst>
              <a:ext uri="{FF2B5EF4-FFF2-40B4-BE49-F238E27FC236}">
                <a16:creationId xmlns:a16="http://schemas.microsoft.com/office/drawing/2014/main" id="{7CD3F443-CADE-45E9-9731-E73DB98F6C98}"/>
              </a:ext>
            </a:extLst>
          </p:cNvPr>
          <p:cNvSpPr/>
          <p:nvPr/>
        </p:nvSpPr>
        <p:spPr>
          <a:xfrm>
            <a:off x="6752627" y="5994813"/>
            <a:ext cx="821951" cy="159124"/>
          </a:xfrm>
          <a:custGeom>
            <a:avLst/>
            <a:gdLst/>
            <a:ahLst/>
            <a:cxnLst/>
            <a:rect l="l" t="t" r="r" b="b"/>
            <a:pathLst>
              <a:path w="931545" h="180340">
                <a:moveTo>
                  <a:pt x="876300" y="0"/>
                </a:moveTo>
                <a:lnTo>
                  <a:pt x="55029" y="0"/>
                </a:lnTo>
                <a:lnTo>
                  <a:pt x="33609" y="4324"/>
                </a:lnTo>
                <a:lnTo>
                  <a:pt x="16117" y="16119"/>
                </a:lnTo>
                <a:lnTo>
                  <a:pt x="4324" y="33614"/>
                </a:lnTo>
                <a:lnTo>
                  <a:pt x="0" y="55041"/>
                </a:lnTo>
                <a:lnTo>
                  <a:pt x="0" y="124891"/>
                </a:lnTo>
                <a:lnTo>
                  <a:pt x="4324" y="146311"/>
                </a:lnTo>
                <a:lnTo>
                  <a:pt x="16117" y="163803"/>
                </a:lnTo>
                <a:lnTo>
                  <a:pt x="33609" y="175596"/>
                </a:lnTo>
                <a:lnTo>
                  <a:pt x="55029" y="179920"/>
                </a:lnTo>
                <a:lnTo>
                  <a:pt x="876300" y="179920"/>
                </a:lnTo>
                <a:lnTo>
                  <a:pt x="897724" y="175596"/>
                </a:lnTo>
                <a:lnTo>
                  <a:pt x="915215" y="163803"/>
                </a:lnTo>
                <a:lnTo>
                  <a:pt x="927006" y="146311"/>
                </a:lnTo>
                <a:lnTo>
                  <a:pt x="931329" y="124891"/>
                </a:lnTo>
                <a:lnTo>
                  <a:pt x="931329" y="55041"/>
                </a:lnTo>
                <a:lnTo>
                  <a:pt x="927006" y="33614"/>
                </a:lnTo>
                <a:lnTo>
                  <a:pt x="915215" y="16119"/>
                </a:lnTo>
                <a:lnTo>
                  <a:pt x="897724" y="4324"/>
                </a:lnTo>
                <a:lnTo>
                  <a:pt x="876300" y="0"/>
                </a:lnTo>
                <a:close/>
              </a:path>
            </a:pathLst>
          </a:custGeom>
          <a:solidFill>
            <a:srgbClr val="161F2B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7" name="object 73">
            <a:extLst>
              <a:ext uri="{FF2B5EF4-FFF2-40B4-BE49-F238E27FC236}">
                <a16:creationId xmlns:a16="http://schemas.microsoft.com/office/drawing/2014/main" id="{0E29CC06-EE70-4681-952F-B8AB0A6426AC}"/>
              </a:ext>
            </a:extLst>
          </p:cNvPr>
          <p:cNvSpPr txBox="1"/>
          <p:nvPr/>
        </p:nvSpPr>
        <p:spPr>
          <a:xfrm>
            <a:off x="6256374" y="5712843"/>
            <a:ext cx="1757778" cy="121805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9869" algn="ctr">
              <a:spcBef>
                <a:spcPts val="88"/>
              </a:spcBef>
            </a:pPr>
            <a:r>
              <a:rPr lang="es-MX" sz="1456" b="1" spc="-269" dirty="0">
                <a:solidFill>
                  <a:srgbClr val="161F2B"/>
                </a:solidFill>
                <a:latin typeface="Verdana"/>
                <a:cs typeface="Verdana"/>
              </a:rPr>
              <a:t>09</a:t>
            </a:r>
            <a:endParaRPr sz="1456" dirty="0">
              <a:latin typeface="Verdana"/>
              <a:cs typeface="Verdana"/>
            </a:endParaRPr>
          </a:p>
          <a:p>
            <a:pPr marR="28016" algn="ctr">
              <a:spcBef>
                <a:spcPts val="494"/>
              </a:spcBef>
            </a:pPr>
            <a:r>
              <a:rPr sz="662" b="1" spc="-40" dirty="0">
                <a:solidFill>
                  <a:srgbClr val="FFFFFF"/>
                </a:solidFill>
                <a:latin typeface="Verdana"/>
                <a:cs typeface="Verdana"/>
              </a:rPr>
              <a:t>TÍTULO</a:t>
            </a:r>
            <a:r>
              <a:rPr sz="662" b="1" spc="-5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62" b="1" spc="-4" dirty="0">
                <a:solidFill>
                  <a:srgbClr val="FFFFFF"/>
                </a:solidFill>
                <a:latin typeface="Verdana"/>
                <a:cs typeface="Verdana"/>
              </a:rPr>
              <a:t>TEMA</a:t>
            </a:r>
            <a:endParaRPr sz="662" dirty="0">
              <a:latin typeface="Verdana"/>
              <a:cs typeface="Verdana"/>
            </a:endParaRPr>
          </a:p>
          <a:p>
            <a:pPr marL="11206" marR="4483" algn="just">
              <a:lnSpc>
                <a:spcPct val="109100"/>
              </a:lnSpc>
              <a:spcBef>
                <a:spcPts val="556"/>
              </a:spcBef>
            </a:pPr>
            <a:r>
              <a:rPr lang="es-ES" sz="1000" spc="-26" dirty="0">
                <a:solidFill>
                  <a:schemeClr val="bg1"/>
                </a:solidFill>
                <a:latin typeface="Arial Black"/>
              </a:rPr>
              <a:t>Conversaciones efectivas de un líder activo y visible en seguridad.</a:t>
            </a:r>
          </a:p>
          <a:p>
            <a:pPr marL="11206" marR="4483" algn="just">
              <a:lnSpc>
                <a:spcPct val="109100"/>
              </a:lnSpc>
              <a:spcBef>
                <a:spcPts val="556"/>
              </a:spcBef>
            </a:pPr>
            <a:endParaRPr sz="1000" spc="-26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98" name="object 72">
            <a:extLst>
              <a:ext uri="{FF2B5EF4-FFF2-40B4-BE49-F238E27FC236}">
                <a16:creationId xmlns:a16="http://schemas.microsoft.com/office/drawing/2014/main" id="{0A7D9819-5779-4D4A-9FD9-2FA441D47F65}"/>
              </a:ext>
            </a:extLst>
          </p:cNvPr>
          <p:cNvSpPr/>
          <p:nvPr/>
        </p:nvSpPr>
        <p:spPr>
          <a:xfrm>
            <a:off x="4711360" y="5993660"/>
            <a:ext cx="821951" cy="159124"/>
          </a:xfrm>
          <a:custGeom>
            <a:avLst/>
            <a:gdLst/>
            <a:ahLst/>
            <a:cxnLst/>
            <a:rect l="l" t="t" r="r" b="b"/>
            <a:pathLst>
              <a:path w="931545" h="180340">
                <a:moveTo>
                  <a:pt x="876300" y="0"/>
                </a:moveTo>
                <a:lnTo>
                  <a:pt x="55029" y="0"/>
                </a:lnTo>
                <a:lnTo>
                  <a:pt x="33609" y="4324"/>
                </a:lnTo>
                <a:lnTo>
                  <a:pt x="16117" y="16119"/>
                </a:lnTo>
                <a:lnTo>
                  <a:pt x="4324" y="33614"/>
                </a:lnTo>
                <a:lnTo>
                  <a:pt x="0" y="55041"/>
                </a:lnTo>
                <a:lnTo>
                  <a:pt x="0" y="124891"/>
                </a:lnTo>
                <a:lnTo>
                  <a:pt x="4324" y="146311"/>
                </a:lnTo>
                <a:lnTo>
                  <a:pt x="16117" y="163803"/>
                </a:lnTo>
                <a:lnTo>
                  <a:pt x="33609" y="175596"/>
                </a:lnTo>
                <a:lnTo>
                  <a:pt x="55029" y="179920"/>
                </a:lnTo>
                <a:lnTo>
                  <a:pt x="876300" y="179920"/>
                </a:lnTo>
                <a:lnTo>
                  <a:pt x="897724" y="175596"/>
                </a:lnTo>
                <a:lnTo>
                  <a:pt x="915215" y="163803"/>
                </a:lnTo>
                <a:lnTo>
                  <a:pt x="927006" y="146311"/>
                </a:lnTo>
                <a:lnTo>
                  <a:pt x="931329" y="124891"/>
                </a:lnTo>
                <a:lnTo>
                  <a:pt x="931329" y="55041"/>
                </a:lnTo>
                <a:lnTo>
                  <a:pt x="927006" y="33614"/>
                </a:lnTo>
                <a:lnTo>
                  <a:pt x="915215" y="16119"/>
                </a:lnTo>
                <a:lnTo>
                  <a:pt x="897724" y="4324"/>
                </a:lnTo>
                <a:lnTo>
                  <a:pt x="876300" y="0"/>
                </a:lnTo>
                <a:close/>
              </a:path>
            </a:pathLst>
          </a:custGeom>
          <a:solidFill>
            <a:srgbClr val="161F2B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9" name="object 73">
            <a:extLst>
              <a:ext uri="{FF2B5EF4-FFF2-40B4-BE49-F238E27FC236}">
                <a16:creationId xmlns:a16="http://schemas.microsoft.com/office/drawing/2014/main" id="{DA879184-E150-445A-8E22-C03C914EEFCA}"/>
              </a:ext>
            </a:extLst>
          </p:cNvPr>
          <p:cNvSpPr txBox="1"/>
          <p:nvPr/>
        </p:nvSpPr>
        <p:spPr>
          <a:xfrm>
            <a:off x="4240818" y="5711690"/>
            <a:ext cx="1757778" cy="97337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9869" algn="ctr">
              <a:spcBef>
                <a:spcPts val="88"/>
              </a:spcBef>
            </a:pPr>
            <a:r>
              <a:rPr lang="es-MX" sz="1456" b="1" spc="-269" dirty="0">
                <a:solidFill>
                  <a:srgbClr val="161F2B"/>
                </a:solidFill>
                <a:latin typeface="Verdana"/>
                <a:cs typeface="Verdana"/>
              </a:rPr>
              <a:t>08</a:t>
            </a:r>
            <a:endParaRPr sz="1456" dirty="0">
              <a:latin typeface="Verdana"/>
              <a:cs typeface="Verdana"/>
            </a:endParaRPr>
          </a:p>
          <a:p>
            <a:pPr marR="28016" algn="ctr">
              <a:spcBef>
                <a:spcPts val="494"/>
              </a:spcBef>
            </a:pPr>
            <a:r>
              <a:rPr sz="662" b="1" spc="-40" dirty="0">
                <a:solidFill>
                  <a:srgbClr val="FFFFFF"/>
                </a:solidFill>
                <a:latin typeface="Verdana"/>
                <a:cs typeface="Verdana"/>
              </a:rPr>
              <a:t>TÍTULO</a:t>
            </a:r>
            <a:r>
              <a:rPr sz="662" b="1" spc="-5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62" b="1" spc="-4" dirty="0">
                <a:solidFill>
                  <a:srgbClr val="FFFFFF"/>
                </a:solidFill>
                <a:latin typeface="Verdana"/>
                <a:cs typeface="Verdana"/>
              </a:rPr>
              <a:t>TEMA</a:t>
            </a:r>
            <a:endParaRPr sz="662" dirty="0">
              <a:latin typeface="Verdana"/>
              <a:cs typeface="Verdana"/>
            </a:endParaRPr>
          </a:p>
          <a:p>
            <a:pPr marL="11206" marR="4483" algn="just">
              <a:lnSpc>
                <a:spcPct val="109100"/>
              </a:lnSpc>
              <a:spcBef>
                <a:spcPts val="556"/>
              </a:spcBef>
            </a:pPr>
            <a:r>
              <a:rPr lang="es-ES" sz="1000" spc="-26" dirty="0">
                <a:solidFill>
                  <a:schemeClr val="bg1"/>
                </a:solidFill>
                <a:latin typeface="Arial Black"/>
                <a:cs typeface="Arial Black"/>
              </a:rPr>
              <a:t>El lenguaje de los líderes activos y visibles en seguridad.</a:t>
            </a:r>
            <a:endParaRPr lang="es-ES" sz="10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100" name="object 72">
            <a:extLst>
              <a:ext uri="{FF2B5EF4-FFF2-40B4-BE49-F238E27FC236}">
                <a16:creationId xmlns:a16="http://schemas.microsoft.com/office/drawing/2014/main" id="{6A4B1017-3A92-4AF5-8F3A-48E1503E9211}"/>
              </a:ext>
            </a:extLst>
          </p:cNvPr>
          <p:cNvSpPr/>
          <p:nvPr/>
        </p:nvSpPr>
        <p:spPr>
          <a:xfrm>
            <a:off x="2701251" y="5993660"/>
            <a:ext cx="821951" cy="159124"/>
          </a:xfrm>
          <a:custGeom>
            <a:avLst/>
            <a:gdLst/>
            <a:ahLst/>
            <a:cxnLst/>
            <a:rect l="l" t="t" r="r" b="b"/>
            <a:pathLst>
              <a:path w="931545" h="180340">
                <a:moveTo>
                  <a:pt x="876300" y="0"/>
                </a:moveTo>
                <a:lnTo>
                  <a:pt x="55029" y="0"/>
                </a:lnTo>
                <a:lnTo>
                  <a:pt x="33609" y="4324"/>
                </a:lnTo>
                <a:lnTo>
                  <a:pt x="16117" y="16119"/>
                </a:lnTo>
                <a:lnTo>
                  <a:pt x="4324" y="33614"/>
                </a:lnTo>
                <a:lnTo>
                  <a:pt x="0" y="55041"/>
                </a:lnTo>
                <a:lnTo>
                  <a:pt x="0" y="124891"/>
                </a:lnTo>
                <a:lnTo>
                  <a:pt x="4324" y="146311"/>
                </a:lnTo>
                <a:lnTo>
                  <a:pt x="16117" y="163803"/>
                </a:lnTo>
                <a:lnTo>
                  <a:pt x="33609" y="175596"/>
                </a:lnTo>
                <a:lnTo>
                  <a:pt x="55029" y="179920"/>
                </a:lnTo>
                <a:lnTo>
                  <a:pt x="876300" y="179920"/>
                </a:lnTo>
                <a:lnTo>
                  <a:pt x="897724" y="175596"/>
                </a:lnTo>
                <a:lnTo>
                  <a:pt x="915215" y="163803"/>
                </a:lnTo>
                <a:lnTo>
                  <a:pt x="927006" y="146311"/>
                </a:lnTo>
                <a:lnTo>
                  <a:pt x="931329" y="124891"/>
                </a:lnTo>
                <a:lnTo>
                  <a:pt x="931329" y="55041"/>
                </a:lnTo>
                <a:lnTo>
                  <a:pt x="927006" y="33614"/>
                </a:lnTo>
                <a:lnTo>
                  <a:pt x="915215" y="16119"/>
                </a:lnTo>
                <a:lnTo>
                  <a:pt x="897724" y="4324"/>
                </a:lnTo>
                <a:lnTo>
                  <a:pt x="876300" y="0"/>
                </a:lnTo>
                <a:close/>
              </a:path>
            </a:pathLst>
          </a:custGeom>
          <a:solidFill>
            <a:srgbClr val="161F2B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1" name="object 73">
            <a:extLst>
              <a:ext uri="{FF2B5EF4-FFF2-40B4-BE49-F238E27FC236}">
                <a16:creationId xmlns:a16="http://schemas.microsoft.com/office/drawing/2014/main" id="{57896FB3-4594-40CB-8077-1715F19172DE}"/>
              </a:ext>
            </a:extLst>
          </p:cNvPr>
          <p:cNvSpPr txBox="1"/>
          <p:nvPr/>
        </p:nvSpPr>
        <p:spPr>
          <a:xfrm>
            <a:off x="2204998" y="5711690"/>
            <a:ext cx="1757778" cy="97337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9869" algn="ctr">
              <a:spcBef>
                <a:spcPts val="88"/>
              </a:spcBef>
            </a:pPr>
            <a:r>
              <a:rPr lang="es-MX" sz="1456" b="1" spc="-269" dirty="0">
                <a:solidFill>
                  <a:srgbClr val="161F2B"/>
                </a:solidFill>
                <a:latin typeface="Verdana"/>
                <a:cs typeface="Verdana"/>
              </a:rPr>
              <a:t>07</a:t>
            </a:r>
            <a:endParaRPr sz="1456" dirty="0">
              <a:latin typeface="Verdana"/>
              <a:cs typeface="Verdana"/>
            </a:endParaRPr>
          </a:p>
          <a:p>
            <a:pPr marR="28016" algn="ctr">
              <a:spcBef>
                <a:spcPts val="494"/>
              </a:spcBef>
            </a:pPr>
            <a:r>
              <a:rPr sz="662" b="1" spc="-40" dirty="0">
                <a:solidFill>
                  <a:srgbClr val="FFFFFF"/>
                </a:solidFill>
                <a:latin typeface="Verdana"/>
                <a:cs typeface="Verdana"/>
              </a:rPr>
              <a:t>TÍTULO</a:t>
            </a:r>
            <a:r>
              <a:rPr sz="662" b="1" spc="-5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62" b="1" spc="-4" dirty="0">
                <a:solidFill>
                  <a:srgbClr val="FFFFFF"/>
                </a:solidFill>
                <a:latin typeface="Verdana"/>
                <a:cs typeface="Verdana"/>
              </a:rPr>
              <a:t>TEMA</a:t>
            </a:r>
            <a:endParaRPr sz="662" dirty="0">
              <a:latin typeface="Verdana"/>
              <a:cs typeface="Verdana"/>
            </a:endParaRPr>
          </a:p>
          <a:p>
            <a:pPr marL="11206" marR="4483" algn="just">
              <a:lnSpc>
                <a:spcPct val="109100"/>
              </a:lnSpc>
              <a:spcBef>
                <a:spcPts val="556"/>
              </a:spcBef>
            </a:pPr>
            <a:r>
              <a:rPr lang="es-ES" sz="1000" spc="-26" dirty="0">
                <a:solidFill>
                  <a:schemeClr val="bg1"/>
                </a:solidFill>
                <a:latin typeface="Arial Black"/>
              </a:rPr>
              <a:t>Atributos de un líder activo y visible en seguridad.</a:t>
            </a:r>
          </a:p>
        </p:txBody>
      </p:sp>
      <p:sp>
        <p:nvSpPr>
          <p:cNvPr id="102" name="object 72">
            <a:extLst>
              <a:ext uri="{FF2B5EF4-FFF2-40B4-BE49-F238E27FC236}">
                <a16:creationId xmlns:a16="http://schemas.microsoft.com/office/drawing/2014/main" id="{B0F8F8C3-833E-45C4-970A-06FF8214987A}"/>
              </a:ext>
            </a:extLst>
          </p:cNvPr>
          <p:cNvSpPr/>
          <p:nvPr/>
        </p:nvSpPr>
        <p:spPr>
          <a:xfrm>
            <a:off x="625169" y="6011974"/>
            <a:ext cx="821951" cy="159124"/>
          </a:xfrm>
          <a:custGeom>
            <a:avLst/>
            <a:gdLst/>
            <a:ahLst/>
            <a:cxnLst/>
            <a:rect l="l" t="t" r="r" b="b"/>
            <a:pathLst>
              <a:path w="931545" h="180340">
                <a:moveTo>
                  <a:pt x="876300" y="0"/>
                </a:moveTo>
                <a:lnTo>
                  <a:pt x="55029" y="0"/>
                </a:lnTo>
                <a:lnTo>
                  <a:pt x="33609" y="4324"/>
                </a:lnTo>
                <a:lnTo>
                  <a:pt x="16117" y="16119"/>
                </a:lnTo>
                <a:lnTo>
                  <a:pt x="4324" y="33614"/>
                </a:lnTo>
                <a:lnTo>
                  <a:pt x="0" y="55041"/>
                </a:lnTo>
                <a:lnTo>
                  <a:pt x="0" y="124891"/>
                </a:lnTo>
                <a:lnTo>
                  <a:pt x="4324" y="146311"/>
                </a:lnTo>
                <a:lnTo>
                  <a:pt x="16117" y="163803"/>
                </a:lnTo>
                <a:lnTo>
                  <a:pt x="33609" y="175596"/>
                </a:lnTo>
                <a:lnTo>
                  <a:pt x="55029" y="179920"/>
                </a:lnTo>
                <a:lnTo>
                  <a:pt x="876300" y="179920"/>
                </a:lnTo>
                <a:lnTo>
                  <a:pt x="897724" y="175596"/>
                </a:lnTo>
                <a:lnTo>
                  <a:pt x="915215" y="163803"/>
                </a:lnTo>
                <a:lnTo>
                  <a:pt x="927006" y="146311"/>
                </a:lnTo>
                <a:lnTo>
                  <a:pt x="931329" y="124891"/>
                </a:lnTo>
                <a:lnTo>
                  <a:pt x="931329" y="55041"/>
                </a:lnTo>
                <a:lnTo>
                  <a:pt x="927006" y="33614"/>
                </a:lnTo>
                <a:lnTo>
                  <a:pt x="915215" y="16119"/>
                </a:lnTo>
                <a:lnTo>
                  <a:pt x="897724" y="4324"/>
                </a:lnTo>
                <a:lnTo>
                  <a:pt x="876300" y="0"/>
                </a:lnTo>
                <a:close/>
              </a:path>
            </a:pathLst>
          </a:custGeom>
          <a:solidFill>
            <a:srgbClr val="161F2B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3" name="object 73">
            <a:extLst>
              <a:ext uri="{FF2B5EF4-FFF2-40B4-BE49-F238E27FC236}">
                <a16:creationId xmlns:a16="http://schemas.microsoft.com/office/drawing/2014/main" id="{8547638F-76A8-4BEC-A907-40F69841BD12}"/>
              </a:ext>
            </a:extLst>
          </p:cNvPr>
          <p:cNvSpPr txBox="1"/>
          <p:nvPr/>
        </p:nvSpPr>
        <p:spPr>
          <a:xfrm>
            <a:off x="128916" y="5730004"/>
            <a:ext cx="1757778" cy="80563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9869" algn="ctr">
              <a:spcBef>
                <a:spcPts val="88"/>
              </a:spcBef>
            </a:pPr>
            <a:r>
              <a:rPr lang="es-MX" sz="1456" b="1" spc="-269" dirty="0">
                <a:solidFill>
                  <a:srgbClr val="161F2B"/>
                </a:solidFill>
                <a:latin typeface="Verdana"/>
                <a:cs typeface="Verdana"/>
              </a:rPr>
              <a:t>06</a:t>
            </a:r>
            <a:endParaRPr sz="1456" dirty="0">
              <a:latin typeface="Verdana"/>
              <a:cs typeface="Verdana"/>
            </a:endParaRPr>
          </a:p>
          <a:p>
            <a:pPr marR="28016" algn="ctr">
              <a:spcBef>
                <a:spcPts val="494"/>
              </a:spcBef>
            </a:pPr>
            <a:r>
              <a:rPr sz="662" b="1" spc="-40" dirty="0">
                <a:solidFill>
                  <a:srgbClr val="FFFFFF"/>
                </a:solidFill>
                <a:latin typeface="Verdana"/>
                <a:cs typeface="Verdana"/>
              </a:rPr>
              <a:t>TÍTULO</a:t>
            </a:r>
            <a:r>
              <a:rPr sz="662" b="1" spc="-5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62" b="1" spc="-4" dirty="0">
                <a:solidFill>
                  <a:srgbClr val="FFFFFF"/>
                </a:solidFill>
                <a:latin typeface="Verdana"/>
                <a:cs typeface="Verdana"/>
              </a:rPr>
              <a:t>TEMA</a:t>
            </a:r>
            <a:endParaRPr sz="662" dirty="0">
              <a:latin typeface="Verdana"/>
              <a:cs typeface="Verdana"/>
            </a:endParaRPr>
          </a:p>
          <a:p>
            <a:pPr marL="11206" marR="4483" algn="just">
              <a:lnSpc>
                <a:spcPct val="109100"/>
              </a:lnSpc>
              <a:spcBef>
                <a:spcPts val="556"/>
              </a:spcBef>
            </a:pPr>
            <a:r>
              <a:rPr lang="es-ES" sz="1000" spc="-26" dirty="0">
                <a:solidFill>
                  <a:schemeClr val="bg1"/>
                </a:solidFill>
                <a:latin typeface="Arial Black"/>
                <a:cs typeface="Arial Black"/>
              </a:rPr>
              <a:t>Impacto del liderazgo en la cultura de seguridad</a:t>
            </a:r>
            <a:r>
              <a:rPr lang="es-ES" sz="1000" spc="-44" dirty="0">
                <a:solidFill>
                  <a:schemeClr val="bg1"/>
                </a:solidFill>
                <a:latin typeface="Arial Black"/>
                <a:cs typeface="Arial Black"/>
              </a:rPr>
              <a:t>.</a:t>
            </a:r>
            <a:endParaRPr lang="es-ES" sz="10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104" name="object 72">
            <a:extLst>
              <a:ext uri="{FF2B5EF4-FFF2-40B4-BE49-F238E27FC236}">
                <a16:creationId xmlns:a16="http://schemas.microsoft.com/office/drawing/2014/main" id="{3B6B88AD-54D8-4F09-BC35-7667CC9B9392}"/>
              </a:ext>
            </a:extLst>
          </p:cNvPr>
          <p:cNvSpPr/>
          <p:nvPr/>
        </p:nvSpPr>
        <p:spPr>
          <a:xfrm>
            <a:off x="625169" y="4831356"/>
            <a:ext cx="821951" cy="159124"/>
          </a:xfrm>
          <a:custGeom>
            <a:avLst/>
            <a:gdLst/>
            <a:ahLst/>
            <a:cxnLst/>
            <a:rect l="l" t="t" r="r" b="b"/>
            <a:pathLst>
              <a:path w="931545" h="180340">
                <a:moveTo>
                  <a:pt x="876300" y="0"/>
                </a:moveTo>
                <a:lnTo>
                  <a:pt x="55029" y="0"/>
                </a:lnTo>
                <a:lnTo>
                  <a:pt x="33609" y="4324"/>
                </a:lnTo>
                <a:lnTo>
                  <a:pt x="16117" y="16119"/>
                </a:lnTo>
                <a:lnTo>
                  <a:pt x="4324" y="33614"/>
                </a:lnTo>
                <a:lnTo>
                  <a:pt x="0" y="55041"/>
                </a:lnTo>
                <a:lnTo>
                  <a:pt x="0" y="124891"/>
                </a:lnTo>
                <a:lnTo>
                  <a:pt x="4324" y="146311"/>
                </a:lnTo>
                <a:lnTo>
                  <a:pt x="16117" y="163803"/>
                </a:lnTo>
                <a:lnTo>
                  <a:pt x="33609" y="175596"/>
                </a:lnTo>
                <a:lnTo>
                  <a:pt x="55029" y="179920"/>
                </a:lnTo>
                <a:lnTo>
                  <a:pt x="876300" y="179920"/>
                </a:lnTo>
                <a:lnTo>
                  <a:pt x="897724" y="175596"/>
                </a:lnTo>
                <a:lnTo>
                  <a:pt x="915215" y="163803"/>
                </a:lnTo>
                <a:lnTo>
                  <a:pt x="927006" y="146311"/>
                </a:lnTo>
                <a:lnTo>
                  <a:pt x="931329" y="124891"/>
                </a:lnTo>
                <a:lnTo>
                  <a:pt x="931329" y="55041"/>
                </a:lnTo>
                <a:lnTo>
                  <a:pt x="927006" y="33614"/>
                </a:lnTo>
                <a:lnTo>
                  <a:pt x="915215" y="16119"/>
                </a:lnTo>
                <a:lnTo>
                  <a:pt x="897724" y="4324"/>
                </a:lnTo>
                <a:lnTo>
                  <a:pt x="876300" y="0"/>
                </a:lnTo>
                <a:close/>
              </a:path>
            </a:pathLst>
          </a:custGeom>
          <a:solidFill>
            <a:srgbClr val="161F2B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5" name="object 73">
            <a:extLst>
              <a:ext uri="{FF2B5EF4-FFF2-40B4-BE49-F238E27FC236}">
                <a16:creationId xmlns:a16="http://schemas.microsoft.com/office/drawing/2014/main" id="{F7116F03-4A7E-47B3-B5B5-AE299543A117}"/>
              </a:ext>
            </a:extLst>
          </p:cNvPr>
          <p:cNvSpPr txBox="1"/>
          <p:nvPr/>
        </p:nvSpPr>
        <p:spPr>
          <a:xfrm>
            <a:off x="128916" y="4549386"/>
            <a:ext cx="1757778" cy="80563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9869" algn="ctr">
              <a:spcBef>
                <a:spcPts val="88"/>
              </a:spcBef>
            </a:pPr>
            <a:r>
              <a:rPr lang="es-MX" sz="1456" b="1" spc="-269" dirty="0">
                <a:solidFill>
                  <a:srgbClr val="161F2B"/>
                </a:solidFill>
                <a:latin typeface="Verdana"/>
                <a:cs typeface="Verdana"/>
              </a:rPr>
              <a:t>05</a:t>
            </a:r>
            <a:endParaRPr sz="1456" dirty="0">
              <a:latin typeface="Verdana"/>
              <a:cs typeface="Verdana"/>
            </a:endParaRPr>
          </a:p>
          <a:p>
            <a:pPr marR="28016" algn="ctr">
              <a:spcBef>
                <a:spcPts val="494"/>
              </a:spcBef>
            </a:pPr>
            <a:r>
              <a:rPr sz="662" b="1" spc="-40" dirty="0">
                <a:solidFill>
                  <a:srgbClr val="FFFFFF"/>
                </a:solidFill>
                <a:latin typeface="Verdana"/>
                <a:cs typeface="Verdana"/>
              </a:rPr>
              <a:t>TÍTULO</a:t>
            </a:r>
            <a:r>
              <a:rPr sz="662" b="1" spc="-5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62" b="1" spc="-4" dirty="0">
                <a:solidFill>
                  <a:srgbClr val="FFFFFF"/>
                </a:solidFill>
                <a:latin typeface="Verdana"/>
                <a:cs typeface="Verdana"/>
              </a:rPr>
              <a:t>TEMA</a:t>
            </a:r>
            <a:endParaRPr sz="662" dirty="0">
              <a:latin typeface="Verdana"/>
              <a:cs typeface="Verdana"/>
            </a:endParaRPr>
          </a:p>
          <a:p>
            <a:pPr marL="11206" marR="4483" algn="just">
              <a:lnSpc>
                <a:spcPct val="109100"/>
              </a:lnSpc>
              <a:spcBef>
                <a:spcPts val="556"/>
              </a:spcBef>
            </a:pPr>
            <a:r>
              <a:rPr lang="es-ES" sz="1000" spc="-26" dirty="0">
                <a:solidFill>
                  <a:schemeClr val="bg1"/>
                </a:solidFill>
                <a:latin typeface="Arial Black"/>
                <a:cs typeface="Arial Black"/>
              </a:rPr>
              <a:t>Liderando la seguridad y salud fuera del trabajo</a:t>
            </a:r>
            <a:r>
              <a:rPr lang="es-ES" sz="1000" spc="-26" dirty="0">
                <a:solidFill>
                  <a:srgbClr val="161F2B"/>
                </a:solidFill>
                <a:latin typeface="Arial Black"/>
                <a:cs typeface="Arial Black"/>
              </a:rPr>
              <a:t>.</a:t>
            </a:r>
            <a:endParaRPr lang="es-ES" sz="1000" dirty="0">
              <a:latin typeface="Arial Black"/>
              <a:cs typeface="Arial Black"/>
            </a:endParaRPr>
          </a:p>
        </p:txBody>
      </p:sp>
      <p:sp>
        <p:nvSpPr>
          <p:cNvPr id="106" name="object 72">
            <a:extLst>
              <a:ext uri="{FF2B5EF4-FFF2-40B4-BE49-F238E27FC236}">
                <a16:creationId xmlns:a16="http://schemas.microsoft.com/office/drawing/2014/main" id="{E4D99D5C-146E-4E2B-9F54-89718B94CC4F}"/>
              </a:ext>
            </a:extLst>
          </p:cNvPr>
          <p:cNvSpPr/>
          <p:nvPr/>
        </p:nvSpPr>
        <p:spPr>
          <a:xfrm>
            <a:off x="625169" y="3703395"/>
            <a:ext cx="821951" cy="159124"/>
          </a:xfrm>
          <a:custGeom>
            <a:avLst/>
            <a:gdLst/>
            <a:ahLst/>
            <a:cxnLst/>
            <a:rect l="l" t="t" r="r" b="b"/>
            <a:pathLst>
              <a:path w="931545" h="180340">
                <a:moveTo>
                  <a:pt x="876300" y="0"/>
                </a:moveTo>
                <a:lnTo>
                  <a:pt x="55029" y="0"/>
                </a:lnTo>
                <a:lnTo>
                  <a:pt x="33609" y="4324"/>
                </a:lnTo>
                <a:lnTo>
                  <a:pt x="16117" y="16119"/>
                </a:lnTo>
                <a:lnTo>
                  <a:pt x="4324" y="33614"/>
                </a:lnTo>
                <a:lnTo>
                  <a:pt x="0" y="55041"/>
                </a:lnTo>
                <a:lnTo>
                  <a:pt x="0" y="124891"/>
                </a:lnTo>
                <a:lnTo>
                  <a:pt x="4324" y="146311"/>
                </a:lnTo>
                <a:lnTo>
                  <a:pt x="16117" y="163803"/>
                </a:lnTo>
                <a:lnTo>
                  <a:pt x="33609" y="175596"/>
                </a:lnTo>
                <a:lnTo>
                  <a:pt x="55029" y="179920"/>
                </a:lnTo>
                <a:lnTo>
                  <a:pt x="876300" y="179920"/>
                </a:lnTo>
                <a:lnTo>
                  <a:pt x="897724" y="175596"/>
                </a:lnTo>
                <a:lnTo>
                  <a:pt x="915215" y="163803"/>
                </a:lnTo>
                <a:lnTo>
                  <a:pt x="927006" y="146311"/>
                </a:lnTo>
                <a:lnTo>
                  <a:pt x="931329" y="124891"/>
                </a:lnTo>
                <a:lnTo>
                  <a:pt x="931329" y="55041"/>
                </a:lnTo>
                <a:lnTo>
                  <a:pt x="927006" y="33614"/>
                </a:lnTo>
                <a:lnTo>
                  <a:pt x="915215" y="16119"/>
                </a:lnTo>
                <a:lnTo>
                  <a:pt x="897724" y="4324"/>
                </a:lnTo>
                <a:lnTo>
                  <a:pt x="876300" y="0"/>
                </a:lnTo>
                <a:close/>
              </a:path>
            </a:pathLst>
          </a:custGeom>
          <a:solidFill>
            <a:srgbClr val="161F2B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7" name="object 73">
            <a:extLst>
              <a:ext uri="{FF2B5EF4-FFF2-40B4-BE49-F238E27FC236}">
                <a16:creationId xmlns:a16="http://schemas.microsoft.com/office/drawing/2014/main" id="{6A8DB432-2FC4-416A-8647-404D21A4DFE4}"/>
              </a:ext>
            </a:extLst>
          </p:cNvPr>
          <p:cNvSpPr txBox="1"/>
          <p:nvPr/>
        </p:nvSpPr>
        <p:spPr>
          <a:xfrm>
            <a:off x="146672" y="3474693"/>
            <a:ext cx="1757778" cy="9220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9869" algn="ctr">
              <a:spcBef>
                <a:spcPts val="88"/>
              </a:spcBef>
            </a:pPr>
            <a:r>
              <a:rPr lang="es-MX" sz="1456" b="1" spc="-269" dirty="0">
                <a:solidFill>
                  <a:srgbClr val="161F2B"/>
                </a:solidFill>
                <a:latin typeface="Verdana"/>
                <a:cs typeface="Verdana"/>
              </a:rPr>
              <a:t>04</a:t>
            </a:r>
          </a:p>
          <a:p>
            <a:pPr marR="49869" algn="ctr">
              <a:spcBef>
                <a:spcPts val="88"/>
              </a:spcBef>
            </a:pPr>
            <a:r>
              <a:rPr sz="662" b="1" spc="-40" dirty="0">
                <a:solidFill>
                  <a:srgbClr val="FFFFFF"/>
                </a:solidFill>
                <a:latin typeface="Verdana"/>
                <a:cs typeface="Verdana"/>
              </a:rPr>
              <a:t>TÍTULO</a:t>
            </a:r>
            <a:r>
              <a:rPr sz="662" b="1" spc="-5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62" b="1" spc="-4" dirty="0">
                <a:solidFill>
                  <a:srgbClr val="FFFFFF"/>
                </a:solidFill>
                <a:latin typeface="Verdana"/>
                <a:cs typeface="Verdana"/>
              </a:rPr>
              <a:t>TEMA</a:t>
            </a:r>
            <a:endParaRPr sz="662" dirty="0">
              <a:latin typeface="Verdana"/>
              <a:cs typeface="Verdana"/>
            </a:endParaRPr>
          </a:p>
          <a:p>
            <a:pPr marL="11206" marR="4483" algn="just">
              <a:lnSpc>
                <a:spcPct val="109100"/>
              </a:lnSpc>
              <a:spcBef>
                <a:spcPts val="556"/>
              </a:spcBef>
            </a:pPr>
            <a:r>
              <a:rPr lang="es-ES" sz="1000" spc="-26" dirty="0">
                <a:solidFill>
                  <a:schemeClr val="bg1"/>
                </a:solidFill>
                <a:latin typeface="Arial Black"/>
                <a:cs typeface="Arial Black"/>
              </a:rPr>
              <a:t>Herramientas proactivas de liderazgo visible en seguridad</a:t>
            </a:r>
            <a:r>
              <a:rPr lang="es-ES" sz="1000" spc="-44" dirty="0">
                <a:solidFill>
                  <a:srgbClr val="161F2B"/>
                </a:solidFill>
                <a:latin typeface="Arial Black"/>
                <a:cs typeface="Arial Black"/>
              </a:rPr>
              <a:t>.</a:t>
            </a:r>
            <a:endParaRPr lang="es-ES" sz="1000" dirty="0">
              <a:latin typeface="Arial Black"/>
              <a:cs typeface="Arial Black"/>
            </a:endParaRPr>
          </a:p>
        </p:txBody>
      </p:sp>
      <p:sp>
        <p:nvSpPr>
          <p:cNvPr id="108" name="object 72">
            <a:extLst>
              <a:ext uri="{FF2B5EF4-FFF2-40B4-BE49-F238E27FC236}">
                <a16:creationId xmlns:a16="http://schemas.microsoft.com/office/drawing/2014/main" id="{6816A0F6-E3E2-4B93-BCFB-B6155E5636F7}"/>
              </a:ext>
            </a:extLst>
          </p:cNvPr>
          <p:cNvSpPr/>
          <p:nvPr/>
        </p:nvSpPr>
        <p:spPr>
          <a:xfrm>
            <a:off x="625169" y="2600657"/>
            <a:ext cx="821951" cy="159124"/>
          </a:xfrm>
          <a:custGeom>
            <a:avLst/>
            <a:gdLst/>
            <a:ahLst/>
            <a:cxnLst/>
            <a:rect l="l" t="t" r="r" b="b"/>
            <a:pathLst>
              <a:path w="931545" h="180340">
                <a:moveTo>
                  <a:pt x="876300" y="0"/>
                </a:moveTo>
                <a:lnTo>
                  <a:pt x="55029" y="0"/>
                </a:lnTo>
                <a:lnTo>
                  <a:pt x="33609" y="4324"/>
                </a:lnTo>
                <a:lnTo>
                  <a:pt x="16117" y="16119"/>
                </a:lnTo>
                <a:lnTo>
                  <a:pt x="4324" y="33614"/>
                </a:lnTo>
                <a:lnTo>
                  <a:pt x="0" y="55041"/>
                </a:lnTo>
                <a:lnTo>
                  <a:pt x="0" y="124891"/>
                </a:lnTo>
                <a:lnTo>
                  <a:pt x="4324" y="146311"/>
                </a:lnTo>
                <a:lnTo>
                  <a:pt x="16117" y="163803"/>
                </a:lnTo>
                <a:lnTo>
                  <a:pt x="33609" y="175596"/>
                </a:lnTo>
                <a:lnTo>
                  <a:pt x="55029" y="179920"/>
                </a:lnTo>
                <a:lnTo>
                  <a:pt x="876300" y="179920"/>
                </a:lnTo>
                <a:lnTo>
                  <a:pt x="897724" y="175596"/>
                </a:lnTo>
                <a:lnTo>
                  <a:pt x="915215" y="163803"/>
                </a:lnTo>
                <a:lnTo>
                  <a:pt x="927006" y="146311"/>
                </a:lnTo>
                <a:lnTo>
                  <a:pt x="931329" y="124891"/>
                </a:lnTo>
                <a:lnTo>
                  <a:pt x="931329" y="55041"/>
                </a:lnTo>
                <a:lnTo>
                  <a:pt x="927006" y="33614"/>
                </a:lnTo>
                <a:lnTo>
                  <a:pt x="915215" y="16119"/>
                </a:lnTo>
                <a:lnTo>
                  <a:pt x="897724" y="4324"/>
                </a:lnTo>
                <a:lnTo>
                  <a:pt x="876300" y="0"/>
                </a:lnTo>
                <a:close/>
              </a:path>
            </a:pathLst>
          </a:custGeom>
          <a:solidFill>
            <a:srgbClr val="161F2B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9" name="object 73">
            <a:extLst>
              <a:ext uri="{FF2B5EF4-FFF2-40B4-BE49-F238E27FC236}">
                <a16:creationId xmlns:a16="http://schemas.microsoft.com/office/drawing/2014/main" id="{EC9C3A9A-1EE9-4FFB-90C7-020FDD6C2E13}"/>
              </a:ext>
            </a:extLst>
          </p:cNvPr>
          <p:cNvSpPr txBox="1"/>
          <p:nvPr/>
        </p:nvSpPr>
        <p:spPr>
          <a:xfrm>
            <a:off x="128916" y="2318687"/>
            <a:ext cx="1757778" cy="97337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9869" algn="ctr">
              <a:spcBef>
                <a:spcPts val="88"/>
              </a:spcBef>
            </a:pPr>
            <a:r>
              <a:rPr lang="es-MX" sz="1456" b="1" spc="-269" dirty="0">
                <a:solidFill>
                  <a:srgbClr val="161F2B"/>
                </a:solidFill>
                <a:latin typeface="Verdana"/>
                <a:cs typeface="Verdana"/>
              </a:rPr>
              <a:t>03</a:t>
            </a:r>
            <a:endParaRPr sz="1456" dirty="0">
              <a:latin typeface="Verdana"/>
              <a:cs typeface="Verdana"/>
            </a:endParaRPr>
          </a:p>
          <a:p>
            <a:pPr marR="28016" algn="ctr">
              <a:spcBef>
                <a:spcPts val="494"/>
              </a:spcBef>
            </a:pPr>
            <a:r>
              <a:rPr sz="662" b="1" spc="-40" dirty="0">
                <a:solidFill>
                  <a:srgbClr val="FFFFFF"/>
                </a:solidFill>
                <a:latin typeface="Verdana"/>
                <a:cs typeface="Verdana"/>
              </a:rPr>
              <a:t>TÍTULO</a:t>
            </a:r>
            <a:r>
              <a:rPr sz="662" b="1" spc="-5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62" b="1" spc="-4" dirty="0">
                <a:solidFill>
                  <a:srgbClr val="FFFFFF"/>
                </a:solidFill>
                <a:latin typeface="Verdana"/>
                <a:cs typeface="Verdana"/>
              </a:rPr>
              <a:t>TEMA</a:t>
            </a:r>
            <a:endParaRPr sz="662" dirty="0">
              <a:latin typeface="Verdana"/>
              <a:cs typeface="Verdana"/>
            </a:endParaRPr>
          </a:p>
          <a:p>
            <a:pPr marL="11206" marR="4483" algn="just">
              <a:lnSpc>
                <a:spcPct val="109100"/>
              </a:lnSpc>
              <a:spcBef>
                <a:spcPts val="556"/>
              </a:spcBef>
            </a:pPr>
            <a:r>
              <a:rPr lang="es-ES" sz="1000" spc="-26" dirty="0">
                <a:solidFill>
                  <a:schemeClr val="bg1"/>
                </a:solidFill>
                <a:latin typeface="Arial Black"/>
                <a:cs typeface="Arial Black"/>
              </a:rPr>
              <a:t>Asumir el liderazgo y demostrar el compromiso en seguridad.</a:t>
            </a:r>
            <a:endParaRPr lang="es-ES" sz="10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110" name="object 72">
            <a:extLst>
              <a:ext uri="{FF2B5EF4-FFF2-40B4-BE49-F238E27FC236}">
                <a16:creationId xmlns:a16="http://schemas.microsoft.com/office/drawing/2014/main" id="{FFC58EB9-120C-46CA-B1F8-C384ADA64BCA}"/>
              </a:ext>
            </a:extLst>
          </p:cNvPr>
          <p:cNvSpPr/>
          <p:nvPr/>
        </p:nvSpPr>
        <p:spPr>
          <a:xfrm>
            <a:off x="625169" y="1516619"/>
            <a:ext cx="821951" cy="159124"/>
          </a:xfrm>
          <a:custGeom>
            <a:avLst/>
            <a:gdLst/>
            <a:ahLst/>
            <a:cxnLst/>
            <a:rect l="l" t="t" r="r" b="b"/>
            <a:pathLst>
              <a:path w="931545" h="180340">
                <a:moveTo>
                  <a:pt x="876300" y="0"/>
                </a:moveTo>
                <a:lnTo>
                  <a:pt x="55029" y="0"/>
                </a:lnTo>
                <a:lnTo>
                  <a:pt x="33609" y="4324"/>
                </a:lnTo>
                <a:lnTo>
                  <a:pt x="16117" y="16119"/>
                </a:lnTo>
                <a:lnTo>
                  <a:pt x="4324" y="33614"/>
                </a:lnTo>
                <a:lnTo>
                  <a:pt x="0" y="55041"/>
                </a:lnTo>
                <a:lnTo>
                  <a:pt x="0" y="124891"/>
                </a:lnTo>
                <a:lnTo>
                  <a:pt x="4324" y="146311"/>
                </a:lnTo>
                <a:lnTo>
                  <a:pt x="16117" y="163803"/>
                </a:lnTo>
                <a:lnTo>
                  <a:pt x="33609" y="175596"/>
                </a:lnTo>
                <a:lnTo>
                  <a:pt x="55029" y="179920"/>
                </a:lnTo>
                <a:lnTo>
                  <a:pt x="876300" y="179920"/>
                </a:lnTo>
                <a:lnTo>
                  <a:pt x="897724" y="175596"/>
                </a:lnTo>
                <a:lnTo>
                  <a:pt x="915215" y="163803"/>
                </a:lnTo>
                <a:lnTo>
                  <a:pt x="927006" y="146311"/>
                </a:lnTo>
                <a:lnTo>
                  <a:pt x="931329" y="124891"/>
                </a:lnTo>
                <a:lnTo>
                  <a:pt x="931329" y="55041"/>
                </a:lnTo>
                <a:lnTo>
                  <a:pt x="927006" y="33614"/>
                </a:lnTo>
                <a:lnTo>
                  <a:pt x="915215" y="16119"/>
                </a:lnTo>
                <a:lnTo>
                  <a:pt x="897724" y="4324"/>
                </a:lnTo>
                <a:lnTo>
                  <a:pt x="876300" y="0"/>
                </a:lnTo>
                <a:close/>
              </a:path>
            </a:pathLst>
          </a:custGeom>
          <a:solidFill>
            <a:srgbClr val="161F2B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1" name="object 73">
            <a:extLst>
              <a:ext uri="{FF2B5EF4-FFF2-40B4-BE49-F238E27FC236}">
                <a16:creationId xmlns:a16="http://schemas.microsoft.com/office/drawing/2014/main" id="{E72131AB-AD6A-4DAB-94E7-BD861BCA0199}"/>
              </a:ext>
            </a:extLst>
          </p:cNvPr>
          <p:cNvSpPr txBox="1"/>
          <p:nvPr/>
        </p:nvSpPr>
        <p:spPr>
          <a:xfrm>
            <a:off x="128916" y="1234649"/>
            <a:ext cx="1757778" cy="97337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9869" algn="ctr">
              <a:spcBef>
                <a:spcPts val="88"/>
              </a:spcBef>
            </a:pPr>
            <a:r>
              <a:rPr lang="es-MX" sz="1456" b="1" spc="-269" dirty="0">
                <a:solidFill>
                  <a:srgbClr val="161F2B"/>
                </a:solidFill>
                <a:latin typeface="Verdana"/>
                <a:cs typeface="Verdana"/>
              </a:rPr>
              <a:t>02</a:t>
            </a:r>
            <a:endParaRPr sz="1456" dirty="0">
              <a:latin typeface="Verdana"/>
              <a:cs typeface="Verdana"/>
            </a:endParaRPr>
          </a:p>
          <a:p>
            <a:pPr marR="28016" algn="ctr">
              <a:spcBef>
                <a:spcPts val="494"/>
              </a:spcBef>
            </a:pPr>
            <a:r>
              <a:rPr sz="662" b="1" spc="-40" dirty="0">
                <a:solidFill>
                  <a:srgbClr val="FFFFFF"/>
                </a:solidFill>
                <a:latin typeface="Verdana"/>
                <a:cs typeface="Verdana"/>
              </a:rPr>
              <a:t>TÍTULO</a:t>
            </a:r>
            <a:r>
              <a:rPr sz="662" b="1" spc="-5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62" b="1" spc="-4" dirty="0">
                <a:solidFill>
                  <a:srgbClr val="FFFFFF"/>
                </a:solidFill>
                <a:latin typeface="Verdana"/>
                <a:cs typeface="Verdana"/>
              </a:rPr>
              <a:t>TEMA</a:t>
            </a:r>
            <a:endParaRPr sz="662" dirty="0">
              <a:latin typeface="Verdana"/>
              <a:cs typeface="Verdana"/>
            </a:endParaRPr>
          </a:p>
          <a:p>
            <a:pPr marL="11206" marR="4483" algn="just">
              <a:lnSpc>
                <a:spcPct val="109100"/>
              </a:lnSpc>
              <a:spcBef>
                <a:spcPts val="556"/>
              </a:spcBef>
            </a:pPr>
            <a:r>
              <a:rPr lang="es-ES" sz="1000" b="1" spc="-26" dirty="0">
                <a:solidFill>
                  <a:schemeClr val="bg1"/>
                </a:solidFill>
                <a:latin typeface="Arial Black"/>
                <a:cs typeface="Arial Black"/>
              </a:rPr>
              <a:t>Principios de un líder activo y visible en seguridad</a:t>
            </a:r>
            <a:r>
              <a:rPr lang="es-ES" sz="1000" b="1" spc="-44" dirty="0">
                <a:solidFill>
                  <a:schemeClr val="bg1"/>
                </a:solidFill>
                <a:latin typeface="Arial Black"/>
                <a:cs typeface="Arial Black"/>
              </a:rPr>
              <a:t>.</a:t>
            </a:r>
            <a:endParaRPr lang="es-ES" sz="1000" b="1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112" name="object 72">
            <a:extLst>
              <a:ext uri="{FF2B5EF4-FFF2-40B4-BE49-F238E27FC236}">
                <a16:creationId xmlns:a16="http://schemas.microsoft.com/office/drawing/2014/main" id="{5E3914EF-937E-4D07-A020-599790C40B5C}"/>
              </a:ext>
            </a:extLst>
          </p:cNvPr>
          <p:cNvSpPr/>
          <p:nvPr/>
        </p:nvSpPr>
        <p:spPr>
          <a:xfrm>
            <a:off x="10801938" y="4806997"/>
            <a:ext cx="821951" cy="159124"/>
          </a:xfrm>
          <a:custGeom>
            <a:avLst/>
            <a:gdLst/>
            <a:ahLst/>
            <a:cxnLst/>
            <a:rect l="l" t="t" r="r" b="b"/>
            <a:pathLst>
              <a:path w="931545" h="180340">
                <a:moveTo>
                  <a:pt x="876300" y="0"/>
                </a:moveTo>
                <a:lnTo>
                  <a:pt x="55029" y="0"/>
                </a:lnTo>
                <a:lnTo>
                  <a:pt x="33609" y="4324"/>
                </a:lnTo>
                <a:lnTo>
                  <a:pt x="16117" y="16119"/>
                </a:lnTo>
                <a:lnTo>
                  <a:pt x="4324" y="33614"/>
                </a:lnTo>
                <a:lnTo>
                  <a:pt x="0" y="55041"/>
                </a:lnTo>
                <a:lnTo>
                  <a:pt x="0" y="124891"/>
                </a:lnTo>
                <a:lnTo>
                  <a:pt x="4324" y="146311"/>
                </a:lnTo>
                <a:lnTo>
                  <a:pt x="16117" y="163803"/>
                </a:lnTo>
                <a:lnTo>
                  <a:pt x="33609" y="175596"/>
                </a:lnTo>
                <a:lnTo>
                  <a:pt x="55029" y="179920"/>
                </a:lnTo>
                <a:lnTo>
                  <a:pt x="876300" y="179920"/>
                </a:lnTo>
                <a:lnTo>
                  <a:pt x="897724" y="175596"/>
                </a:lnTo>
                <a:lnTo>
                  <a:pt x="915215" y="163803"/>
                </a:lnTo>
                <a:lnTo>
                  <a:pt x="927006" y="146311"/>
                </a:lnTo>
                <a:lnTo>
                  <a:pt x="931329" y="124891"/>
                </a:lnTo>
                <a:lnTo>
                  <a:pt x="931329" y="55041"/>
                </a:lnTo>
                <a:lnTo>
                  <a:pt x="927006" y="33614"/>
                </a:lnTo>
                <a:lnTo>
                  <a:pt x="915215" y="16119"/>
                </a:lnTo>
                <a:lnTo>
                  <a:pt x="897724" y="4324"/>
                </a:lnTo>
                <a:lnTo>
                  <a:pt x="876300" y="0"/>
                </a:lnTo>
                <a:close/>
              </a:path>
            </a:pathLst>
          </a:custGeom>
          <a:solidFill>
            <a:srgbClr val="161F2B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3" name="object 73">
            <a:extLst>
              <a:ext uri="{FF2B5EF4-FFF2-40B4-BE49-F238E27FC236}">
                <a16:creationId xmlns:a16="http://schemas.microsoft.com/office/drawing/2014/main" id="{326E79D3-787F-40BC-A26E-6E0616D1BA00}"/>
              </a:ext>
            </a:extLst>
          </p:cNvPr>
          <p:cNvSpPr txBox="1"/>
          <p:nvPr/>
        </p:nvSpPr>
        <p:spPr>
          <a:xfrm>
            <a:off x="10305685" y="4525027"/>
            <a:ext cx="1757778" cy="114111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9869" algn="ctr">
              <a:spcBef>
                <a:spcPts val="88"/>
              </a:spcBef>
            </a:pPr>
            <a:r>
              <a:rPr sz="1456" b="1" spc="-269" dirty="0">
                <a:solidFill>
                  <a:srgbClr val="161F2B"/>
                </a:solidFill>
                <a:latin typeface="Verdana"/>
                <a:cs typeface="Verdana"/>
              </a:rPr>
              <a:t>1</a:t>
            </a:r>
            <a:r>
              <a:rPr lang="es-MX" sz="1456" b="1" spc="-269" dirty="0">
                <a:solidFill>
                  <a:srgbClr val="161F2B"/>
                </a:solidFill>
                <a:latin typeface="Verdana"/>
                <a:cs typeface="Verdana"/>
              </a:rPr>
              <a:t>2</a:t>
            </a:r>
            <a:endParaRPr sz="1456" dirty="0">
              <a:latin typeface="Verdana"/>
              <a:cs typeface="Verdana"/>
            </a:endParaRPr>
          </a:p>
          <a:p>
            <a:pPr marR="28016" algn="ctr">
              <a:spcBef>
                <a:spcPts val="494"/>
              </a:spcBef>
            </a:pPr>
            <a:r>
              <a:rPr sz="662" b="1" spc="-40" dirty="0">
                <a:solidFill>
                  <a:srgbClr val="FFFFFF"/>
                </a:solidFill>
                <a:latin typeface="Verdana"/>
                <a:cs typeface="Verdana"/>
              </a:rPr>
              <a:t>TÍTULO</a:t>
            </a:r>
            <a:r>
              <a:rPr sz="662" b="1" spc="-5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62" b="1" spc="-4" dirty="0">
                <a:solidFill>
                  <a:srgbClr val="FFFFFF"/>
                </a:solidFill>
                <a:latin typeface="Verdana"/>
                <a:cs typeface="Verdana"/>
              </a:rPr>
              <a:t>TEMA</a:t>
            </a:r>
            <a:endParaRPr sz="662" dirty="0">
              <a:latin typeface="Verdana"/>
              <a:cs typeface="Verdana"/>
            </a:endParaRPr>
          </a:p>
          <a:p>
            <a:pPr marL="11206" marR="4483" algn="just">
              <a:lnSpc>
                <a:spcPct val="109100"/>
              </a:lnSpc>
              <a:spcBef>
                <a:spcPts val="556"/>
              </a:spcBef>
            </a:pPr>
            <a:r>
              <a:rPr lang="es-ES" sz="1000" spc="-26" dirty="0">
                <a:solidFill>
                  <a:schemeClr val="bg1"/>
                </a:solidFill>
                <a:latin typeface="Arial Black"/>
                <a:cs typeface="Arial Black"/>
              </a:rPr>
              <a:t>Identificando oportunidades y necesidades para innovar en SST</a:t>
            </a:r>
            <a:r>
              <a:rPr lang="es-ES" sz="1000" spc="-44" dirty="0">
                <a:solidFill>
                  <a:schemeClr val="bg1"/>
                </a:solidFill>
                <a:latin typeface="Arial Black"/>
                <a:cs typeface="Arial Black"/>
              </a:rPr>
              <a:t>.</a:t>
            </a:r>
            <a:endParaRPr lang="es-ES" sz="10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114" name="object 72">
            <a:extLst>
              <a:ext uri="{FF2B5EF4-FFF2-40B4-BE49-F238E27FC236}">
                <a16:creationId xmlns:a16="http://schemas.microsoft.com/office/drawing/2014/main" id="{0BE9325B-3AE1-46D0-A94B-4136E49BACD7}"/>
              </a:ext>
            </a:extLst>
          </p:cNvPr>
          <p:cNvSpPr/>
          <p:nvPr/>
        </p:nvSpPr>
        <p:spPr>
          <a:xfrm>
            <a:off x="10801938" y="3679036"/>
            <a:ext cx="821951" cy="159124"/>
          </a:xfrm>
          <a:custGeom>
            <a:avLst/>
            <a:gdLst/>
            <a:ahLst/>
            <a:cxnLst/>
            <a:rect l="l" t="t" r="r" b="b"/>
            <a:pathLst>
              <a:path w="931545" h="180340">
                <a:moveTo>
                  <a:pt x="876300" y="0"/>
                </a:moveTo>
                <a:lnTo>
                  <a:pt x="55029" y="0"/>
                </a:lnTo>
                <a:lnTo>
                  <a:pt x="33609" y="4324"/>
                </a:lnTo>
                <a:lnTo>
                  <a:pt x="16117" y="16119"/>
                </a:lnTo>
                <a:lnTo>
                  <a:pt x="4324" y="33614"/>
                </a:lnTo>
                <a:lnTo>
                  <a:pt x="0" y="55041"/>
                </a:lnTo>
                <a:lnTo>
                  <a:pt x="0" y="124891"/>
                </a:lnTo>
                <a:lnTo>
                  <a:pt x="4324" y="146311"/>
                </a:lnTo>
                <a:lnTo>
                  <a:pt x="16117" y="163803"/>
                </a:lnTo>
                <a:lnTo>
                  <a:pt x="33609" y="175596"/>
                </a:lnTo>
                <a:lnTo>
                  <a:pt x="55029" y="179920"/>
                </a:lnTo>
                <a:lnTo>
                  <a:pt x="876300" y="179920"/>
                </a:lnTo>
                <a:lnTo>
                  <a:pt x="897724" y="175596"/>
                </a:lnTo>
                <a:lnTo>
                  <a:pt x="915215" y="163803"/>
                </a:lnTo>
                <a:lnTo>
                  <a:pt x="927006" y="146311"/>
                </a:lnTo>
                <a:lnTo>
                  <a:pt x="931329" y="124891"/>
                </a:lnTo>
                <a:lnTo>
                  <a:pt x="931329" y="55041"/>
                </a:lnTo>
                <a:lnTo>
                  <a:pt x="927006" y="33614"/>
                </a:lnTo>
                <a:lnTo>
                  <a:pt x="915215" y="16119"/>
                </a:lnTo>
                <a:lnTo>
                  <a:pt x="897724" y="4324"/>
                </a:lnTo>
                <a:lnTo>
                  <a:pt x="876300" y="0"/>
                </a:lnTo>
                <a:close/>
              </a:path>
            </a:pathLst>
          </a:custGeom>
          <a:solidFill>
            <a:srgbClr val="161F2B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5" name="object 73">
            <a:extLst>
              <a:ext uri="{FF2B5EF4-FFF2-40B4-BE49-F238E27FC236}">
                <a16:creationId xmlns:a16="http://schemas.microsoft.com/office/drawing/2014/main" id="{639DF3D2-5DD1-48DE-89EA-C4388CA11D8F}"/>
              </a:ext>
            </a:extLst>
          </p:cNvPr>
          <p:cNvSpPr txBox="1"/>
          <p:nvPr/>
        </p:nvSpPr>
        <p:spPr>
          <a:xfrm>
            <a:off x="10334024" y="3447072"/>
            <a:ext cx="1757778" cy="7543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9869" algn="ctr">
              <a:spcBef>
                <a:spcPts val="88"/>
              </a:spcBef>
            </a:pPr>
            <a:r>
              <a:rPr sz="1456" b="1" spc="-269" dirty="0">
                <a:solidFill>
                  <a:srgbClr val="161F2B"/>
                </a:solidFill>
                <a:latin typeface="Verdana"/>
                <a:cs typeface="Verdana"/>
              </a:rPr>
              <a:t>1</a:t>
            </a:r>
            <a:r>
              <a:rPr lang="es-MX" sz="1456" b="1" spc="-269" dirty="0">
                <a:solidFill>
                  <a:srgbClr val="161F2B"/>
                </a:solidFill>
                <a:latin typeface="Verdana"/>
                <a:cs typeface="Verdana"/>
              </a:rPr>
              <a:t>3</a:t>
            </a:r>
          </a:p>
          <a:p>
            <a:pPr marR="49869" algn="ctr">
              <a:spcBef>
                <a:spcPts val="88"/>
              </a:spcBef>
            </a:pPr>
            <a:r>
              <a:rPr sz="662" b="1" spc="-40" dirty="0">
                <a:solidFill>
                  <a:srgbClr val="FFFFFF"/>
                </a:solidFill>
                <a:latin typeface="Verdana"/>
                <a:cs typeface="Verdana"/>
              </a:rPr>
              <a:t>TÍTULO</a:t>
            </a:r>
            <a:r>
              <a:rPr sz="662" b="1" spc="-5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62" b="1" spc="-4" dirty="0">
                <a:solidFill>
                  <a:srgbClr val="FFFFFF"/>
                </a:solidFill>
                <a:latin typeface="Verdana"/>
                <a:cs typeface="Verdana"/>
              </a:rPr>
              <a:t>TEMA</a:t>
            </a:r>
            <a:endParaRPr sz="662" dirty="0">
              <a:latin typeface="Verdana"/>
              <a:cs typeface="Verdana"/>
            </a:endParaRPr>
          </a:p>
          <a:p>
            <a:pPr marL="11206" marR="4483" algn="just">
              <a:lnSpc>
                <a:spcPct val="109100"/>
              </a:lnSpc>
              <a:spcBef>
                <a:spcPts val="556"/>
              </a:spcBef>
            </a:pPr>
            <a:r>
              <a:rPr lang="es-ES" sz="1000" spc="-26" dirty="0">
                <a:solidFill>
                  <a:schemeClr val="bg1"/>
                </a:solidFill>
                <a:latin typeface="Arial Black"/>
              </a:rPr>
              <a:t>Cultura de SST Vs Cultura de Innovación</a:t>
            </a:r>
          </a:p>
        </p:txBody>
      </p:sp>
      <p:sp>
        <p:nvSpPr>
          <p:cNvPr id="116" name="object 72">
            <a:extLst>
              <a:ext uri="{FF2B5EF4-FFF2-40B4-BE49-F238E27FC236}">
                <a16:creationId xmlns:a16="http://schemas.microsoft.com/office/drawing/2014/main" id="{591D4341-533E-4F01-BBC5-A980B4CCE3FB}"/>
              </a:ext>
            </a:extLst>
          </p:cNvPr>
          <p:cNvSpPr/>
          <p:nvPr/>
        </p:nvSpPr>
        <p:spPr>
          <a:xfrm>
            <a:off x="10801938" y="2576298"/>
            <a:ext cx="821951" cy="159124"/>
          </a:xfrm>
          <a:custGeom>
            <a:avLst/>
            <a:gdLst/>
            <a:ahLst/>
            <a:cxnLst/>
            <a:rect l="l" t="t" r="r" b="b"/>
            <a:pathLst>
              <a:path w="931545" h="180340">
                <a:moveTo>
                  <a:pt x="876300" y="0"/>
                </a:moveTo>
                <a:lnTo>
                  <a:pt x="55029" y="0"/>
                </a:lnTo>
                <a:lnTo>
                  <a:pt x="33609" y="4324"/>
                </a:lnTo>
                <a:lnTo>
                  <a:pt x="16117" y="16119"/>
                </a:lnTo>
                <a:lnTo>
                  <a:pt x="4324" y="33614"/>
                </a:lnTo>
                <a:lnTo>
                  <a:pt x="0" y="55041"/>
                </a:lnTo>
                <a:lnTo>
                  <a:pt x="0" y="124891"/>
                </a:lnTo>
                <a:lnTo>
                  <a:pt x="4324" y="146311"/>
                </a:lnTo>
                <a:lnTo>
                  <a:pt x="16117" y="163803"/>
                </a:lnTo>
                <a:lnTo>
                  <a:pt x="33609" y="175596"/>
                </a:lnTo>
                <a:lnTo>
                  <a:pt x="55029" y="179920"/>
                </a:lnTo>
                <a:lnTo>
                  <a:pt x="876300" y="179920"/>
                </a:lnTo>
                <a:lnTo>
                  <a:pt x="897724" y="175596"/>
                </a:lnTo>
                <a:lnTo>
                  <a:pt x="915215" y="163803"/>
                </a:lnTo>
                <a:lnTo>
                  <a:pt x="927006" y="146311"/>
                </a:lnTo>
                <a:lnTo>
                  <a:pt x="931329" y="124891"/>
                </a:lnTo>
                <a:lnTo>
                  <a:pt x="931329" y="55041"/>
                </a:lnTo>
                <a:lnTo>
                  <a:pt x="927006" y="33614"/>
                </a:lnTo>
                <a:lnTo>
                  <a:pt x="915215" y="16119"/>
                </a:lnTo>
                <a:lnTo>
                  <a:pt x="897724" y="4324"/>
                </a:lnTo>
                <a:lnTo>
                  <a:pt x="876300" y="0"/>
                </a:lnTo>
                <a:close/>
              </a:path>
            </a:pathLst>
          </a:custGeom>
          <a:solidFill>
            <a:srgbClr val="161F2B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7" name="object 73">
            <a:extLst>
              <a:ext uri="{FF2B5EF4-FFF2-40B4-BE49-F238E27FC236}">
                <a16:creationId xmlns:a16="http://schemas.microsoft.com/office/drawing/2014/main" id="{3B006155-3C63-40D6-A20F-DBB8BEDD1AF1}"/>
              </a:ext>
            </a:extLst>
          </p:cNvPr>
          <p:cNvSpPr txBox="1"/>
          <p:nvPr/>
        </p:nvSpPr>
        <p:spPr>
          <a:xfrm>
            <a:off x="10305685" y="2294328"/>
            <a:ext cx="1757778" cy="97337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9869" algn="ctr">
              <a:spcBef>
                <a:spcPts val="88"/>
              </a:spcBef>
            </a:pPr>
            <a:r>
              <a:rPr sz="1456" b="1" spc="-269" dirty="0">
                <a:solidFill>
                  <a:srgbClr val="161F2B"/>
                </a:solidFill>
                <a:latin typeface="Verdana"/>
                <a:cs typeface="Verdana"/>
              </a:rPr>
              <a:t>1</a:t>
            </a:r>
            <a:r>
              <a:rPr lang="es-MX" sz="1456" b="1" spc="-269" dirty="0">
                <a:solidFill>
                  <a:srgbClr val="161F2B"/>
                </a:solidFill>
                <a:latin typeface="Verdana"/>
                <a:cs typeface="Verdana"/>
              </a:rPr>
              <a:t>4</a:t>
            </a:r>
            <a:endParaRPr sz="1456" dirty="0">
              <a:latin typeface="Verdana"/>
              <a:cs typeface="Verdana"/>
            </a:endParaRPr>
          </a:p>
          <a:p>
            <a:pPr marR="28016" algn="ctr">
              <a:spcBef>
                <a:spcPts val="494"/>
              </a:spcBef>
            </a:pPr>
            <a:r>
              <a:rPr sz="662" b="1" spc="-40" dirty="0">
                <a:solidFill>
                  <a:srgbClr val="FFFFFF"/>
                </a:solidFill>
                <a:latin typeface="Verdana"/>
                <a:cs typeface="Verdana"/>
              </a:rPr>
              <a:t>TÍTULO</a:t>
            </a:r>
            <a:r>
              <a:rPr sz="662" b="1" spc="-5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62" b="1" spc="-4" dirty="0">
                <a:solidFill>
                  <a:srgbClr val="FFFFFF"/>
                </a:solidFill>
                <a:latin typeface="Verdana"/>
                <a:cs typeface="Verdana"/>
              </a:rPr>
              <a:t>TEMA</a:t>
            </a:r>
            <a:endParaRPr sz="662" dirty="0">
              <a:latin typeface="Verdana"/>
              <a:cs typeface="Verdana"/>
            </a:endParaRPr>
          </a:p>
          <a:p>
            <a:pPr marL="11206" marR="4483" algn="just">
              <a:lnSpc>
                <a:spcPct val="109100"/>
              </a:lnSpc>
              <a:spcBef>
                <a:spcPts val="556"/>
              </a:spcBef>
            </a:pPr>
            <a:r>
              <a:rPr lang="es-ES" sz="1000" spc="-26" dirty="0">
                <a:solidFill>
                  <a:schemeClr val="bg1"/>
                </a:solidFill>
                <a:latin typeface="Arial Black"/>
              </a:rPr>
              <a:t>Roles y responsabilidades de un líder de innovación en SST.</a:t>
            </a:r>
          </a:p>
        </p:txBody>
      </p:sp>
      <p:sp>
        <p:nvSpPr>
          <p:cNvPr id="118" name="object 72">
            <a:extLst>
              <a:ext uri="{FF2B5EF4-FFF2-40B4-BE49-F238E27FC236}">
                <a16:creationId xmlns:a16="http://schemas.microsoft.com/office/drawing/2014/main" id="{8B5DF19A-B72E-40AC-93F3-6F7FDD5DA4CA}"/>
              </a:ext>
            </a:extLst>
          </p:cNvPr>
          <p:cNvSpPr/>
          <p:nvPr/>
        </p:nvSpPr>
        <p:spPr>
          <a:xfrm>
            <a:off x="10801938" y="1492260"/>
            <a:ext cx="821951" cy="159124"/>
          </a:xfrm>
          <a:custGeom>
            <a:avLst/>
            <a:gdLst/>
            <a:ahLst/>
            <a:cxnLst/>
            <a:rect l="l" t="t" r="r" b="b"/>
            <a:pathLst>
              <a:path w="931545" h="180340">
                <a:moveTo>
                  <a:pt x="876300" y="0"/>
                </a:moveTo>
                <a:lnTo>
                  <a:pt x="55029" y="0"/>
                </a:lnTo>
                <a:lnTo>
                  <a:pt x="33609" y="4324"/>
                </a:lnTo>
                <a:lnTo>
                  <a:pt x="16117" y="16119"/>
                </a:lnTo>
                <a:lnTo>
                  <a:pt x="4324" y="33614"/>
                </a:lnTo>
                <a:lnTo>
                  <a:pt x="0" y="55041"/>
                </a:lnTo>
                <a:lnTo>
                  <a:pt x="0" y="124891"/>
                </a:lnTo>
                <a:lnTo>
                  <a:pt x="4324" y="146311"/>
                </a:lnTo>
                <a:lnTo>
                  <a:pt x="16117" y="163803"/>
                </a:lnTo>
                <a:lnTo>
                  <a:pt x="33609" y="175596"/>
                </a:lnTo>
                <a:lnTo>
                  <a:pt x="55029" y="179920"/>
                </a:lnTo>
                <a:lnTo>
                  <a:pt x="876300" y="179920"/>
                </a:lnTo>
                <a:lnTo>
                  <a:pt x="897724" y="175596"/>
                </a:lnTo>
                <a:lnTo>
                  <a:pt x="915215" y="163803"/>
                </a:lnTo>
                <a:lnTo>
                  <a:pt x="927006" y="146311"/>
                </a:lnTo>
                <a:lnTo>
                  <a:pt x="931329" y="124891"/>
                </a:lnTo>
                <a:lnTo>
                  <a:pt x="931329" y="55041"/>
                </a:lnTo>
                <a:lnTo>
                  <a:pt x="927006" y="33614"/>
                </a:lnTo>
                <a:lnTo>
                  <a:pt x="915215" y="16119"/>
                </a:lnTo>
                <a:lnTo>
                  <a:pt x="897724" y="4324"/>
                </a:lnTo>
                <a:lnTo>
                  <a:pt x="876300" y="0"/>
                </a:lnTo>
                <a:close/>
              </a:path>
            </a:pathLst>
          </a:custGeom>
          <a:solidFill>
            <a:srgbClr val="161F2B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9" name="object 73">
            <a:extLst>
              <a:ext uri="{FF2B5EF4-FFF2-40B4-BE49-F238E27FC236}">
                <a16:creationId xmlns:a16="http://schemas.microsoft.com/office/drawing/2014/main" id="{FB8D1486-71CC-4CFE-920B-EBD7E1672178}"/>
              </a:ext>
            </a:extLst>
          </p:cNvPr>
          <p:cNvSpPr txBox="1"/>
          <p:nvPr/>
        </p:nvSpPr>
        <p:spPr>
          <a:xfrm>
            <a:off x="10305685" y="1210290"/>
            <a:ext cx="1757778" cy="80563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9869" algn="ctr">
              <a:spcBef>
                <a:spcPts val="88"/>
              </a:spcBef>
            </a:pPr>
            <a:r>
              <a:rPr sz="1456" b="1" spc="-269" dirty="0">
                <a:solidFill>
                  <a:srgbClr val="161F2B"/>
                </a:solidFill>
                <a:latin typeface="Verdana"/>
                <a:cs typeface="Verdana"/>
              </a:rPr>
              <a:t>1</a:t>
            </a:r>
            <a:r>
              <a:rPr lang="es-MX" sz="1456" b="1" spc="-269" dirty="0">
                <a:solidFill>
                  <a:srgbClr val="161F2B"/>
                </a:solidFill>
                <a:latin typeface="Verdana"/>
                <a:cs typeface="Verdana"/>
              </a:rPr>
              <a:t>5</a:t>
            </a:r>
            <a:endParaRPr sz="1456" dirty="0">
              <a:latin typeface="Verdana"/>
              <a:cs typeface="Verdana"/>
            </a:endParaRPr>
          </a:p>
          <a:p>
            <a:pPr marR="28016" algn="ctr">
              <a:spcBef>
                <a:spcPts val="494"/>
              </a:spcBef>
            </a:pPr>
            <a:r>
              <a:rPr sz="662" b="1" spc="-40" dirty="0">
                <a:solidFill>
                  <a:srgbClr val="FFFFFF"/>
                </a:solidFill>
                <a:latin typeface="Verdana"/>
                <a:cs typeface="Verdana"/>
              </a:rPr>
              <a:t>TÍTULO</a:t>
            </a:r>
            <a:r>
              <a:rPr sz="662" b="1" spc="-5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62" b="1" spc="-4" dirty="0">
                <a:solidFill>
                  <a:srgbClr val="FFFFFF"/>
                </a:solidFill>
                <a:latin typeface="Verdana"/>
                <a:cs typeface="Verdana"/>
              </a:rPr>
              <a:t>TEMA</a:t>
            </a:r>
            <a:endParaRPr sz="662" dirty="0">
              <a:latin typeface="Verdana"/>
              <a:cs typeface="Verdana"/>
            </a:endParaRPr>
          </a:p>
          <a:p>
            <a:pPr marL="11206" marR="4483" algn="just">
              <a:lnSpc>
                <a:spcPct val="109100"/>
              </a:lnSpc>
              <a:spcBef>
                <a:spcPts val="556"/>
              </a:spcBef>
            </a:pPr>
            <a:r>
              <a:rPr lang="es-ES" sz="1000" spc="-26" dirty="0">
                <a:solidFill>
                  <a:schemeClr val="bg1"/>
                </a:solidFill>
                <a:latin typeface="Arial Black"/>
                <a:cs typeface="Arial Black"/>
              </a:rPr>
              <a:t>Diseño de campañas y proyectos de innovación</a:t>
            </a:r>
            <a:r>
              <a:rPr lang="es-ES" sz="1000" spc="-44" dirty="0">
                <a:solidFill>
                  <a:schemeClr val="bg1"/>
                </a:solidFill>
                <a:latin typeface="Arial Black"/>
                <a:cs typeface="Arial Black"/>
              </a:rPr>
              <a:t>.</a:t>
            </a:r>
            <a:endParaRPr lang="es-ES" sz="10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120" name="object 73">
            <a:extLst>
              <a:ext uri="{FF2B5EF4-FFF2-40B4-BE49-F238E27FC236}">
                <a16:creationId xmlns:a16="http://schemas.microsoft.com/office/drawing/2014/main" id="{7020B938-4DD6-40B8-9CD9-96A4C33677AC}"/>
              </a:ext>
            </a:extLst>
          </p:cNvPr>
          <p:cNvSpPr txBox="1"/>
          <p:nvPr/>
        </p:nvSpPr>
        <p:spPr>
          <a:xfrm>
            <a:off x="128916" y="33985"/>
            <a:ext cx="1757778" cy="80563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9869" algn="ctr">
              <a:spcBef>
                <a:spcPts val="88"/>
              </a:spcBef>
            </a:pPr>
            <a:r>
              <a:rPr lang="es-MX" sz="1456" b="1" spc="-269" dirty="0">
                <a:solidFill>
                  <a:srgbClr val="161F2B"/>
                </a:solidFill>
                <a:latin typeface="Verdana"/>
                <a:cs typeface="Verdana"/>
              </a:rPr>
              <a:t>01</a:t>
            </a:r>
            <a:endParaRPr sz="1456" dirty="0">
              <a:latin typeface="Verdana"/>
              <a:cs typeface="Verdana"/>
            </a:endParaRPr>
          </a:p>
          <a:p>
            <a:pPr marR="28016" algn="ctr">
              <a:spcBef>
                <a:spcPts val="494"/>
              </a:spcBef>
            </a:pPr>
            <a:r>
              <a:rPr sz="662" b="1" spc="-40" dirty="0">
                <a:solidFill>
                  <a:srgbClr val="FFFFFF"/>
                </a:solidFill>
                <a:latin typeface="Verdana"/>
                <a:cs typeface="Verdana"/>
              </a:rPr>
              <a:t>TÍTULO</a:t>
            </a:r>
            <a:r>
              <a:rPr sz="662" b="1" spc="-5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62" b="1" spc="-4" dirty="0">
                <a:solidFill>
                  <a:srgbClr val="FFFFFF"/>
                </a:solidFill>
                <a:latin typeface="Verdana"/>
                <a:cs typeface="Verdana"/>
              </a:rPr>
              <a:t>TEMA</a:t>
            </a:r>
            <a:endParaRPr sz="662" dirty="0">
              <a:latin typeface="Verdana"/>
              <a:cs typeface="Verdana"/>
            </a:endParaRPr>
          </a:p>
          <a:p>
            <a:pPr marL="11206" marR="4483" algn="just">
              <a:lnSpc>
                <a:spcPct val="109100"/>
              </a:lnSpc>
              <a:spcBef>
                <a:spcPts val="556"/>
              </a:spcBef>
            </a:pPr>
            <a:r>
              <a:rPr lang="es-ES" sz="1000" b="1" spc="-26" dirty="0">
                <a:solidFill>
                  <a:schemeClr val="bg1"/>
                </a:solidFill>
                <a:latin typeface="Arial Black"/>
                <a:cs typeface="Arial Black"/>
              </a:rPr>
              <a:t>Liderazgo activo y visible en seguridad</a:t>
            </a:r>
            <a:r>
              <a:rPr lang="es-ES_tradnl" sz="1000" b="1" spc="-44" dirty="0">
                <a:solidFill>
                  <a:schemeClr val="bg1"/>
                </a:solidFill>
                <a:latin typeface="Arial Black"/>
                <a:cs typeface="Arial Black"/>
              </a:rPr>
              <a:t>.</a:t>
            </a:r>
            <a:endParaRPr lang="es-ES_tradnl" sz="1000" b="1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245029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10CAA4D-C3C3-4C13-AA93-949258FCDDF9}"/>
              </a:ext>
            </a:extLst>
          </p:cNvPr>
          <p:cNvSpPr txBox="1"/>
          <p:nvPr/>
        </p:nvSpPr>
        <p:spPr>
          <a:xfrm>
            <a:off x="4013538" y="1847140"/>
            <a:ext cx="4164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7500"/>
                </a:solidFill>
                <a:latin typeface="Century Gothic" panose="020B0502020202020204" pitchFamily="34" charset="0"/>
              </a:rPr>
              <a:t>TABLA DE CONTENIDOS</a:t>
            </a:r>
          </a:p>
        </p:txBody>
      </p:sp>
      <p:pic>
        <p:nvPicPr>
          <p:cNvPr id="45" name="Gráfico 44">
            <a:extLst>
              <a:ext uri="{FF2B5EF4-FFF2-40B4-BE49-F238E27FC236}">
                <a16:creationId xmlns:a16="http://schemas.microsoft.com/office/drawing/2014/main" id="{76E3BA17-EF17-4183-A1A0-8CE153C59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0949" y="2956315"/>
            <a:ext cx="3653599" cy="3242193"/>
          </a:xfrm>
          <a:prstGeom prst="rect">
            <a:avLst/>
          </a:prstGeom>
        </p:spPr>
      </p:pic>
      <p:pic>
        <p:nvPicPr>
          <p:cNvPr id="40" name="Gráfico 39">
            <a:extLst>
              <a:ext uri="{FF2B5EF4-FFF2-40B4-BE49-F238E27FC236}">
                <a16:creationId xmlns:a16="http://schemas.microsoft.com/office/drawing/2014/main" id="{31F5629F-AB79-454E-A6B1-92260CEABA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9969" y="2913967"/>
            <a:ext cx="3674597" cy="3334778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BD7E677F-139D-4697-A30F-AD81048FF194}"/>
              </a:ext>
            </a:extLst>
          </p:cNvPr>
          <p:cNvSpPr txBox="1"/>
          <p:nvPr/>
        </p:nvSpPr>
        <p:spPr>
          <a:xfrm>
            <a:off x="1247195" y="3302767"/>
            <a:ext cx="2376077" cy="441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</a:t>
            </a:r>
            <a:r>
              <a:rPr lang="es-CO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omento 1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23A2B02-C507-4ED6-BF16-B585E44C47E2}"/>
              </a:ext>
            </a:extLst>
          </p:cNvPr>
          <p:cNvSpPr txBox="1"/>
          <p:nvPr/>
        </p:nvSpPr>
        <p:spPr>
          <a:xfrm>
            <a:off x="967812" y="4114234"/>
            <a:ext cx="27741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Presentación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Ruta de conocimiento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Objetivo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Sondeo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Recordando </a:t>
            </a:r>
            <a:r>
              <a:rPr lang="es-ES" sz="14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modulo 14. Roles y responsabilidades de un líder de innovación en SST.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EAF74091-0DDB-4CC0-B291-659A2836373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95" y="4341890"/>
            <a:ext cx="342517" cy="441257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46124AD8-EEFE-4146-8DDC-72C09CFF83D8}"/>
              </a:ext>
            </a:extLst>
          </p:cNvPr>
          <p:cNvSpPr txBox="1"/>
          <p:nvPr/>
        </p:nvSpPr>
        <p:spPr>
          <a:xfrm>
            <a:off x="5085542" y="3189768"/>
            <a:ext cx="2376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</a:t>
            </a:r>
            <a:r>
              <a:rPr lang="es-CO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omento 2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796BD986-BE82-4C12-911D-C1D0B41FFB74}"/>
              </a:ext>
            </a:extLst>
          </p:cNvPr>
          <p:cNvSpPr txBox="1"/>
          <p:nvPr/>
        </p:nvSpPr>
        <p:spPr>
          <a:xfrm>
            <a:off x="4553614" y="4085192"/>
            <a:ext cx="29711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Diseño de campañas o proyectos de innovación.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kern="0" spc="-17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Recordando los </a:t>
            </a:r>
            <a:r>
              <a:rPr lang="es-CO" sz="1400" kern="0" spc="-170" dirty="0">
                <a:solidFill>
                  <a:schemeClr val="tx2"/>
                </a:solidFill>
                <a:latin typeface="Century Gothic"/>
              </a:rPr>
              <a:t>7 Elementos </a:t>
            </a:r>
            <a:r>
              <a:rPr lang="es-ES" sz="1400" kern="0" spc="-170" dirty="0">
                <a:solidFill>
                  <a:schemeClr val="tx2"/>
                </a:solidFill>
                <a:latin typeface="Century Gothic"/>
              </a:rPr>
              <a:t>de la </a:t>
            </a:r>
            <a:r>
              <a:rPr lang="es-ES" sz="14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estrategia de innovación.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Definición de campañas masivas de ideas</a:t>
            </a:r>
            <a:endParaRPr lang="es-CO" sz="14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40EEB219-D27A-4F14-ACFD-16BB45F80D3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979" y="4291968"/>
            <a:ext cx="342517" cy="441257"/>
          </a:xfrm>
          <a:prstGeom prst="rect">
            <a:avLst/>
          </a:prstGeom>
        </p:spPr>
      </p:pic>
      <p:pic>
        <p:nvPicPr>
          <p:cNvPr id="46" name="Gráfico 45">
            <a:extLst>
              <a:ext uri="{FF2B5EF4-FFF2-40B4-BE49-F238E27FC236}">
                <a16:creationId xmlns:a16="http://schemas.microsoft.com/office/drawing/2014/main" id="{FA552364-AEC8-4E1B-AF0A-C411F41E29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81364" y="3003558"/>
            <a:ext cx="3845068" cy="3192526"/>
          </a:xfrm>
          <a:prstGeom prst="rect">
            <a:avLst/>
          </a:prstGeom>
        </p:spPr>
      </p:pic>
      <p:sp>
        <p:nvSpPr>
          <p:cNvPr id="47" name="CuadroTexto 46">
            <a:extLst>
              <a:ext uri="{FF2B5EF4-FFF2-40B4-BE49-F238E27FC236}">
                <a16:creationId xmlns:a16="http://schemas.microsoft.com/office/drawing/2014/main" id="{DA5E7ECB-4556-4477-8673-4E217ED50CBE}"/>
              </a:ext>
            </a:extLst>
          </p:cNvPr>
          <p:cNvSpPr txBox="1"/>
          <p:nvPr/>
        </p:nvSpPr>
        <p:spPr>
          <a:xfrm>
            <a:off x="9112678" y="3189768"/>
            <a:ext cx="2376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</a:t>
            </a:r>
            <a:r>
              <a:rPr lang="es-CO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omento 3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CD1837C8-885C-4070-AA0C-103E611782C7}"/>
              </a:ext>
            </a:extLst>
          </p:cNvPr>
          <p:cNvSpPr txBox="1"/>
          <p:nvPr/>
        </p:nvSpPr>
        <p:spPr>
          <a:xfrm>
            <a:off x="8887711" y="4192484"/>
            <a:ext cx="2826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xxxxxx</a:t>
            </a:r>
            <a:endParaRPr lang="es-ES" sz="14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en-US" sz="14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53D6919D-B8C5-4EC8-8DAC-92AC406DD32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901" y="4265153"/>
            <a:ext cx="342517" cy="441257"/>
          </a:xfrm>
          <a:prstGeom prst="rect">
            <a:avLst/>
          </a:prstGeom>
        </p:spPr>
      </p:pic>
      <p:sp>
        <p:nvSpPr>
          <p:cNvPr id="51" name="Rectángulo 50">
            <a:extLst>
              <a:ext uri="{FF2B5EF4-FFF2-40B4-BE49-F238E27FC236}">
                <a16:creationId xmlns:a16="http://schemas.microsoft.com/office/drawing/2014/main" id="{6BF0A69B-7F0C-4644-A4E0-1EB0346D40EC}"/>
              </a:ext>
            </a:extLst>
          </p:cNvPr>
          <p:cNvSpPr/>
          <p:nvPr/>
        </p:nvSpPr>
        <p:spPr>
          <a:xfrm flipV="1">
            <a:off x="4041318" y="2324641"/>
            <a:ext cx="3995772" cy="45719"/>
          </a:xfrm>
          <a:prstGeom prst="rect">
            <a:avLst/>
          </a:prstGeom>
          <a:solidFill>
            <a:srgbClr val="FF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9768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C3C3445-4B96-459C-A2EB-981CC0E96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900" y="1209835"/>
            <a:ext cx="11849100" cy="435820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22B7B5E-CB35-4E74-96F8-EAA122F6CE0D}"/>
              </a:ext>
            </a:extLst>
          </p:cNvPr>
          <p:cNvSpPr txBox="1"/>
          <p:nvPr/>
        </p:nvSpPr>
        <p:spPr>
          <a:xfrm>
            <a:off x="715318" y="2063341"/>
            <a:ext cx="2681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OBJETIVO GENERAL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157282-12A8-4A7B-9982-0D574445FB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8498" y="1555741"/>
            <a:ext cx="581025" cy="59055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2F42F87-3614-45C2-9103-5B0CD809BDA5}"/>
              </a:ext>
            </a:extLst>
          </p:cNvPr>
          <p:cNvSpPr txBox="1"/>
          <p:nvPr/>
        </p:nvSpPr>
        <p:spPr>
          <a:xfrm>
            <a:off x="1142504" y="2999797"/>
            <a:ext cx="96734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400" dirty="0">
                <a:latin typeface="Trebuchet MS" panose="020B0603020202020204" pitchFamily="34" charset="0"/>
              </a:rPr>
              <a:t>Diseñar una </a:t>
            </a:r>
            <a:r>
              <a:rPr lang="es-ES" sz="4400" b="1" dirty="0">
                <a:solidFill>
                  <a:srgbClr val="FF7100"/>
                </a:solidFill>
                <a:latin typeface="Trebuchet MS" panose="020B0603020202020204" pitchFamily="34" charset="0"/>
              </a:rPr>
              <a:t>campaña</a:t>
            </a:r>
            <a:r>
              <a:rPr lang="es-ES" sz="4400" spc="-26" dirty="0">
                <a:solidFill>
                  <a:srgbClr val="161F2B"/>
                </a:solidFill>
                <a:latin typeface="Arial Black"/>
                <a:cs typeface="Arial Black"/>
              </a:rPr>
              <a:t> </a:t>
            </a:r>
            <a:r>
              <a:rPr lang="es-ES" sz="4400" b="1" dirty="0">
                <a:latin typeface="Trebuchet MS" panose="020B0603020202020204" pitchFamily="34" charset="0"/>
              </a:rPr>
              <a:t>o proyecto de </a:t>
            </a:r>
            <a:r>
              <a:rPr lang="es-ES" sz="4400" b="1" dirty="0">
                <a:solidFill>
                  <a:srgbClr val="FF7100"/>
                </a:solidFill>
                <a:latin typeface="Trebuchet MS" panose="020B0603020202020204" pitchFamily="34" charset="0"/>
              </a:rPr>
              <a:t>innovación </a:t>
            </a:r>
            <a:r>
              <a:rPr lang="es-ES" sz="4400" b="1" dirty="0">
                <a:latin typeface="Trebuchet MS" panose="020B0603020202020204" pitchFamily="34" charset="0"/>
              </a:rPr>
              <a:t>en SST</a:t>
            </a:r>
          </a:p>
        </p:txBody>
      </p:sp>
    </p:spTree>
    <p:extLst>
      <p:ext uri="{BB962C8B-B14F-4D97-AF65-F5344CB8AC3E}">
        <p14:creationId xmlns:p14="http://schemas.microsoft.com/office/powerpoint/2010/main" val="2512800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EF735F4-87EA-432B-A5CA-A47106ABDC8C}"/>
              </a:ext>
            </a:extLst>
          </p:cNvPr>
          <p:cNvSpPr txBox="1"/>
          <p:nvPr/>
        </p:nvSpPr>
        <p:spPr>
          <a:xfrm>
            <a:off x="519321" y="1431074"/>
            <a:ext cx="72575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FF7100"/>
                </a:solidFill>
                <a:latin typeface="Century Gothic" panose="020B0502020202020204" pitchFamily="34" charset="0"/>
              </a:rPr>
              <a:t>EVALUÉMONOS</a:t>
            </a:r>
            <a:endParaRPr lang="es-CO" sz="6000" b="1" dirty="0">
              <a:solidFill>
                <a:srgbClr val="FF71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A155F94-C41D-444A-9F6B-0826E9136935}"/>
              </a:ext>
            </a:extLst>
          </p:cNvPr>
          <p:cNvSpPr/>
          <p:nvPr/>
        </p:nvSpPr>
        <p:spPr>
          <a:xfrm>
            <a:off x="644646" y="3010717"/>
            <a:ext cx="4122662" cy="45719"/>
          </a:xfrm>
          <a:prstGeom prst="rect">
            <a:avLst/>
          </a:prstGeom>
          <a:solidFill>
            <a:srgbClr val="FF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7176B1F-2E0D-439B-9E76-F83B095F89FA}"/>
              </a:ext>
            </a:extLst>
          </p:cNvPr>
          <p:cNvSpPr txBox="1">
            <a:spLocks/>
          </p:cNvSpPr>
          <p:nvPr/>
        </p:nvSpPr>
        <p:spPr>
          <a:xfrm>
            <a:off x="519322" y="2327109"/>
            <a:ext cx="5712802" cy="9154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FF7100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s-ES" sz="4400" b="0" dirty="0">
                <a:solidFill>
                  <a:srgbClr val="1D405A"/>
                </a:solidFill>
                <a:latin typeface="Century Gothic" panose="020B0502020202020204" pitchFamily="34" charset="0"/>
              </a:rPr>
              <a:t>Sondeo</a:t>
            </a:r>
            <a:endParaRPr lang="es-CO" sz="4400" b="0" dirty="0">
              <a:solidFill>
                <a:srgbClr val="1D405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16F9884A-917A-4F1B-A338-9A77D7B85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4399" y="2118553"/>
            <a:ext cx="7127601" cy="221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14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13962</TotalTime>
  <Words>1044</Words>
  <Application>Microsoft Office PowerPoint</Application>
  <PresentationFormat>Panorámica</PresentationFormat>
  <Paragraphs>223</Paragraphs>
  <Slides>26</Slides>
  <Notes>18</Notes>
  <HiddenSlides>3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Century Gothic</vt:lpstr>
      <vt:lpstr>Montserrat ExtraBold</vt:lpstr>
      <vt:lpstr>Montserrat Light</vt:lpstr>
      <vt:lpstr>Montserrat Medium</vt:lpstr>
      <vt:lpstr>Montserrat SemiBold</vt:lpstr>
      <vt:lpstr>Trebuchet MS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ELVIA YOLIMA GUZMAN PEREZ</dc:creator>
  <cp:lastModifiedBy>Cesar Herrera</cp:lastModifiedBy>
  <cp:revision>864</cp:revision>
  <dcterms:created xsi:type="dcterms:W3CDTF">2021-03-01T20:04:47Z</dcterms:created>
  <dcterms:modified xsi:type="dcterms:W3CDTF">2021-10-21T15:10:38Z</dcterms:modified>
</cp:coreProperties>
</file>