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90" r:id="rId2"/>
    <p:sldId id="257" r:id="rId3"/>
    <p:sldId id="302" r:id="rId4"/>
    <p:sldId id="273" r:id="rId5"/>
    <p:sldId id="288" r:id="rId6"/>
    <p:sldId id="287" r:id="rId7"/>
    <p:sldId id="261" r:id="rId8"/>
    <p:sldId id="364" r:id="rId9"/>
    <p:sldId id="379" r:id="rId10"/>
    <p:sldId id="303" r:id="rId11"/>
    <p:sldId id="266" r:id="rId12"/>
    <p:sldId id="374" r:id="rId13"/>
    <p:sldId id="376" r:id="rId14"/>
    <p:sldId id="373" r:id="rId15"/>
    <p:sldId id="377" r:id="rId16"/>
    <p:sldId id="367" r:id="rId17"/>
    <p:sldId id="368" r:id="rId18"/>
    <p:sldId id="310" r:id="rId19"/>
    <p:sldId id="375" r:id="rId20"/>
    <p:sldId id="371" r:id="rId21"/>
    <p:sldId id="312" r:id="rId22"/>
    <p:sldId id="372" r:id="rId23"/>
    <p:sldId id="366" r:id="rId24"/>
    <p:sldId id="280" r:id="rId25"/>
    <p:sldId id="301" r:id="rId26"/>
    <p:sldId id="381" r:id="rId27"/>
    <p:sldId id="315" r:id="rId28"/>
    <p:sldId id="378" r:id="rId29"/>
    <p:sldId id="285" r:id="rId30"/>
    <p:sldId id="272" r:id="rId31"/>
    <p:sldId id="289" r:id="rId32"/>
    <p:sldId id="297" r:id="rId33"/>
    <p:sldId id="300" r:id="rId3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1B"/>
    <a:srgbClr val="0B1A28"/>
    <a:srgbClr val="1D405A"/>
    <a:srgbClr val="242B3A"/>
    <a:srgbClr val="696C76"/>
    <a:srgbClr val="FF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7" autoAdjust="0"/>
    <p:restoredTop sz="94662"/>
  </p:normalViewPr>
  <p:slideViewPr>
    <p:cSldViewPr snapToGrid="0">
      <p:cViewPr>
        <p:scale>
          <a:sx n="85" d="100"/>
          <a:sy n="85" d="100"/>
        </p:scale>
        <p:origin x="56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3BD068A-4652-4812-BBE1-84BA5ADD8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8DAFB85-460B-484D-A3CB-0375D758AB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DA945-4D9D-4DBF-9D3C-9C9619FC7AF1}" type="datetimeFigureOut">
              <a:rPr lang="es-CO" smtClean="0"/>
              <a:t>3/09/21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46743B-B1D9-44F4-8147-97BD90116F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FAAF4C-98F3-464B-A83B-76F1B211DA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1ECE-6FC2-4C9D-AB2E-6A418A268625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93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36D97-27A3-47A8-8325-01FB846EE119}" type="datetimeFigureOut">
              <a:rPr lang="es-CO" smtClean="0"/>
              <a:t>3/09/21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1B953-82C6-4F02-9909-9819B2DDF1A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71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Antes de empezar </a:t>
            </a:r>
            <a:r>
              <a:rPr lang="es-MX" b="1" i="0" dirty="0"/>
              <a:t>Una frase para la reflexión o una gran idea</a:t>
            </a:r>
            <a:r>
              <a:rPr lang="es-MX" dirty="0"/>
              <a:t> “Comparta con los participantes del evento una frase que le permita reflexionar sobre la importancia de la SST en las personas y en las organizaciones, así como la importancia de gestionar su conocimiento en el tema”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20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dirty="0"/>
              <a:t>Preséntate y saluda</a:t>
            </a:r>
            <a:r>
              <a:rPr lang="es-MX" dirty="0"/>
              <a:t> en nombre de positiva compañía de seguros s.a. (Aquí adjunta tus datos y fotografía)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41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  <a:p>
            <a:r>
              <a:rPr lang="es-ES_tradnl" dirty="0"/>
              <a:t>No hay solución- pensar es </a:t>
            </a:r>
            <a:r>
              <a:rPr lang="es-ES_tradnl" dirty="0" err="1"/>
              <a:t>util</a:t>
            </a:r>
            <a:r>
              <a:rPr lang="es-ES_tradnl" dirty="0"/>
              <a:t>. Nos ayuda a disminuir la incertidumbre</a:t>
            </a:r>
          </a:p>
          <a:p>
            <a:r>
              <a:rPr lang="es-ES_tradnl" dirty="0" err="1"/>
              <a:t>Simbolico</a:t>
            </a:r>
            <a:r>
              <a:rPr lang="es-ES_tradnl" dirty="0"/>
              <a:t> vs funcional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DED1F-AF2B-944B-84DB-43FD2B43B3B7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864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DED1F-AF2B-944B-84DB-43FD2B43B3B7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138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91B953-82C6-4F02-9909-9819B2DDF1AB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03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917A2E-1385-414E-A123-43CFD6A44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21048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305CCE4-A95D-4E03-94EA-39FE50128E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5006571" cy="78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5E4CC53-1FD2-4A69-8F60-9EBBF781BE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6AA209E-2B0A-41A5-B394-C342F24AA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327" y="357713"/>
            <a:ext cx="4931346" cy="7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2B40D-4FFD-46B3-A0DC-B29F878B4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99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6AD15CF-860C-4826-83CB-3C0A897EEF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654DDA-8A73-46D5-9290-F09A4DF01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25930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6B1B98B-9573-4158-8FA7-C895C7482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DB7072-94CF-48B2-B754-06F0A103CB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44400" cy="68709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6923E64-AD94-4B5E-B8BC-4962CDE72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58B25-6C6C-4B84-98BE-81F54D0B3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245891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86F7024-C3BB-4541-9111-6A8F948086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905" y="6086062"/>
            <a:ext cx="3237495" cy="50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9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F1A1B3-A2C0-42DC-9161-0D45DA621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6" y="-12357"/>
            <a:ext cx="1230438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BAA4A5E-E9DD-470C-BDED-0EDD35C33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4D32B93-B4E3-46CB-BAA9-940F0AD4C6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33"/>
            <a:ext cx="12344400" cy="686073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CD2AD6C-A2A7-404C-8767-8EAC8CACB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97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65D6CC-2EC4-4ED2-BB23-E6C44C8DA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499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F1D43EB-E8C5-4651-B3FA-15EBD5A10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77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3B443E-F59C-4FCE-975D-9C7780222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50"/>
            <a:ext cx="12344400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205D3C4-46B8-45E4-A5A3-6971769DA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10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133C34-3AB7-4175-BFEB-3BC39DF2E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9623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3ACB795-4AF8-426D-B869-D8DE274C8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6F777C-B989-4CFE-B59D-E3A44F60B3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B21C2C9-3948-4EF2-8356-834EE6C7D8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0035" y="434130"/>
            <a:ext cx="6091930" cy="9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6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BA985D-B5AF-4480-9D3E-220F8ADB3D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44400" cy="68368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1CA6EA2-749C-4D23-92E8-AB3C6F1698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BB9E1F-C97B-4502-8C6C-4C6A8E618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503"/>
            <a:ext cx="12178661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9B0B5EB-44FD-46D9-A453-01CE0BA77D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89252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12225D-DB11-48D6-8309-ED8D94B296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5792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09E02DB-9E57-4B26-AAF1-817033D5B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52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25C522-3EA5-49C5-9E9E-91D5F678D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970"/>
            <a:ext cx="12439237" cy="686897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C11DB0C-1E45-4A89-8D69-A1FD4041D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4599" cy="685049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4586799-4203-46F2-BC8C-EDB17E3750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7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6195" cy="6850497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11A8DF79-6B57-42F1-AC1F-A3015C5A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422" y="286502"/>
            <a:ext cx="4476213" cy="69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3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9389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8E2FEC13-EC7E-450F-B9CD-7590890833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1775" y="321277"/>
            <a:ext cx="3548449" cy="5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13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3"/>
            <a:ext cx="12192000" cy="68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6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09D779-3B5C-41FF-A793-7981B64B4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51"/>
            <a:ext cx="12264599" cy="68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87F962A-8E88-4615-8F48-CCD08B8D6C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388"/>
            <a:ext cx="12191999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49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4DB67E-D942-4B78-85AD-B2159B2E0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36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10EC-F74A-764C-B295-FA058B0A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4B88-1BBF-D740-91EB-B4AABA219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68A06-8E17-6A4E-9266-8F4AFF88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6C7EF-7B0F-3B41-9B4D-659EA91BA028}" type="datetimeFigureOut">
              <a:rPr lang="es-ES_tradnl" smtClean="0"/>
              <a:t>3/9/21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4004A-78CA-2D4C-9F72-B0885E9D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F620B-A3EE-FD4E-87CA-C1BE12B4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3E176-F0C2-FE4B-A282-4B1EE945F8C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585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57E919-6FB1-472B-995B-265B82E116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44400" cy="6870998"/>
          </a:xfrm>
          <a:prstGeom prst="rect">
            <a:avLst/>
          </a:prstGeom>
        </p:spPr>
      </p:pic>
      <p:pic>
        <p:nvPicPr>
          <p:cNvPr id="47" name="Gráfico 46">
            <a:extLst>
              <a:ext uri="{FF2B5EF4-FFF2-40B4-BE49-F238E27FC236}">
                <a16:creationId xmlns:a16="http://schemas.microsoft.com/office/drawing/2014/main" id="{C62CE690-39DA-4A72-BB37-148D5C8D73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8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7EABAB-C171-45D4-90DE-83C686E0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FB8797-66F0-4062-91D5-A5F21E9F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88C2E-14CB-4D16-A50F-24061677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119136-7781-4473-91E2-4105297A8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02248A-91EB-485C-B761-3E33B1592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9647"/>
            <a:ext cx="12192000" cy="2148353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1823756-28A6-4CE7-9180-CF7AF89E92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3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AD32C6D-ABB5-4428-BA86-4177490E1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01302" cy="6870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03C50A65-C892-4679-A21C-C28D7E810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9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EF94BB5-6ACA-43F9-9532-6D114D1A2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651" y="-12998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3E616A8E-DB54-428E-B37C-4E85AD01B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7346463-E172-4870-81CE-ED237C57B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301302" cy="687099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D026C724-EFC7-40DD-9E4F-14A6D69A04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759" y="273492"/>
            <a:ext cx="4549371" cy="7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26C81-CDF3-4AE2-816F-942BBA2D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3AF0A5-4D26-471D-BE3D-6BC16C5B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ACB1DA-E6A6-44D0-A7F1-62BFCE57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43CBA-BEFD-425F-8398-B0370CC51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998"/>
            <a:ext cx="12325930" cy="687099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6AA209E-2B0A-41A5-B394-C342F24AAB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327" y="357713"/>
            <a:ext cx="4931346" cy="76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A02EF6-256A-43E6-B3B7-F1D4709C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4A8C9E-7586-424C-8AC3-D30E4A8FC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3E8F3-0CE7-444E-9F2B-E66B8C27D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D9D41-6904-4065-8C24-06531939D8A7}" type="datetimeFigureOut">
              <a:rPr lang="es-CO" smtClean="0"/>
              <a:t>3/09/21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B4CC2-C407-4949-9D23-2563C6EFA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CE395C-6EDC-4F8A-8D18-62FDC9B97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8AD2-6478-4586-B0D6-12EC5548F740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6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85" r:id="rId5"/>
    <p:sldLayoutId id="2147483663" r:id="rId6"/>
    <p:sldLayoutId id="2147483664" r:id="rId7"/>
    <p:sldLayoutId id="2147483666" r:id="rId8"/>
    <p:sldLayoutId id="2147483667" r:id="rId9"/>
    <p:sldLayoutId id="2147483686" r:id="rId10"/>
    <p:sldLayoutId id="2147483665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80" r:id="rId23"/>
    <p:sldLayoutId id="2147483681" r:id="rId24"/>
    <p:sldLayoutId id="2147483679" r:id="rId25"/>
    <p:sldLayoutId id="2147483684" r:id="rId26"/>
    <p:sldLayoutId id="2147483683" r:id="rId27"/>
    <p:sldLayoutId id="2147483687" r:id="rId28"/>
    <p:sldLayoutId id="2147483682" r:id="rId29"/>
    <p:sldLayoutId id="2147483688" r:id="rId30"/>
    <p:sldLayoutId id="214748368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189C-0608-4497-9036-0CC320DD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8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7D783-011F-41EE-A755-A5D364FE5233}"/>
              </a:ext>
            </a:extLst>
          </p:cNvPr>
          <p:cNvSpPr txBox="1">
            <a:spLocks/>
          </p:cNvSpPr>
          <p:nvPr/>
        </p:nvSpPr>
        <p:spPr>
          <a:xfrm>
            <a:off x="535324" y="1358261"/>
            <a:ext cx="3636625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 dirty="0">
                <a:solidFill>
                  <a:srgbClr val="1D405A"/>
                </a:solidFill>
                <a:latin typeface="Century Gothic" panose="020B0502020202020204" pitchFamily="34" charset="0"/>
              </a:rPr>
              <a:t>Importancia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86DAD9-F56C-4F66-A982-63F7BBFD717A}"/>
              </a:ext>
            </a:extLst>
          </p:cNvPr>
          <p:cNvSpPr txBox="1"/>
          <p:nvPr/>
        </p:nvSpPr>
        <p:spPr>
          <a:xfrm>
            <a:off x="461183" y="490879"/>
            <a:ext cx="7968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INTRODUCCIÓN</a:t>
            </a:r>
            <a:endParaRPr lang="es-CO" sz="60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EC41A90-A4CA-4669-A87E-CAD441AF5396}"/>
              </a:ext>
            </a:extLst>
          </p:cNvPr>
          <p:cNvSpPr/>
          <p:nvPr/>
        </p:nvSpPr>
        <p:spPr>
          <a:xfrm>
            <a:off x="522969" y="1980789"/>
            <a:ext cx="3406093" cy="96257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BCF4B-0FDA-234C-81D2-98DBCD10904E}"/>
              </a:ext>
            </a:extLst>
          </p:cNvPr>
          <p:cNvSpPr/>
          <p:nvPr/>
        </p:nvSpPr>
        <p:spPr>
          <a:xfrm>
            <a:off x="535324" y="2828835"/>
            <a:ext cx="7968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Maiandra GD" panose="020E0502030308020204" pitchFamily="34" charset="77"/>
              </a:rPr>
              <a:t>Un objetivo escencial de la gestión del riesgo de desastres es PREPARARNOS mientras que hay tiempo.</a:t>
            </a:r>
          </a:p>
        </p:txBody>
      </p:sp>
    </p:spTree>
    <p:extLst>
      <p:ext uri="{BB962C8B-B14F-4D97-AF65-F5344CB8AC3E}">
        <p14:creationId xmlns:p14="http://schemas.microsoft.com/office/powerpoint/2010/main" val="410581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5CCC-7FFD-43A6-9482-DAB22D325F8A}"/>
              </a:ext>
            </a:extLst>
          </p:cNvPr>
          <p:cNvSpPr txBox="1">
            <a:spLocks/>
          </p:cNvSpPr>
          <p:nvPr/>
        </p:nvSpPr>
        <p:spPr>
          <a:xfrm>
            <a:off x="535324" y="1358261"/>
            <a:ext cx="3079413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 dirty="0">
                <a:solidFill>
                  <a:srgbClr val="1D405A"/>
                </a:solidFill>
                <a:latin typeface="Century Gothic" panose="020B0502020202020204" pitchFamily="34" charset="0"/>
              </a:rPr>
              <a:t>Definición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6E8205-6B42-4A14-AC4E-BD4C6766FCD7}"/>
              </a:ext>
            </a:extLst>
          </p:cNvPr>
          <p:cNvSpPr txBox="1"/>
          <p:nvPr/>
        </p:nvSpPr>
        <p:spPr>
          <a:xfrm>
            <a:off x="461184" y="490879"/>
            <a:ext cx="8522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Preparación para la respuesta</a:t>
            </a:r>
            <a:endParaRPr lang="es-CO" sz="44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09D81B-4FBA-4E2D-80DC-934FEEFA58A8}"/>
              </a:ext>
            </a:extLst>
          </p:cNvPr>
          <p:cNvSpPr/>
          <p:nvPr/>
        </p:nvSpPr>
        <p:spPr>
          <a:xfrm>
            <a:off x="522970" y="1980789"/>
            <a:ext cx="2455010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3ECE85-E626-400A-AD45-C36653DE304A}"/>
              </a:ext>
            </a:extLst>
          </p:cNvPr>
          <p:cNvSpPr txBox="1"/>
          <p:nvPr/>
        </p:nvSpPr>
        <p:spPr>
          <a:xfrm>
            <a:off x="1019316" y="3222278"/>
            <a:ext cx="8035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1D405A"/>
                </a:solidFill>
                <a:latin typeface="Century Gothic" panose="020B0502020202020204" pitchFamily="34" charset="0"/>
              </a:rPr>
              <a:t>Aumento de capacidades para solucionar problemas generados por una amenaza y por la respuesta a esa amenaza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129A24-0EB0-41F9-B5DF-D3A4E510D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" y="3574737"/>
            <a:ext cx="310746" cy="3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28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731FA-765C-9A41-A3E2-9EF8782C22C3}"/>
              </a:ext>
            </a:extLst>
          </p:cNvPr>
          <p:cNvSpPr txBox="1"/>
          <p:nvPr/>
        </p:nvSpPr>
        <p:spPr>
          <a:xfrm>
            <a:off x="1678899" y="2068642"/>
            <a:ext cx="84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>
                <a:solidFill>
                  <a:srgbClr val="EE751B"/>
                </a:solidFill>
              </a:rPr>
              <a:t>¿Para qué nos estamos preparando?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28BD3A-4C2D-884A-8568-FA7CB1963A6C}"/>
              </a:ext>
            </a:extLst>
          </p:cNvPr>
          <p:cNvSpPr txBox="1"/>
          <p:nvPr/>
        </p:nvSpPr>
        <p:spPr>
          <a:xfrm>
            <a:off x="1471535" y="3429000"/>
            <a:ext cx="395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/>
              <a:t>¿Para una auditoría?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25B275-6E6F-E445-B8BC-426163046DF4}"/>
              </a:ext>
            </a:extLst>
          </p:cNvPr>
          <p:cNvSpPr txBox="1"/>
          <p:nvPr/>
        </p:nvSpPr>
        <p:spPr>
          <a:xfrm>
            <a:off x="6405798" y="3429000"/>
            <a:ext cx="3952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/>
              <a:t>¿Para un desastre?</a:t>
            </a:r>
          </a:p>
        </p:txBody>
      </p:sp>
    </p:spTree>
    <p:extLst>
      <p:ext uri="{BB962C8B-B14F-4D97-AF65-F5344CB8AC3E}">
        <p14:creationId xmlns:p14="http://schemas.microsoft.com/office/powerpoint/2010/main" val="1044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17C4EA-C04C-404F-9953-F9C5AC27DB2B}"/>
              </a:ext>
            </a:extLst>
          </p:cNvPr>
          <p:cNvSpPr/>
          <p:nvPr/>
        </p:nvSpPr>
        <p:spPr>
          <a:xfrm>
            <a:off x="2101121" y="2890391"/>
            <a:ext cx="9186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dirty="0">
                <a:latin typeface="Maiandra GD" panose="020E0502030308020204" pitchFamily="34" charset="77"/>
              </a:rPr>
              <a:t>Cumplir con las normas y estándares lo mínimo. No es el techo de la preparación.</a:t>
            </a:r>
            <a:endParaRPr lang="es-ES_tradnl" sz="3200"/>
          </a:p>
        </p:txBody>
      </p:sp>
    </p:spTree>
    <p:extLst>
      <p:ext uri="{BB962C8B-B14F-4D97-AF65-F5344CB8AC3E}">
        <p14:creationId xmlns:p14="http://schemas.microsoft.com/office/powerpoint/2010/main" val="372573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E4D4AAF-7984-7D4A-BF2A-E6A534D9C1DB}"/>
              </a:ext>
            </a:extLst>
          </p:cNvPr>
          <p:cNvSpPr/>
          <p:nvPr/>
        </p:nvSpPr>
        <p:spPr>
          <a:xfrm>
            <a:off x="8467186" y="1160260"/>
            <a:ext cx="1970959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C2F42F-ADEA-474B-8D14-D0C955CBD05D}"/>
              </a:ext>
            </a:extLst>
          </p:cNvPr>
          <p:cNvSpPr/>
          <p:nvPr/>
        </p:nvSpPr>
        <p:spPr>
          <a:xfrm>
            <a:off x="6106784" y="1163150"/>
            <a:ext cx="2080163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2D3727D-7D20-724B-A8CD-E5F0EFAC576F}"/>
              </a:ext>
            </a:extLst>
          </p:cNvPr>
          <p:cNvSpPr/>
          <p:nvPr/>
        </p:nvSpPr>
        <p:spPr>
          <a:xfrm>
            <a:off x="4136762" y="1163150"/>
            <a:ext cx="1629279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DBAE643-DEAE-6E4B-A32F-91B2FEFA8D04}"/>
              </a:ext>
            </a:extLst>
          </p:cNvPr>
          <p:cNvSpPr/>
          <p:nvPr/>
        </p:nvSpPr>
        <p:spPr>
          <a:xfrm>
            <a:off x="2224669" y="1163150"/>
            <a:ext cx="1644143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4EFBF8-AD14-8A4F-84A7-2C8FA36B8E0B}"/>
              </a:ext>
            </a:extLst>
          </p:cNvPr>
          <p:cNvSpPr/>
          <p:nvPr/>
        </p:nvSpPr>
        <p:spPr>
          <a:xfrm>
            <a:off x="282791" y="1163150"/>
            <a:ext cx="1628651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4521B-33F9-344C-BC6D-894BE653A0D3}"/>
              </a:ext>
            </a:extLst>
          </p:cNvPr>
          <p:cNvSpPr/>
          <p:nvPr/>
        </p:nvSpPr>
        <p:spPr>
          <a:xfrm>
            <a:off x="375331" y="3213440"/>
            <a:ext cx="1413463" cy="1434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C9AD5E-2CB8-1D43-AA3D-21627CFC0CD7}"/>
              </a:ext>
            </a:extLst>
          </p:cNvPr>
          <p:cNvSpPr/>
          <p:nvPr/>
        </p:nvSpPr>
        <p:spPr>
          <a:xfrm>
            <a:off x="4222514" y="1318520"/>
            <a:ext cx="1459713" cy="792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Problemas</a:t>
            </a:r>
            <a:r>
              <a:rPr lang="en-US" sz="1600" b="1" dirty="0">
                <a:solidFill>
                  <a:schemeClr val="tx1"/>
                </a:solidFill>
              </a:rPr>
              <a:t> (</a:t>
            </a:r>
            <a:r>
              <a:rPr lang="en-US" sz="1600" b="1" dirty="0" err="1">
                <a:solidFill>
                  <a:schemeClr val="tx1"/>
                </a:solidFill>
              </a:rPr>
              <a:t>escenario</a:t>
            </a:r>
            <a:r>
              <a:rPr lang="en-US" sz="1600" b="1" dirty="0">
                <a:solidFill>
                  <a:schemeClr val="tx1"/>
                </a:solidFill>
              </a:rPr>
              <a:t> de </a:t>
            </a:r>
            <a:r>
              <a:rPr lang="en-US" sz="1600" b="1" dirty="0" err="1">
                <a:solidFill>
                  <a:schemeClr val="tx1"/>
                </a:solidFill>
              </a:rPr>
              <a:t>riesgo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FDFE097-5F92-9243-9765-0D73BC51347F}"/>
              </a:ext>
            </a:extLst>
          </p:cNvPr>
          <p:cNvSpPr/>
          <p:nvPr/>
        </p:nvSpPr>
        <p:spPr>
          <a:xfrm>
            <a:off x="2339853" y="1318519"/>
            <a:ext cx="1459458" cy="75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Elementos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expuestos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vulnerables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EC887D-54DE-C94E-A197-C4F573487A9C}"/>
              </a:ext>
            </a:extLst>
          </p:cNvPr>
          <p:cNvSpPr/>
          <p:nvPr/>
        </p:nvSpPr>
        <p:spPr>
          <a:xfrm>
            <a:off x="6174331" y="1318519"/>
            <a:ext cx="1930026" cy="754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Necesidades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generadas</a:t>
            </a:r>
            <a:r>
              <a:rPr lang="en-US" sz="1600" b="1" dirty="0">
                <a:solidFill>
                  <a:schemeClr val="tx1"/>
                </a:solidFill>
              </a:rPr>
              <a:t> por la </a:t>
            </a:r>
            <a:r>
              <a:rPr lang="en-US" sz="1600" b="1" dirty="0" err="1">
                <a:solidFill>
                  <a:schemeClr val="tx1"/>
                </a:solidFill>
              </a:rPr>
              <a:t>amenaza</a:t>
            </a:r>
            <a:r>
              <a:rPr lang="en-US" sz="1600" b="1" dirty="0">
                <a:solidFill>
                  <a:schemeClr val="tx1"/>
                </a:solidFill>
              </a:rPr>
              <a:t> (</a:t>
            </a:r>
            <a:r>
              <a:rPr lang="en-US" sz="1600" b="1" dirty="0" err="1">
                <a:solidFill>
                  <a:schemeClr val="tx1"/>
                </a:solidFill>
              </a:rPr>
              <a:t>soluciones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5C30C2-0EF4-7E40-AC39-10B292FBA79E}"/>
              </a:ext>
            </a:extLst>
          </p:cNvPr>
          <p:cNvSpPr/>
          <p:nvPr/>
        </p:nvSpPr>
        <p:spPr>
          <a:xfrm>
            <a:off x="8578187" y="1317434"/>
            <a:ext cx="1744991" cy="75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Necesidades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generadas</a:t>
            </a:r>
            <a:r>
              <a:rPr lang="en-US" sz="1600" b="1" dirty="0">
                <a:solidFill>
                  <a:schemeClr val="tx1"/>
                </a:solidFill>
              </a:rPr>
              <a:t> por la </a:t>
            </a:r>
            <a:r>
              <a:rPr lang="en-US" sz="1600" b="1" dirty="0" err="1">
                <a:solidFill>
                  <a:schemeClr val="tx1"/>
                </a:solidFill>
              </a:rPr>
              <a:t>respuesta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475F9-A7D6-E74B-957F-77CE334EAF33}"/>
              </a:ext>
            </a:extLst>
          </p:cNvPr>
          <p:cNvSpPr/>
          <p:nvPr/>
        </p:nvSpPr>
        <p:spPr>
          <a:xfrm>
            <a:off x="2334001" y="2908641"/>
            <a:ext cx="1405968" cy="461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Personas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3149D8-4ECB-204C-A133-65F154DB7F38}"/>
              </a:ext>
            </a:extLst>
          </p:cNvPr>
          <p:cNvSpPr/>
          <p:nvPr/>
        </p:nvSpPr>
        <p:spPr>
          <a:xfrm>
            <a:off x="2342931" y="3739742"/>
            <a:ext cx="1405968" cy="317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Bienes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F76053-C720-8243-B02A-3D6FC82B4A7A}"/>
              </a:ext>
            </a:extLst>
          </p:cNvPr>
          <p:cNvSpPr/>
          <p:nvPr/>
        </p:nvSpPr>
        <p:spPr>
          <a:xfrm>
            <a:off x="2342931" y="4645851"/>
            <a:ext cx="1405968" cy="680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Procesos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internos</a:t>
            </a:r>
            <a:r>
              <a:rPr lang="en-US" sz="1600" dirty="0">
                <a:solidFill>
                  <a:schemeClr val="tx1"/>
                </a:solidFill>
              </a:rPr>
              <a:t> y </a:t>
            </a:r>
            <a:r>
              <a:rPr lang="en-US" sz="1600" dirty="0" err="1">
                <a:solidFill>
                  <a:schemeClr val="tx1"/>
                </a:solidFill>
              </a:rPr>
              <a:t>externos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5182E4-E94F-AF44-9900-6BF12FAFEDB0}"/>
              </a:ext>
            </a:extLst>
          </p:cNvPr>
          <p:cNvSpPr/>
          <p:nvPr/>
        </p:nvSpPr>
        <p:spPr>
          <a:xfrm>
            <a:off x="2342931" y="5416602"/>
            <a:ext cx="1405968" cy="30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Reputación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BA6158-DD00-6D45-85C8-5EC490CE9707}"/>
              </a:ext>
            </a:extLst>
          </p:cNvPr>
          <p:cNvSpPr/>
          <p:nvPr/>
        </p:nvSpPr>
        <p:spPr>
          <a:xfrm>
            <a:off x="4222514" y="2694757"/>
            <a:ext cx="1459713" cy="1029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Riesgos</a:t>
            </a:r>
            <a:r>
              <a:rPr lang="en-US" sz="1600" dirty="0">
                <a:solidFill>
                  <a:schemeClr val="tx1"/>
                </a:solidFill>
              </a:rPr>
              <a:t> para la </a:t>
            </a:r>
            <a:r>
              <a:rPr lang="en-US" sz="1600" dirty="0" err="1">
                <a:solidFill>
                  <a:schemeClr val="tx1"/>
                </a:solidFill>
              </a:rPr>
              <a:t>salud física y mental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D13B41-189A-9044-BC44-A696AECA60A4}"/>
              </a:ext>
            </a:extLst>
          </p:cNvPr>
          <p:cNvSpPr/>
          <p:nvPr/>
        </p:nvSpPr>
        <p:spPr>
          <a:xfrm>
            <a:off x="4222514" y="3831022"/>
            <a:ext cx="1459713" cy="41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Daños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E4EA40-1059-CA48-B00C-B99EBA7669F1}"/>
              </a:ext>
            </a:extLst>
          </p:cNvPr>
          <p:cNvSpPr/>
          <p:nvPr/>
        </p:nvSpPr>
        <p:spPr>
          <a:xfrm>
            <a:off x="4209211" y="4765772"/>
            <a:ext cx="1459714" cy="41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Interrupción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ADE0DF-7F8B-4F4A-A47A-A54C144DAFD7}"/>
              </a:ext>
            </a:extLst>
          </p:cNvPr>
          <p:cNvSpPr/>
          <p:nvPr/>
        </p:nvSpPr>
        <p:spPr>
          <a:xfrm>
            <a:off x="4201705" y="5536522"/>
            <a:ext cx="1478445" cy="35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Rumores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0CF5AB-9269-704E-8BB3-8E8FBA4DAD8A}"/>
              </a:ext>
            </a:extLst>
          </p:cNvPr>
          <p:cNvSpPr/>
          <p:nvPr/>
        </p:nvSpPr>
        <p:spPr>
          <a:xfrm>
            <a:off x="6162708" y="2710277"/>
            <a:ext cx="1930025" cy="44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Medidas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protección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207EF2-7FEB-914F-A2A8-49280C7C0097}"/>
              </a:ext>
            </a:extLst>
          </p:cNvPr>
          <p:cNvSpPr/>
          <p:nvPr/>
        </p:nvSpPr>
        <p:spPr>
          <a:xfrm>
            <a:off x="6162708" y="3951472"/>
            <a:ext cx="1940693" cy="34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Evaluación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daños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63873-009B-9E4D-8C74-1381988AFE9E}"/>
              </a:ext>
            </a:extLst>
          </p:cNvPr>
          <p:cNvSpPr/>
          <p:nvPr/>
        </p:nvSpPr>
        <p:spPr>
          <a:xfrm>
            <a:off x="6162708" y="4870702"/>
            <a:ext cx="1949592" cy="502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Continuidad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Procesos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críticos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F2D2F11-9CB9-7643-A97B-F40921053306}"/>
              </a:ext>
            </a:extLst>
          </p:cNvPr>
          <p:cNvSpPr/>
          <p:nvPr/>
        </p:nvSpPr>
        <p:spPr>
          <a:xfrm>
            <a:off x="6162708" y="5596481"/>
            <a:ext cx="1961423" cy="422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Comunicación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crisis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4391E58-B2AF-7B45-BD9E-EE7544EA2CA4}"/>
              </a:ext>
            </a:extLst>
          </p:cNvPr>
          <p:cNvSpPr/>
          <p:nvPr/>
        </p:nvSpPr>
        <p:spPr>
          <a:xfrm>
            <a:off x="3762801" y="3061594"/>
            <a:ext cx="407432" cy="301423"/>
          </a:xfrm>
          <a:prstGeom prst="rightArrow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636771-87D8-BF4C-BB03-81B1723D618A}"/>
              </a:ext>
            </a:extLst>
          </p:cNvPr>
          <p:cNvSpPr/>
          <p:nvPr/>
        </p:nvSpPr>
        <p:spPr>
          <a:xfrm>
            <a:off x="8610782" y="4611375"/>
            <a:ext cx="1715995" cy="3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Aspectos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Logísticos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66B510-A7BB-E648-9A34-0491A51902E1}"/>
              </a:ext>
            </a:extLst>
          </p:cNvPr>
          <p:cNvSpPr/>
          <p:nvPr/>
        </p:nvSpPr>
        <p:spPr>
          <a:xfrm>
            <a:off x="8610783" y="5984625"/>
            <a:ext cx="1715994" cy="46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Aspectos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Administrativos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A9C6F-8CC8-4645-9EAA-69BCC1B022FD}"/>
              </a:ext>
            </a:extLst>
          </p:cNvPr>
          <p:cNvSpPr/>
          <p:nvPr/>
        </p:nvSpPr>
        <p:spPr>
          <a:xfrm>
            <a:off x="8610781" y="5101441"/>
            <a:ext cx="1719021" cy="371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Planificación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E5A96C4-2790-914F-AA8F-9C5DC97B2830}"/>
              </a:ext>
            </a:extLst>
          </p:cNvPr>
          <p:cNvSpPr/>
          <p:nvPr/>
        </p:nvSpPr>
        <p:spPr>
          <a:xfrm>
            <a:off x="375332" y="1400120"/>
            <a:ext cx="1413462" cy="630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Amenazas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C14A3C-749E-1A4C-8AC4-D4231B5ECBD8}"/>
              </a:ext>
            </a:extLst>
          </p:cNvPr>
          <p:cNvSpPr/>
          <p:nvPr/>
        </p:nvSpPr>
        <p:spPr>
          <a:xfrm>
            <a:off x="463995" y="3305507"/>
            <a:ext cx="1268691" cy="37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Naturales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7BFB946-0711-B54C-B5EE-E5C3B8D47F6B}"/>
              </a:ext>
            </a:extLst>
          </p:cNvPr>
          <p:cNvSpPr/>
          <p:nvPr/>
        </p:nvSpPr>
        <p:spPr>
          <a:xfrm>
            <a:off x="463995" y="3745800"/>
            <a:ext cx="1268691" cy="37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Tecnológicas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506BB7-2E1B-FC43-A0F5-0A0C9C78E753}"/>
              </a:ext>
            </a:extLst>
          </p:cNvPr>
          <p:cNvSpPr/>
          <p:nvPr/>
        </p:nvSpPr>
        <p:spPr>
          <a:xfrm>
            <a:off x="463995" y="4186205"/>
            <a:ext cx="1268691" cy="35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Sociales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3C0A284-34B5-EE4F-8650-CF92A0DE4C77}"/>
              </a:ext>
            </a:extLst>
          </p:cNvPr>
          <p:cNvSpPr/>
          <p:nvPr/>
        </p:nvSpPr>
        <p:spPr>
          <a:xfrm>
            <a:off x="3776747" y="3837831"/>
            <a:ext cx="407432" cy="301423"/>
          </a:xfrm>
          <a:prstGeom prst="rightArrow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2EE74405-C2AD-8A41-9548-34C5A1FAD8F3}"/>
              </a:ext>
            </a:extLst>
          </p:cNvPr>
          <p:cNvSpPr/>
          <p:nvPr/>
        </p:nvSpPr>
        <p:spPr>
          <a:xfrm>
            <a:off x="3769091" y="4735792"/>
            <a:ext cx="407432" cy="301423"/>
          </a:xfrm>
          <a:prstGeom prst="rightArrow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9E955D23-E536-9845-BB0B-1DFD42EE8964}"/>
              </a:ext>
            </a:extLst>
          </p:cNvPr>
          <p:cNvSpPr/>
          <p:nvPr/>
        </p:nvSpPr>
        <p:spPr>
          <a:xfrm>
            <a:off x="3766642" y="5506542"/>
            <a:ext cx="407432" cy="301423"/>
          </a:xfrm>
          <a:prstGeom prst="rightArrow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1B3FAF7-0FED-4045-9968-55EDCF9FF302}"/>
              </a:ext>
            </a:extLst>
          </p:cNvPr>
          <p:cNvSpPr/>
          <p:nvPr/>
        </p:nvSpPr>
        <p:spPr>
          <a:xfrm>
            <a:off x="2338769" y="5846704"/>
            <a:ext cx="1405968" cy="70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Ambiente</a:t>
            </a:r>
            <a:r>
              <a:rPr lang="en-US" sz="1400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Finanzas</a:t>
            </a:r>
            <a:r>
              <a:rPr lang="en-US" sz="14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1400" dirty="0" err="1">
                <a:solidFill>
                  <a:schemeClr val="tx1"/>
                </a:solidFill>
              </a:rPr>
              <a:t>Aspectos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Legales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6D04E2D1-F286-C742-B009-42D532FD3C71}"/>
              </a:ext>
            </a:extLst>
          </p:cNvPr>
          <p:cNvSpPr/>
          <p:nvPr/>
        </p:nvSpPr>
        <p:spPr>
          <a:xfrm rot="10800000">
            <a:off x="5752732" y="2733903"/>
            <a:ext cx="409971" cy="33687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687EBB01-1460-4C4C-8789-7AA79A0D6F33}"/>
              </a:ext>
            </a:extLst>
          </p:cNvPr>
          <p:cNvSpPr/>
          <p:nvPr/>
        </p:nvSpPr>
        <p:spPr>
          <a:xfrm rot="10800000">
            <a:off x="5752732" y="4820636"/>
            <a:ext cx="409975" cy="36681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8125DF58-50DB-954F-835F-B37C2D1CD8B5}"/>
              </a:ext>
            </a:extLst>
          </p:cNvPr>
          <p:cNvSpPr/>
          <p:nvPr/>
        </p:nvSpPr>
        <p:spPr>
          <a:xfrm rot="10800000">
            <a:off x="5752735" y="5536521"/>
            <a:ext cx="409972" cy="35705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CADD6C1-0002-0F4B-BF75-470AFD9E4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53906" y="3815285"/>
            <a:ext cx="539268" cy="489855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A16FDAD-BDDD-7843-AB3E-8A9B9FF78695}"/>
              </a:ext>
            </a:extLst>
          </p:cNvPr>
          <p:cNvSpPr/>
          <p:nvPr/>
        </p:nvSpPr>
        <p:spPr>
          <a:xfrm>
            <a:off x="6162708" y="4370831"/>
            <a:ext cx="1940693" cy="44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Control y manejo de daños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9CE653-745A-E842-B598-94A2A1EB9C28}"/>
              </a:ext>
            </a:extLst>
          </p:cNvPr>
          <p:cNvSpPr/>
          <p:nvPr/>
        </p:nvSpPr>
        <p:spPr>
          <a:xfrm>
            <a:off x="8610781" y="2313169"/>
            <a:ext cx="1719021" cy="919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Comando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coordinación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comunicaciones</a:t>
            </a:r>
            <a:r>
              <a:rPr lang="en-US" sz="1600" dirty="0">
                <a:solidFill>
                  <a:schemeClr val="tx1"/>
                </a:solidFill>
              </a:rPr>
              <a:t> (3CO)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EBF746-FCF8-F34F-B50F-2BAB251F8DDA}"/>
              </a:ext>
            </a:extLst>
          </p:cNvPr>
          <p:cNvSpPr/>
          <p:nvPr/>
        </p:nvSpPr>
        <p:spPr>
          <a:xfrm>
            <a:off x="8610781" y="3321228"/>
            <a:ext cx="1719021" cy="3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Seguridad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C1B27B-301E-A443-92F3-5A818E19570D}"/>
              </a:ext>
            </a:extLst>
          </p:cNvPr>
          <p:cNvSpPr/>
          <p:nvPr/>
        </p:nvSpPr>
        <p:spPr>
          <a:xfrm>
            <a:off x="8610781" y="3706307"/>
            <a:ext cx="1719021" cy="4300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Información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pública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BC56CE-45F7-7545-BA02-F1C2291E0F71}"/>
              </a:ext>
            </a:extLst>
          </p:cNvPr>
          <p:cNvSpPr/>
          <p:nvPr/>
        </p:nvSpPr>
        <p:spPr>
          <a:xfrm>
            <a:off x="8610781" y="4181326"/>
            <a:ext cx="1719021" cy="323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Aspectos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técnicos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3DACFF1B-7CE2-E84D-ACD3-5AEE59802B79}"/>
              </a:ext>
            </a:extLst>
          </p:cNvPr>
          <p:cNvSpPr/>
          <p:nvPr/>
        </p:nvSpPr>
        <p:spPr>
          <a:xfrm rot="10800000">
            <a:off x="8179846" y="3902851"/>
            <a:ext cx="409970" cy="68356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170433-72B9-BA44-B4FA-295FCA1F4B19}"/>
              </a:ext>
            </a:extLst>
          </p:cNvPr>
          <p:cNvSpPr/>
          <p:nvPr/>
        </p:nvSpPr>
        <p:spPr>
          <a:xfrm>
            <a:off x="8610783" y="5554519"/>
            <a:ext cx="1715994" cy="33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Inteligencia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69320F8-3E20-EC42-A9C3-E2845DF519A4}"/>
              </a:ext>
            </a:extLst>
          </p:cNvPr>
          <p:cNvSpPr txBox="1">
            <a:spLocks/>
          </p:cNvSpPr>
          <p:nvPr/>
        </p:nvSpPr>
        <p:spPr>
          <a:xfrm>
            <a:off x="5369332" y="258874"/>
            <a:ext cx="6658986" cy="8480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27BBE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dirty="0">
                <a:solidFill>
                  <a:srgbClr val="EE751B"/>
                </a:solidFill>
                <a:latin typeface="Maiandra GD" panose="020E0502030308020204" pitchFamily="34" charset="77"/>
              </a:rPr>
              <a:t>Preparación para resolver problemas</a:t>
            </a:r>
            <a:endParaRPr lang="en-US" dirty="0">
              <a:solidFill>
                <a:srgbClr val="EE751B"/>
              </a:solidFill>
              <a:latin typeface="Maiandra GD" panose="020E0502030308020204" pitchFamily="34" charset="77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B92C672-9CCC-D44A-8230-E2C610D6A25A}"/>
              </a:ext>
            </a:extLst>
          </p:cNvPr>
          <p:cNvSpPr/>
          <p:nvPr/>
        </p:nvSpPr>
        <p:spPr>
          <a:xfrm rot="10800000">
            <a:off x="5752733" y="3884690"/>
            <a:ext cx="409969" cy="33687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92A5BA62-CB75-E747-8489-F196DF7A7599}"/>
              </a:ext>
            </a:extLst>
          </p:cNvPr>
          <p:cNvSpPr/>
          <p:nvPr/>
        </p:nvSpPr>
        <p:spPr>
          <a:xfrm rot="10800000">
            <a:off x="5752731" y="3270350"/>
            <a:ext cx="452644" cy="36548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DAF535-6180-9540-BB05-224731A7A775}"/>
              </a:ext>
            </a:extLst>
          </p:cNvPr>
          <p:cNvSpPr/>
          <p:nvPr/>
        </p:nvSpPr>
        <p:spPr>
          <a:xfrm>
            <a:off x="6162708" y="3226024"/>
            <a:ext cx="1930025" cy="670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Triage, </a:t>
            </a:r>
            <a:r>
              <a:rPr lang="en-US" sz="1600" dirty="0" err="1">
                <a:solidFill>
                  <a:schemeClr val="tx1"/>
                </a:solidFill>
              </a:rPr>
              <a:t>tratamiento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  <a:r>
              <a:rPr lang="en-US" sz="1600" dirty="0" err="1">
                <a:solidFill>
                  <a:schemeClr val="tx1"/>
                </a:solidFill>
              </a:rPr>
              <a:t> traslado</a:t>
            </a:r>
            <a:r>
              <a:rPr lang="en-US" sz="1600" dirty="0">
                <a:solidFill>
                  <a:schemeClr val="tx1"/>
                </a:solidFill>
              </a:rPr>
              <a:t> (3TR)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AF942C9-1B50-784A-8971-0A1D8BDBD9B2}"/>
              </a:ext>
            </a:extLst>
          </p:cNvPr>
          <p:cNvSpPr/>
          <p:nvPr/>
        </p:nvSpPr>
        <p:spPr>
          <a:xfrm>
            <a:off x="4208832" y="6000532"/>
            <a:ext cx="1472029" cy="35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...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D982FF-6548-8C47-AEB4-92BD30796878}"/>
              </a:ext>
            </a:extLst>
          </p:cNvPr>
          <p:cNvSpPr/>
          <p:nvPr/>
        </p:nvSpPr>
        <p:spPr>
          <a:xfrm>
            <a:off x="6174330" y="6121531"/>
            <a:ext cx="1961423" cy="357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...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C2893DE3-5856-0B46-9F81-7339914C61D4}"/>
              </a:ext>
            </a:extLst>
          </p:cNvPr>
          <p:cNvSpPr/>
          <p:nvPr/>
        </p:nvSpPr>
        <p:spPr>
          <a:xfrm rot="10800000">
            <a:off x="5766586" y="6026007"/>
            <a:ext cx="409972" cy="357053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9B246A0A-F45C-A741-ADB0-C824653103A8}"/>
              </a:ext>
            </a:extLst>
          </p:cNvPr>
          <p:cNvSpPr/>
          <p:nvPr/>
        </p:nvSpPr>
        <p:spPr>
          <a:xfrm>
            <a:off x="3769091" y="6030111"/>
            <a:ext cx="407432" cy="301423"/>
          </a:xfrm>
          <a:prstGeom prst="rightArrow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25D2C80-46B4-3340-980D-5AE0D9BEC255}"/>
              </a:ext>
            </a:extLst>
          </p:cNvPr>
          <p:cNvSpPr/>
          <p:nvPr/>
        </p:nvSpPr>
        <p:spPr>
          <a:xfrm>
            <a:off x="6162708" y="2204621"/>
            <a:ext cx="1930025" cy="44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Alertas y alarmas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39231EBE-201D-5741-BFBF-D770995C89AE}"/>
              </a:ext>
            </a:extLst>
          </p:cNvPr>
          <p:cNvSpPr/>
          <p:nvPr/>
        </p:nvSpPr>
        <p:spPr>
          <a:xfrm rot="10800000">
            <a:off x="1967366" y="2216904"/>
            <a:ext cx="4315256" cy="43566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0854BF-014E-BB4B-A2C8-51E54800C4EE}"/>
              </a:ext>
            </a:extLst>
          </p:cNvPr>
          <p:cNvSpPr/>
          <p:nvPr/>
        </p:nvSpPr>
        <p:spPr>
          <a:xfrm>
            <a:off x="10549147" y="1160260"/>
            <a:ext cx="1479171" cy="5582424"/>
          </a:xfrm>
          <a:prstGeom prst="roundRect">
            <a:avLst>
              <a:gd name="adj" fmla="val 95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FB9EEE3-A4C8-484B-8484-92F97FE95E67}"/>
              </a:ext>
            </a:extLst>
          </p:cNvPr>
          <p:cNvSpPr/>
          <p:nvPr/>
        </p:nvSpPr>
        <p:spPr>
          <a:xfrm>
            <a:off x="10511800" y="1336251"/>
            <a:ext cx="1744991" cy="75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Necesidades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 preparación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1" name="Circular Arrow 70">
            <a:extLst>
              <a:ext uri="{FF2B5EF4-FFF2-40B4-BE49-F238E27FC236}">
                <a16:creationId xmlns:a16="http://schemas.microsoft.com/office/drawing/2014/main" id="{AA9F857B-F835-7E49-84EF-C2E66D094895}"/>
              </a:ext>
            </a:extLst>
          </p:cNvPr>
          <p:cNvSpPr/>
          <p:nvPr/>
        </p:nvSpPr>
        <p:spPr>
          <a:xfrm rot="9477066">
            <a:off x="10493848" y="3191027"/>
            <a:ext cx="1589767" cy="159503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134078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C4695F4-8B65-A641-8F01-62F3305A94BF}"/>
              </a:ext>
            </a:extLst>
          </p:cNvPr>
          <p:cNvSpPr txBox="1"/>
          <p:nvPr/>
        </p:nvSpPr>
        <p:spPr>
          <a:xfrm>
            <a:off x="10567202" y="3004684"/>
            <a:ext cx="191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/>
              <a:t>Retroalimentación</a:t>
            </a:r>
          </a:p>
        </p:txBody>
      </p:sp>
    </p:spTree>
    <p:extLst>
      <p:ext uri="{BB962C8B-B14F-4D97-AF65-F5344CB8AC3E}">
        <p14:creationId xmlns:p14="http://schemas.microsoft.com/office/powerpoint/2010/main" val="42938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/>
      <p:bldP spid="62" grpId="1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95DB9D-0967-4B42-9C02-4B4F307AFED6}"/>
              </a:ext>
            </a:extLst>
          </p:cNvPr>
          <p:cNvSpPr/>
          <p:nvPr/>
        </p:nvSpPr>
        <p:spPr>
          <a:xfrm>
            <a:off x="2227085" y="1323308"/>
            <a:ext cx="2309717" cy="91450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5720" tIns="34290" rIns="45720" bIns="34290" numCol="1" spcCol="1270" anchor="ctr" anchorCtr="0">
            <a:noAutofit/>
          </a:bodyPr>
          <a:lstStyle/>
          <a:p>
            <a:pPr algn="ctr"/>
            <a:r>
              <a:rPr lang="en-US" dirty="0" err="1">
                <a:latin typeface="Maiandra GD" panose="020E0502030308020204" pitchFamily="34" charset="77"/>
              </a:rPr>
              <a:t>Necesidades</a:t>
            </a:r>
            <a:r>
              <a:rPr lang="en-US" dirty="0">
                <a:latin typeface="Maiandra GD" panose="020E0502030308020204" pitchFamily="34" charset="77"/>
              </a:rPr>
              <a:t> </a:t>
            </a:r>
            <a:r>
              <a:rPr lang="en-US" dirty="0" err="1">
                <a:latin typeface="Maiandra GD" panose="020E0502030308020204" pitchFamily="34" charset="77"/>
              </a:rPr>
              <a:t>generadas</a:t>
            </a:r>
            <a:r>
              <a:rPr lang="en-US" dirty="0">
                <a:latin typeface="Maiandra GD" panose="020E0502030308020204" pitchFamily="34" charset="77"/>
              </a:rPr>
              <a:t> por la </a:t>
            </a:r>
            <a:r>
              <a:rPr lang="en-US" dirty="0" err="1">
                <a:latin typeface="Maiandra GD" panose="020E0502030308020204" pitchFamily="34" charset="77"/>
              </a:rPr>
              <a:t>amenaza</a:t>
            </a:r>
            <a:endParaRPr lang="en-US" dirty="0">
              <a:latin typeface="Maiandra GD" panose="020E050203030802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B9E737-1FCA-5848-B3C1-163D1FA7228E}"/>
              </a:ext>
            </a:extLst>
          </p:cNvPr>
          <p:cNvSpPr/>
          <p:nvPr/>
        </p:nvSpPr>
        <p:spPr>
          <a:xfrm>
            <a:off x="5127785" y="353512"/>
            <a:ext cx="7064216" cy="452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3200" b="1" dirty="0">
                <a:solidFill>
                  <a:srgbClr val="EE751B"/>
                </a:solidFill>
                <a:latin typeface="Maiandra GD" panose="020E0502030308020204" pitchFamily="34" charset="77"/>
              </a:rPr>
              <a:t>¿Que vamos a necesitar? [Soluciones]</a:t>
            </a:r>
          </a:p>
        </p:txBody>
      </p:sp>
      <p:pic>
        <p:nvPicPr>
          <p:cNvPr id="4" name="Picture 6" descr="Emergency clipart emergency responder, Picture #2654799 emergency clipart  emergency responder">
            <a:extLst>
              <a:ext uri="{FF2B5EF4-FFF2-40B4-BE49-F238E27FC236}">
                <a16:creationId xmlns:a16="http://schemas.microsoft.com/office/drawing/2014/main" id="{76ABD0CE-A2BE-D843-AAC8-D5AE1F833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5" y="2427782"/>
            <a:ext cx="2322388" cy="125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Ambulance Portable Network Graphics Illustration Clip art Vector graphics - ambulance  png transparent background png download - 512*512 - Free Transparent Ambulance  png Download. - Clip Art Library">
            <a:extLst>
              <a:ext uri="{FF2B5EF4-FFF2-40B4-BE49-F238E27FC236}">
                <a16:creationId xmlns:a16="http://schemas.microsoft.com/office/drawing/2014/main" id="{5174DB53-3D43-CC4B-B948-C71C87A4A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23" y="3043279"/>
            <a:ext cx="27559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Fire truck PNG images free download, fire engine PNG">
            <a:extLst>
              <a:ext uri="{FF2B5EF4-FFF2-40B4-BE49-F238E27FC236}">
                <a16:creationId xmlns:a16="http://schemas.microsoft.com/office/drawing/2014/main" id="{4CAF44B8-AFC4-5041-A848-5A1B8DE9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64" y="5186458"/>
            <a:ext cx="3173034" cy="15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L Planning Guide |">
            <a:extLst>
              <a:ext uri="{FF2B5EF4-FFF2-40B4-BE49-F238E27FC236}">
                <a16:creationId xmlns:a16="http://schemas.microsoft.com/office/drawing/2014/main" id="{E0831915-23AB-C640-B28D-97353247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94" y="4101972"/>
            <a:ext cx="1905608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Logistics And Delivery Isometric Icons Set - Download Free Vectors, Clipart  Graphics &amp; Vector Art">
            <a:extLst>
              <a:ext uri="{FF2B5EF4-FFF2-40B4-BE49-F238E27FC236}">
                <a16:creationId xmlns:a16="http://schemas.microsoft.com/office/drawing/2014/main" id="{40C68693-2241-A848-91D4-5E96369F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837" y="3708132"/>
            <a:ext cx="2343430" cy="23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ress Conference Stock Illustrations – 8,391 Press Conference Stock  Illustrations, Vectors &amp; Clipart - Dreamstime">
            <a:extLst>
              <a:ext uri="{FF2B5EF4-FFF2-40B4-BE49-F238E27FC236}">
                <a16:creationId xmlns:a16="http://schemas.microsoft.com/office/drawing/2014/main" id="{B42CEFB5-9389-E842-BA31-34E5D1C855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0"/>
          <a:stretch/>
        </p:blipFill>
        <p:spPr bwMode="auto">
          <a:xfrm>
            <a:off x="7279670" y="2343066"/>
            <a:ext cx="1507146" cy="11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52C53C-81A1-D949-BB8E-4A9D9A6F1B2B}"/>
              </a:ext>
            </a:extLst>
          </p:cNvPr>
          <p:cNvSpPr/>
          <p:nvPr/>
        </p:nvSpPr>
        <p:spPr>
          <a:xfrm>
            <a:off x="7889214" y="1322792"/>
            <a:ext cx="2080840" cy="9198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Maiandra GD" panose="020E0502030308020204" pitchFamily="34" charset="77"/>
              </a:rPr>
              <a:t>Necesidades</a:t>
            </a:r>
            <a:r>
              <a:rPr lang="en-US" dirty="0">
                <a:solidFill>
                  <a:schemeClr val="tx1"/>
                </a:solidFill>
                <a:latin typeface="Maiandra GD" panose="020E0502030308020204" pitchFamily="34" charset="77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aiandra GD" panose="020E0502030308020204" pitchFamily="34" charset="77"/>
              </a:rPr>
              <a:t>generadas</a:t>
            </a:r>
            <a:r>
              <a:rPr lang="en-US" dirty="0">
                <a:solidFill>
                  <a:schemeClr val="tx1"/>
                </a:solidFill>
                <a:latin typeface="Maiandra GD" panose="020E0502030308020204" pitchFamily="34" charset="77"/>
              </a:rPr>
              <a:t> por la </a:t>
            </a:r>
            <a:r>
              <a:rPr lang="en-US" dirty="0" err="1">
                <a:solidFill>
                  <a:schemeClr val="tx1"/>
                </a:solidFill>
                <a:latin typeface="Maiandra GD" panose="020E0502030308020204" pitchFamily="34" charset="77"/>
              </a:rPr>
              <a:t>respuesta</a:t>
            </a:r>
            <a:endParaRPr lang="en-US" dirty="0">
              <a:solidFill>
                <a:schemeClr val="tx1"/>
              </a:solidFill>
              <a:latin typeface="Maiandra GD" panose="020E0502030308020204" pitchFamily="34" charset="77"/>
            </a:endParaRPr>
          </a:p>
        </p:txBody>
      </p:sp>
      <p:pic>
        <p:nvPicPr>
          <p:cNvPr id="11" name="Picture 22" descr="BI Consultancy &amp; Services| BI solutions aligned to your needs">
            <a:extLst>
              <a:ext uri="{FF2B5EF4-FFF2-40B4-BE49-F238E27FC236}">
                <a16:creationId xmlns:a16="http://schemas.microsoft.com/office/drawing/2014/main" id="{A23976D5-5915-5A49-9DA3-D0BE250DB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6" y="2255029"/>
            <a:ext cx="2028078" cy="135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5082DA-13FB-1E41-BFAA-94A0B90EB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42154"/>
              </p:ext>
            </p:extLst>
          </p:nvPr>
        </p:nvGraphicFramePr>
        <p:xfrm>
          <a:off x="440592" y="1063876"/>
          <a:ext cx="11310815" cy="5699760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347663">
                  <a:extLst>
                    <a:ext uri="{9D8B030D-6E8A-4147-A177-3AD203B41FA5}">
                      <a16:colId xmlns:a16="http://schemas.microsoft.com/office/drawing/2014/main" val="3144252292"/>
                    </a:ext>
                  </a:extLst>
                </a:gridCol>
                <a:gridCol w="3369045">
                  <a:extLst>
                    <a:ext uri="{9D8B030D-6E8A-4147-A177-3AD203B41FA5}">
                      <a16:colId xmlns:a16="http://schemas.microsoft.com/office/drawing/2014/main" val="3873008943"/>
                    </a:ext>
                  </a:extLst>
                </a:gridCol>
                <a:gridCol w="7594107">
                  <a:extLst>
                    <a:ext uri="{9D8B030D-6E8A-4147-A177-3AD203B41FA5}">
                      <a16:colId xmlns:a16="http://schemas.microsoft.com/office/drawing/2014/main" val="15370607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Aspecto de la preparación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Ejemplos de e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lementos para cada “aspecto de la preparación” para la atención de lesionados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20436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Cursos y Capacitaciones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Primer respondiente, primeros auxilios, soporte vital de trauma prehospitalario,traslado de lesionados, improvisación y recursividad.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1012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Comunicación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Comunicados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 a nivel interno y externo a 360</a:t>
                      </a:r>
                      <a:r>
                        <a:rPr lang="en-US" sz="1400" baseline="300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o</a:t>
                      </a:r>
                      <a:r>
                        <a:rPr lang="en-US" sz="1400" baseline="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 (ej. Directivas, funcionarios, entes gubernamentales, medios, redes sociales, familias de los lesionados, etc.). Incluye información diferencial.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>
                          <a:effectLst/>
                          <a:latin typeface="Maiandra GD" panose="020E0502030308020204" pitchFamily="34" charset="77"/>
                        </a:rPr>
                        <a:t>Comunicación</a:t>
                      </a: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 del riesgo en crisis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 y emergencias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61838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C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Comunicaciones operacionales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Maiandra GD" panose="020E0502030308020204" pitchFamily="34" charset="77"/>
                        </a:rPr>
                        <a:t>Canales</a:t>
                      </a: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: ej. radios, celular, fijo, internet, etc.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Maiandra GD" panose="020E0502030308020204" pitchFamily="34" charset="77"/>
                        </a:rPr>
                        <a:t>Cadena</a:t>
                      </a: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 </a:t>
                      </a:r>
                      <a:r>
                        <a:rPr lang="es-ES" sz="1400" b="1">
                          <a:effectLst/>
                          <a:latin typeface="Maiandra GD" panose="020E0502030308020204" pitchFamily="34" charset="77"/>
                        </a:rPr>
                        <a:t>de mando</a:t>
                      </a: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: ej. Lideres de unidad de manejo de lesionados reportan al Jefe dela Seccion de Operaciones.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Maiandra GD" panose="020E0502030308020204" pitchFamily="34" charset="77"/>
                        </a:rPr>
                        <a:t>Criterios de alerta y de activación: </a:t>
                      </a:r>
                      <a:r>
                        <a:rPr lang="es-ES" sz="1400" b="0">
                          <a:effectLst/>
                          <a:latin typeface="Maiandra GD" panose="020E0502030308020204" pitchFamily="34" charset="77"/>
                        </a:rPr>
                        <a:t>Criterios para activar al médico, la ambulancia y al oficial de información pública en caso del manejo de heridos, etc.</a:t>
                      </a:r>
                      <a:endParaRPr lang="en-US" sz="1400" b="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24298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P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Personal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Directorio de personas asignadas y sus reemplazos para cada funcion requerida segun su perfil.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921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Recursos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Kit de primeros auxilios básico y avanzado, tablas espinales largas, ambulancia.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76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E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Espacios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Enfermería, área de concentración de víctimas (ACV), almacén de recursos, ruta y punto de llegada de ambulancias.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78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P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Políticas, planes, Procedimientos operativos normalizados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Política de manejo de lesionados, procedimiento de manejo de lesionados.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797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Articulaciones y acuerdos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Articulación a nivel interno y externo, acuerdos de ayuda mutua.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7803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R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Maiandra GD" panose="020E0502030308020204" pitchFamily="34" charset="77"/>
                        </a:rPr>
                        <a:t>Recolección y registro de información para la toma de decisiones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Registro de personas atendidas y trasladadas, bitácora de decisiones, registro fotográfico.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2804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A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Administración y Organización (Sistema Comando de Incidentes)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Líder de la unidad de manejo de lesionados.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7922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EE751B"/>
                          </a:solidFill>
                          <a:effectLst/>
                        </a:rPr>
                        <a:t>S</a:t>
                      </a:r>
                      <a:endParaRPr lang="en-US" sz="2000">
                        <a:solidFill>
                          <a:srgbClr val="EE751B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</a:rPr>
                        <a:t>Simulaciones y simulacros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Maiandra GD" panose="020E0502030308020204" pitchFamily="34" charset="77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Maiandra GD" panose="020E0502030308020204" pitchFamily="34" charset="77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Simulacro de manejo y traslado de lesionados.</a:t>
                      </a:r>
                    </a:p>
                  </a:txBody>
                  <a:tcPr marL="73025" marR="730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4579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7E80DE-9F87-BE44-A127-2F539B4CFB83}"/>
              </a:ext>
            </a:extLst>
          </p:cNvPr>
          <p:cNvSpPr txBox="1"/>
          <p:nvPr/>
        </p:nvSpPr>
        <p:spPr>
          <a:xfrm>
            <a:off x="4979773" y="169314"/>
            <a:ext cx="6704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>
                <a:solidFill>
                  <a:srgbClr val="EE751B"/>
                </a:solidFill>
              </a:rPr>
              <a:t>ACRÓNIMO 3C-PREPARAS PARA LA SOLUCIÓN DE CADA NECESIDAD GENERADA POR UNA EMERGENCIA</a:t>
            </a:r>
          </a:p>
        </p:txBody>
      </p:sp>
    </p:spTree>
    <p:extLst>
      <p:ext uri="{BB962C8B-B14F-4D97-AF65-F5344CB8AC3E}">
        <p14:creationId xmlns:p14="http://schemas.microsoft.com/office/powerpoint/2010/main" val="2877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EE8B34-0DFA-FA48-BDD9-3264541F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05" y="1123402"/>
            <a:ext cx="8488389" cy="5734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545294-6725-FE4F-B109-75C6C65433D9}"/>
              </a:ext>
            </a:extLst>
          </p:cNvPr>
          <p:cNvSpPr txBox="1"/>
          <p:nvPr/>
        </p:nvSpPr>
        <p:spPr>
          <a:xfrm>
            <a:off x="4979773" y="349196"/>
            <a:ext cx="670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>
                <a:solidFill>
                  <a:srgbClr val="EE751B"/>
                </a:solidFill>
              </a:rPr>
              <a:t>TIPOS DE EJERCICIOS</a:t>
            </a:r>
          </a:p>
        </p:txBody>
      </p:sp>
    </p:spTree>
    <p:extLst>
      <p:ext uri="{BB962C8B-B14F-4D97-AF65-F5344CB8AC3E}">
        <p14:creationId xmlns:p14="http://schemas.microsoft.com/office/powerpoint/2010/main" val="666853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43998-8EFF-3140-A285-E9B753B9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3EDE0-78E5-314F-BEA3-65FCB554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4818" name="Picture 2" descr="New corporate tax regime for intangible assets | Taxation">
            <a:extLst>
              <a:ext uri="{FF2B5EF4-FFF2-40B4-BE49-F238E27FC236}">
                <a16:creationId xmlns:a16="http://schemas.microsoft.com/office/drawing/2014/main" id="{F4CCDD8A-FB87-B841-A09D-26BC0F1AA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36"/>
          <a:stretch/>
        </p:blipFill>
        <p:spPr bwMode="auto">
          <a:xfrm>
            <a:off x="0" y="0"/>
            <a:ext cx="12192000" cy="68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CCAE03-9801-B648-A073-686783BA0D98}"/>
              </a:ext>
            </a:extLst>
          </p:cNvPr>
          <p:cNvSpPr txBox="1"/>
          <p:nvPr/>
        </p:nvSpPr>
        <p:spPr>
          <a:xfrm>
            <a:off x="3361414" y="1671454"/>
            <a:ext cx="6412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dirty="0">
                <a:latin typeface="Maiandra GD" panose="020E0502030308020204" pitchFamily="34" charset="77"/>
              </a:rPr>
              <a:t>Importancia de lo Intangible</a:t>
            </a:r>
          </a:p>
        </p:txBody>
      </p:sp>
    </p:spTree>
    <p:extLst>
      <p:ext uri="{BB962C8B-B14F-4D97-AF65-F5344CB8AC3E}">
        <p14:creationId xmlns:p14="http://schemas.microsoft.com/office/powerpoint/2010/main" val="358605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9D37-D627-1B48-9484-BCADA2C038E4}"/>
              </a:ext>
            </a:extLst>
          </p:cNvPr>
          <p:cNvSpPr txBox="1">
            <a:spLocks/>
          </p:cNvSpPr>
          <p:nvPr/>
        </p:nvSpPr>
        <p:spPr>
          <a:xfrm>
            <a:off x="946879" y="1534357"/>
            <a:ext cx="1029824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La preparación parte del funcionamiento y la cultura organizacional antes de la emergencia o desastre.</a:t>
            </a:r>
          </a:p>
          <a:p>
            <a:pPr algn="ctr"/>
            <a:endParaRPr lang="en-US" sz="3600" b="1" dirty="0" err="1">
              <a:solidFill>
                <a:srgbClr val="EE751B"/>
              </a:solidFill>
              <a:latin typeface="Maiandra GD" panose="020E0502030308020204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Maiandra GD" panose="020E0502030308020204" pitchFamily="34" charset="77"/>
              </a:rPr>
              <a:t>Lo que funciona bien tiene la posibilidad de continuar funcionando o funcionar mejor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Maiandra GD" panose="020E0502030308020204" pitchFamily="34" charset="77"/>
              </a:rPr>
              <a:t>Pero lo que funciona mal...</a:t>
            </a:r>
            <a:endParaRPr lang="en-US" sz="3600" dirty="0">
              <a:latin typeface="Maiandra GD" panose="020E0502030308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9123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50F32C3-B344-4432-8218-0A0DC7A2AB40}"/>
              </a:ext>
            </a:extLst>
          </p:cNvPr>
          <p:cNvSpPr/>
          <p:nvPr/>
        </p:nvSpPr>
        <p:spPr>
          <a:xfrm>
            <a:off x="3126475" y="4388711"/>
            <a:ext cx="6464595" cy="595423"/>
          </a:xfrm>
          <a:prstGeom prst="rect">
            <a:avLst/>
          </a:prstGeom>
          <a:solidFill>
            <a:srgbClr val="1D405A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42B3A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C804BCD-0C18-4B4F-826B-819E7F1B2C0C}"/>
              </a:ext>
            </a:extLst>
          </p:cNvPr>
          <p:cNvSpPr txBox="1"/>
          <p:nvPr/>
        </p:nvSpPr>
        <p:spPr>
          <a:xfrm>
            <a:off x="2114494" y="2969343"/>
            <a:ext cx="86101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FF7100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LA EDUCACIÓN ES EL ARMA MÁS PODEROSA PARA EL </a:t>
            </a:r>
            <a:r>
              <a:rPr lang="es-ES" sz="44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CAMBIAR EL MUNDO</a:t>
            </a:r>
            <a:endParaRPr lang="es-CO" sz="4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4639CC-0BC0-4F3A-986F-A02CD89A0A81}"/>
              </a:ext>
            </a:extLst>
          </p:cNvPr>
          <p:cNvSpPr/>
          <p:nvPr/>
        </p:nvSpPr>
        <p:spPr>
          <a:xfrm>
            <a:off x="1839935" y="2776531"/>
            <a:ext cx="8931349" cy="2509284"/>
          </a:xfrm>
          <a:prstGeom prst="rect">
            <a:avLst/>
          </a:prstGeom>
          <a:noFill/>
          <a:ln w="38100">
            <a:solidFill>
              <a:srgbClr val="1D4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3754B9-7C2D-41DA-B3E0-79DF15B7AC33}"/>
              </a:ext>
            </a:extLst>
          </p:cNvPr>
          <p:cNvSpPr txBox="1"/>
          <p:nvPr/>
        </p:nvSpPr>
        <p:spPr>
          <a:xfrm>
            <a:off x="945437" y="1769015"/>
            <a:ext cx="18631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FF7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endParaRPr lang="es-CO" sz="15000" b="1" dirty="0">
              <a:solidFill>
                <a:srgbClr val="FF71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5A98B1-C77F-48DC-A19B-1A8592A13EBF}"/>
              </a:ext>
            </a:extLst>
          </p:cNvPr>
          <p:cNvSpPr txBox="1"/>
          <p:nvPr/>
        </p:nvSpPr>
        <p:spPr>
          <a:xfrm rot="10800000">
            <a:off x="9793088" y="3892674"/>
            <a:ext cx="18631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0" b="1" dirty="0">
                <a:solidFill>
                  <a:srgbClr val="FF71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endParaRPr lang="es-CO" sz="15000" b="1" dirty="0">
              <a:solidFill>
                <a:srgbClr val="FF71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84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47EC-24D9-5045-B3EC-1DC085D23AE7}"/>
              </a:ext>
            </a:extLst>
          </p:cNvPr>
          <p:cNvSpPr txBox="1">
            <a:spLocks/>
          </p:cNvSpPr>
          <p:nvPr/>
        </p:nvSpPr>
        <p:spPr>
          <a:xfrm>
            <a:off x="5200338" y="380114"/>
            <a:ext cx="667187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Diferentes</a:t>
            </a:r>
            <a:r>
              <a:rPr lang="en-US" b="1" dirty="0">
                <a:solidFill>
                  <a:srgbClr val="EE751B"/>
                </a:solidFill>
                <a:latin typeface="Maiandra GD" panose="020E0502030308020204" pitchFamily="34" charset="77"/>
              </a:rPr>
              <a:t> </a:t>
            </a:r>
            <a:r>
              <a:rPr lang="en-US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tipos</a:t>
            </a:r>
            <a:r>
              <a:rPr lang="en-US" b="1" dirty="0">
                <a:solidFill>
                  <a:srgbClr val="EE751B"/>
                </a:solidFill>
                <a:latin typeface="Maiandra GD" panose="020E0502030308020204" pitchFamily="34" charset="77"/>
              </a:rPr>
              <a:t> de planes en la gestión del riesgo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8BBEB-F31B-AB42-9FFF-C6776FE6DB44}"/>
              </a:ext>
            </a:extLst>
          </p:cNvPr>
          <p:cNvSpPr txBox="1"/>
          <p:nvPr/>
        </p:nvSpPr>
        <p:spPr>
          <a:xfrm>
            <a:off x="554175" y="2110412"/>
            <a:ext cx="1026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Maiandra GD" panose="020E0502030308020204" pitchFamily="34" charset="77"/>
              </a:rPr>
              <a:t>Plan de </a:t>
            </a:r>
            <a:r>
              <a:rPr lang="en-US" sz="4000" dirty="0" err="1">
                <a:latin typeface="Maiandra GD" panose="020E0502030308020204" pitchFamily="34" charset="77"/>
              </a:rPr>
              <a:t>Conocimiento</a:t>
            </a:r>
            <a:r>
              <a:rPr lang="en-US" sz="4000" dirty="0">
                <a:latin typeface="Maiandra GD" panose="020E0502030308020204" pitchFamily="34" charset="77"/>
              </a:rPr>
              <a:t> del </a:t>
            </a:r>
            <a:r>
              <a:rPr lang="en-US" sz="4000" dirty="0" err="1">
                <a:latin typeface="Maiandra GD" panose="020E0502030308020204" pitchFamily="34" charset="77"/>
              </a:rPr>
              <a:t>Riesgo</a:t>
            </a:r>
            <a:endParaRPr lang="en-US" sz="4000" dirty="0"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Maiandra GD" panose="020E0502030308020204" pitchFamily="34" charset="77"/>
              </a:rPr>
              <a:t>Plan de </a:t>
            </a:r>
            <a:r>
              <a:rPr lang="en-US" sz="4000" dirty="0" err="1">
                <a:latin typeface="Maiandra GD" panose="020E0502030308020204" pitchFamily="34" charset="77"/>
              </a:rPr>
              <a:t>Reducción</a:t>
            </a:r>
            <a:r>
              <a:rPr lang="en-US" sz="4000" dirty="0">
                <a:latin typeface="Maiandra GD" panose="020E0502030308020204" pitchFamily="34" charset="77"/>
              </a:rPr>
              <a:t> del </a:t>
            </a:r>
            <a:r>
              <a:rPr lang="en-US" sz="4000" dirty="0" err="1">
                <a:latin typeface="Maiandra GD" panose="020E0502030308020204" pitchFamily="34" charset="77"/>
              </a:rPr>
              <a:t>Riesgo</a:t>
            </a:r>
            <a:endParaRPr lang="en-US" sz="4000" dirty="0"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E751B"/>
                </a:solidFill>
                <a:latin typeface="Maiandra GD" panose="020E0502030308020204" pitchFamily="34" charset="77"/>
              </a:rPr>
              <a:t>Plan de </a:t>
            </a:r>
            <a:r>
              <a:rPr lang="en-US" sz="4000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Preparación</a:t>
            </a:r>
            <a:r>
              <a:rPr lang="en-US" sz="4000" b="1" dirty="0">
                <a:solidFill>
                  <a:srgbClr val="EE751B"/>
                </a:solidFill>
                <a:latin typeface="Maiandra GD" panose="020E0502030308020204" pitchFamily="34" charset="77"/>
              </a:rPr>
              <a:t> para la Respuesta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EE751B"/>
                </a:solidFill>
                <a:latin typeface="Maiandra GD" panose="020E0502030308020204" pitchFamily="34" charset="77"/>
              </a:rPr>
              <a:t>Plan de Preparación para </a:t>
            </a:r>
            <a:r>
              <a:rPr lang="en-US" sz="4000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Recuperación</a:t>
            </a:r>
            <a:endParaRPr lang="en-US" sz="4000" b="1" dirty="0">
              <a:solidFill>
                <a:srgbClr val="EE751B"/>
              </a:solidFill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Maiandra GD" panose="020E0502030308020204" pitchFamily="34" charset="77"/>
              </a:rPr>
              <a:t>Plan de Respuesta a </a:t>
            </a:r>
            <a:r>
              <a:rPr lang="en-US" sz="4000" dirty="0" err="1">
                <a:latin typeface="Maiandra GD" panose="020E0502030308020204" pitchFamily="34" charset="77"/>
              </a:rPr>
              <a:t>Incidentes</a:t>
            </a:r>
            <a:endParaRPr lang="en-US" sz="4000" dirty="0">
              <a:latin typeface="Maiandra GD" panose="020E050203030802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Maiandra GD" panose="020E0502030308020204" pitchFamily="34" charset="77"/>
              </a:rPr>
              <a:t>Plan de </a:t>
            </a:r>
            <a:r>
              <a:rPr lang="en-US" sz="4000" dirty="0" err="1">
                <a:latin typeface="Maiandra GD" panose="020E0502030308020204" pitchFamily="34" charset="77"/>
              </a:rPr>
              <a:t>Acción</a:t>
            </a:r>
            <a:r>
              <a:rPr lang="en-US" sz="4000" dirty="0">
                <a:latin typeface="Maiandra GD" panose="020E0502030308020204" pitchFamily="34" charset="77"/>
              </a:rPr>
              <a:t> del </a:t>
            </a:r>
            <a:r>
              <a:rPr lang="en-US" sz="4000" dirty="0" err="1">
                <a:latin typeface="Maiandra GD" panose="020E0502030308020204" pitchFamily="34" charset="77"/>
              </a:rPr>
              <a:t>incidente</a:t>
            </a:r>
            <a:r>
              <a:rPr lang="en-US" sz="4400" dirty="0">
                <a:latin typeface="Maiandra GD" panose="020E0502030308020204" pitchFamily="34" charset="77"/>
              </a:rPr>
              <a:t>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400" dirty="0">
                <a:latin typeface="Maiandra GD" panose="020E0502030308020204" pitchFamily="34" charset="77"/>
              </a:rPr>
              <a:t>Plan de Recuperación</a:t>
            </a:r>
          </a:p>
        </p:txBody>
      </p:sp>
    </p:spTree>
    <p:extLst>
      <p:ext uri="{BB962C8B-B14F-4D97-AF65-F5344CB8AC3E}">
        <p14:creationId xmlns:p14="http://schemas.microsoft.com/office/powerpoint/2010/main" val="3808842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" descr="Green Coloured Mobius Strip - Light Fixture, HD Png Download - kindpng">
            <a:extLst>
              <a:ext uri="{FF2B5EF4-FFF2-40B4-BE49-F238E27FC236}">
                <a16:creationId xmlns:a16="http://schemas.microsoft.com/office/drawing/2014/main" id="{8EAB65B6-E8B7-0447-A3DA-B829CA91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EEFDF2-0239-CF47-BE4D-1BD8F990FE25}"/>
              </a:ext>
            </a:extLst>
          </p:cNvPr>
          <p:cNvSpPr txBox="1"/>
          <p:nvPr/>
        </p:nvSpPr>
        <p:spPr>
          <a:xfrm>
            <a:off x="167424" y="5924281"/>
            <a:ext cx="425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Maiandra GD" panose="020E0502030308020204" pitchFamily="34" charset="77"/>
              </a:rPr>
              <a:t>La preparación es un proceso continuo, cambiante, cíclico </a:t>
            </a:r>
          </a:p>
        </p:txBody>
      </p:sp>
    </p:spTree>
    <p:extLst>
      <p:ext uri="{BB962C8B-B14F-4D97-AF65-F5344CB8AC3E}">
        <p14:creationId xmlns:p14="http://schemas.microsoft.com/office/powerpoint/2010/main" val="8448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2B01F-F86E-FC4A-A0D0-13D8079D621D}"/>
              </a:ext>
            </a:extLst>
          </p:cNvPr>
          <p:cNvSpPr txBox="1">
            <a:spLocks/>
          </p:cNvSpPr>
          <p:nvPr/>
        </p:nvSpPr>
        <p:spPr>
          <a:xfrm>
            <a:off x="5200338" y="380114"/>
            <a:ext cx="667187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EE751B"/>
                </a:solidFill>
                <a:latin typeface="Maiandra GD" panose="020E0502030308020204" pitchFamily="34" charset="77"/>
              </a:rPr>
              <a:t>Ciclo de preparación</a:t>
            </a:r>
            <a:endParaRPr lang="en-US" b="1" dirty="0">
              <a:solidFill>
                <a:srgbClr val="EE751B"/>
              </a:solidFill>
              <a:latin typeface="Maiandra GD" panose="020E0502030308020204" pitchFamily="34" charset="77"/>
            </a:endParaRPr>
          </a:p>
        </p:txBody>
      </p:sp>
      <p:pic>
        <p:nvPicPr>
          <p:cNvPr id="4098" name="Picture 2" descr="National Preparedness Cycle - Center of Excellence for Homeland  Security-Emergency Management">
            <a:extLst>
              <a:ext uri="{FF2B5EF4-FFF2-40B4-BE49-F238E27FC236}">
                <a16:creationId xmlns:a16="http://schemas.microsoft.com/office/drawing/2014/main" id="{79F1B9B4-1F89-6E43-8B18-E81C160B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19" y="1976410"/>
            <a:ext cx="5885162" cy="42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A3BE35-2EBA-9145-9EED-87B2509B42DE}"/>
              </a:ext>
            </a:extLst>
          </p:cNvPr>
          <p:cNvSpPr txBox="1"/>
          <p:nvPr/>
        </p:nvSpPr>
        <p:spPr>
          <a:xfrm>
            <a:off x="7210269" y="2113613"/>
            <a:ext cx="11392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b="1">
                <a:solidFill>
                  <a:srgbClr val="0070C0"/>
                </a:solidFill>
              </a:rPr>
              <a:t>PLANEAR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04A05D-E6EE-0145-A612-51C912767E8C}"/>
              </a:ext>
            </a:extLst>
          </p:cNvPr>
          <p:cNvSpPr txBox="1"/>
          <p:nvPr/>
        </p:nvSpPr>
        <p:spPr>
          <a:xfrm>
            <a:off x="7899328" y="4356935"/>
            <a:ext cx="17693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b="1">
                <a:solidFill>
                  <a:srgbClr val="0070C0"/>
                </a:solidFill>
              </a:rPr>
              <a:t>ORGANIZARSE Y DOTARSE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ADD3D-5C38-4345-AD10-EED7381506BE}"/>
              </a:ext>
            </a:extLst>
          </p:cNvPr>
          <p:cNvSpPr txBox="1"/>
          <p:nvPr/>
        </p:nvSpPr>
        <p:spPr>
          <a:xfrm>
            <a:off x="5211336" y="5942721"/>
            <a:ext cx="17693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rgbClr val="0070C0"/>
                </a:solidFill>
              </a:rPr>
              <a:t>ENTRENARSE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5D8F4-4BFB-3B43-A6CF-D4931C6B2A5B}"/>
              </a:ext>
            </a:extLst>
          </p:cNvPr>
          <p:cNvSpPr txBox="1"/>
          <p:nvPr/>
        </p:nvSpPr>
        <p:spPr>
          <a:xfrm>
            <a:off x="1753850" y="4310768"/>
            <a:ext cx="24111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rgbClr val="0070C0"/>
                </a:solidFill>
              </a:rPr>
              <a:t>PROBAR EL PLAN Y LOS PROCEDIMIENTOS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5FAF1-DA31-FB49-88DB-7E5D3A21FA77}"/>
              </a:ext>
            </a:extLst>
          </p:cNvPr>
          <p:cNvSpPr txBox="1"/>
          <p:nvPr/>
        </p:nvSpPr>
        <p:spPr>
          <a:xfrm>
            <a:off x="3094341" y="2023134"/>
            <a:ext cx="17693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rgbClr val="0070C0"/>
                </a:solidFill>
              </a:rPr>
              <a:t>EVALUAR Y MEJORAR</a:t>
            </a:r>
          </a:p>
        </p:txBody>
      </p:sp>
    </p:spTree>
    <p:extLst>
      <p:ext uri="{BB962C8B-B14F-4D97-AF65-F5344CB8AC3E}">
        <p14:creationId xmlns:p14="http://schemas.microsoft.com/office/powerpoint/2010/main" val="3572702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D1E2E92-73B8-B547-BACA-A1C07B80195F}"/>
              </a:ext>
            </a:extLst>
          </p:cNvPr>
          <p:cNvSpPr/>
          <p:nvPr/>
        </p:nvSpPr>
        <p:spPr>
          <a:xfrm>
            <a:off x="1800874" y="4182374"/>
            <a:ext cx="2236820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PLANEACIÓN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B05BE7F-8C87-5F4B-8688-F13A9821EF3F}"/>
              </a:ext>
            </a:extLst>
          </p:cNvPr>
          <p:cNvSpPr/>
          <p:nvPr/>
        </p:nvSpPr>
        <p:spPr>
          <a:xfrm>
            <a:off x="8115071" y="4161798"/>
            <a:ext cx="2705376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IMPROVISACIÓN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B0F39A-54E3-404D-8BCF-9B5B8EB2ECE8}"/>
              </a:ext>
            </a:extLst>
          </p:cNvPr>
          <p:cNvSpPr/>
          <p:nvPr/>
        </p:nvSpPr>
        <p:spPr>
          <a:xfrm>
            <a:off x="1891433" y="4577935"/>
            <a:ext cx="2055702" cy="985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Antes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Ideal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Da estructura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73DA19-FA94-4F4E-9D58-9CE0D8E3D4F7}"/>
              </a:ext>
            </a:extLst>
          </p:cNvPr>
          <p:cNvSpPr/>
          <p:nvPr/>
        </p:nvSpPr>
        <p:spPr>
          <a:xfrm>
            <a:off x="8244867" y="4613983"/>
            <a:ext cx="2705376" cy="985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Durante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Real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Da flexibilidad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Maneja lo inesperado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76C1C4-2883-B64B-B07B-308D70F284BB}"/>
              </a:ext>
            </a:extLst>
          </p:cNvPr>
          <p:cNvSpPr/>
          <p:nvPr/>
        </p:nvSpPr>
        <p:spPr>
          <a:xfrm>
            <a:off x="4977590" y="3160043"/>
            <a:ext cx="2236820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PLANEACIÓN ESPONTÁNEA </a:t>
            </a:r>
            <a:r>
              <a:rPr lang="es-ES_tradnl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</a:rPr>
              <a:t>McEntire</a:t>
            </a:r>
            <a:r>
              <a:rPr lang="es-ES_tradnl" dirty="0">
                <a:solidFill>
                  <a:schemeClr val="tx1"/>
                </a:solidFill>
              </a:rPr>
              <a:t> et al 2012)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F91D5BE-A233-2445-8B0C-AC40CF54547F}"/>
              </a:ext>
            </a:extLst>
          </p:cNvPr>
          <p:cNvSpPr/>
          <p:nvPr/>
        </p:nvSpPr>
        <p:spPr>
          <a:xfrm>
            <a:off x="1981992" y="1875986"/>
            <a:ext cx="2055702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DISCIPLINA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97D79B4-AAF3-2E42-A335-76DB87A4CFE0}"/>
              </a:ext>
            </a:extLst>
          </p:cNvPr>
          <p:cNvSpPr/>
          <p:nvPr/>
        </p:nvSpPr>
        <p:spPr>
          <a:xfrm>
            <a:off x="8465875" y="1855410"/>
            <a:ext cx="2354572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AGILIDAD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EB0E83B-05B2-734E-AE21-7AB878D7E2E5}"/>
              </a:ext>
            </a:extLst>
          </p:cNvPr>
          <p:cNvSpPr/>
          <p:nvPr/>
        </p:nvSpPr>
        <p:spPr>
          <a:xfrm>
            <a:off x="2199983" y="2271547"/>
            <a:ext cx="1499381" cy="985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Estructura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Doctrina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Proceso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F5154B-F940-D34B-8620-ED36C297671C}"/>
              </a:ext>
            </a:extLst>
          </p:cNvPr>
          <p:cNvSpPr/>
          <p:nvPr/>
        </p:nvSpPr>
        <p:spPr>
          <a:xfrm>
            <a:off x="8784475" y="2250970"/>
            <a:ext cx="1717371" cy="985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Creatividad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Improvisación</a:t>
            </a:r>
          </a:p>
          <a:p>
            <a:pPr algn="ctr"/>
            <a:r>
              <a:rPr lang="es-ES_tradnl" dirty="0">
                <a:solidFill>
                  <a:schemeClr val="tx1"/>
                </a:solidFill>
                <a:latin typeface="Maiandra GD" panose="020E0502030308020204" pitchFamily="34" charset="77"/>
              </a:rPr>
              <a:t>Adaptabilidad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AEE1A2-A9FF-FE42-A958-81304023AC0F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182E682-3A66-BD4A-830C-379FB23390DD}"/>
              </a:ext>
            </a:extLst>
          </p:cNvPr>
          <p:cNvSpPr/>
          <p:nvPr/>
        </p:nvSpPr>
        <p:spPr>
          <a:xfrm>
            <a:off x="4646640" y="4182374"/>
            <a:ext cx="2898719" cy="3955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Maiandra GD" panose="020E0502030308020204" pitchFamily="34" charset="77"/>
              </a:rPr>
              <a:t>PREPARARSE PARA IMPROVISAR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8DA19D15-8EA1-6945-9AB2-E6675B05A292}"/>
              </a:ext>
            </a:extLst>
          </p:cNvPr>
          <p:cNvSpPr/>
          <p:nvPr/>
        </p:nvSpPr>
        <p:spPr>
          <a:xfrm rot="20439270">
            <a:off x="5579409" y="1338843"/>
            <a:ext cx="1033181" cy="10331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32376"/>
              <a:gd name="adj5" fmla="val 1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Which Holds More&amp;mdash;Vertical or Lateral File Cabinets? | Quill.com">
            <a:extLst>
              <a:ext uri="{FF2B5EF4-FFF2-40B4-BE49-F238E27FC236}">
                <a16:creationId xmlns:a16="http://schemas.microsoft.com/office/drawing/2014/main" id="{3A22CFB0-4CFF-644E-89AE-46E6EDDC0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D856FC-1748-D543-8FBD-3B1D8FEB12AC}"/>
              </a:ext>
            </a:extLst>
          </p:cNvPr>
          <p:cNvSpPr/>
          <p:nvPr/>
        </p:nvSpPr>
        <p:spPr>
          <a:xfrm>
            <a:off x="6095999" y="6067786"/>
            <a:ext cx="6618720" cy="571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>
                <a:solidFill>
                  <a:srgbClr val="EE751B"/>
                </a:solidFill>
                <a:latin typeface="Maiandra GD" panose="020E0502030308020204" pitchFamily="34" charset="77"/>
              </a:rPr>
              <a:t>Síndrome del plan de papel</a:t>
            </a:r>
          </a:p>
        </p:txBody>
      </p:sp>
    </p:spTree>
    <p:extLst>
      <p:ext uri="{BB962C8B-B14F-4D97-AF65-F5344CB8AC3E}">
        <p14:creationId xmlns:p14="http://schemas.microsoft.com/office/powerpoint/2010/main" val="66105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My journey with Jonathan swift's Gulliver's Travels. | ankitachakravarti">
            <a:extLst>
              <a:ext uri="{FF2B5EF4-FFF2-40B4-BE49-F238E27FC236}">
                <a16:creationId xmlns:a16="http://schemas.microsoft.com/office/drawing/2014/main" id="{BF2A8424-6449-5F4F-ADCE-961B459A6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r="58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52828-CDA9-7042-83CA-DBF3BEC9DDDD}"/>
              </a:ext>
            </a:extLst>
          </p:cNvPr>
          <p:cNvSpPr/>
          <p:nvPr/>
        </p:nvSpPr>
        <p:spPr>
          <a:xfrm>
            <a:off x="-306152" y="218834"/>
            <a:ext cx="6618720" cy="571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dirty="0">
                <a:solidFill>
                  <a:schemeClr val="tx1"/>
                </a:solidFill>
                <a:latin typeface="Maiandra GD" panose="020E0502030308020204" pitchFamily="34" charset="77"/>
              </a:rPr>
              <a:t>Documentos de Fantasía</a:t>
            </a:r>
          </a:p>
        </p:txBody>
      </p:sp>
    </p:spTree>
    <p:extLst>
      <p:ext uri="{BB962C8B-B14F-4D97-AF65-F5344CB8AC3E}">
        <p14:creationId xmlns:p14="http://schemas.microsoft.com/office/powerpoint/2010/main" val="967378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DC's Emergency Management Specialists | | Blogs | CDC">
            <a:extLst>
              <a:ext uri="{FF2B5EF4-FFF2-40B4-BE49-F238E27FC236}">
                <a16:creationId xmlns:a16="http://schemas.microsoft.com/office/drawing/2014/main" id="{A935D9FC-F2AC-EA4B-879F-05ABCA550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93" b="1099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Download Scope Png - Sniper Scope No Background - Full Size PNG Image -  PNGkit">
            <a:extLst>
              <a:ext uri="{FF2B5EF4-FFF2-40B4-BE49-F238E27FC236}">
                <a16:creationId xmlns:a16="http://schemas.microsoft.com/office/drawing/2014/main" id="{E76D6A1A-4EFF-FC47-A3C1-E7489F0F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43" y="0"/>
            <a:ext cx="5827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A79C3-3194-6143-8661-46EAB0BD5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4277" y="1510259"/>
            <a:ext cx="4163445" cy="3837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9356FD-A1DD-6843-A449-C815796628D4}"/>
              </a:ext>
            </a:extLst>
          </p:cNvPr>
          <p:cNvSpPr txBox="1"/>
          <p:nvPr/>
        </p:nvSpPr>
        <p:spPr>
          <a:xfrm>
            <a:off x="4407108" y="3429000"/>
            <a:ext cx="2004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>
                <a:latin typeface="Maiandra GD" panose="020E0502030308020204" pitchFamily="34" charset="77"/>
              </a:rPr>
              <a:t>El proceso de planeación y preparación es todo.</a:t>
            </a:r>
          </a:p>
        </p:txBody>
      </p:sp>
    </p:spTree>
    <p:extLst>
      <p:ext uri="{BB962C8B-B14F-4D97-AF65-F5344CB8AC3E}">
        <p14:creationId xmlns:p14="http://schemas.microsoft.com/office/powerpoint/2010/main" val="349783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37682 0 C 0.5457 0 0.75391 0.00185 0.75391 0.00324 L 0.75391 0.00671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95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6 Ways for Young Lawyers to Build their Networks | Tips for Lawyers">
            <a:extLst>
              <a:ext uri="{FF2B5EF4-FFF2-40B4-BE49-F238E27FC236}">
                <a16:creationId xmlns:a16="http://schemas.microsoft.com/office/drawing/2014/main" id="{B81E3606-163C-F046-99DD-AB4A92591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" y="2130228"/>
            <a:ext cx="12192000" cy="46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11436-55DA-F740-AB8D-00565DA8D47E}"/>
              </a:ext>
            </a:extLst>
          </p:cNvPr>
          <p:cNvSpPr txBox="1"/>
          <p:nvPr/>
        </p:nvSpPr>
        <p:spPr>
          <a:xfrm>
            <a:off x="4156365" y="6062763"/>
            <a:ext cx="411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latin typeface="Maiandra GD" panose="020E0502030308020204" pitchFamily="34" charset="77"/>
              </a:rPr>
              <a:t>CAPITAL SOCIAL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ABFCA5-75AC-724B-8D84-B51710A44FBC}"/>
              </a:ext>
            </a:extLst>
          </p:cNvPr>
          <p:cNvSpPr/>
          <p:nvPr/>
        </p:nvSpPr>
        <p:spPr>
          <a:xfrm>
            <a:off x="768931" y="272015"/>
            <a:ext cx="1911927" cy="19119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B5B5824C-CECA-DD4B-B81E-1943F249382A}"/>
              </a:ext>
            </a:extLst>
          </p:cNvPr>
          <p:cNvSpPr/>
          <p:nvPr/>
        </p:nvSpPr>
        <p:spPr>
          <a:xfrm>
            <a:off x="1465121" y="1498142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ACC29FCD-7128-F04D-8734-1EBB0044B095}"/>
              </a:ext>
            </a:extLst>
          </p:cNvPr>
          <p:cNvSpPr/>
          <p:nvPr/>
        </p:nvSpPr>
        <p:spPr>
          <a:xfrm rot="10800000">
            <a:off x="1465120" y="272015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5E59B2D7-5BBF-9041-ACA4-D8BDA88712D0}"/>
              </a:ext>
            </a:extLst>
          </p:cNvPr>
          <p:cNvSpPr/>
          <p:nvPr/>
        </p:nvSpPr>
        <p:spPr>
          <a:xfrm rot="16200000">
            <a:off x="2067793" y="926641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241DD0A7-1526-F841-A5E8-AB6243AF9F35}"/>
              </a:ext>
            </a:extLst>
          </p:cNvPr>
          <p:cNvSpPr/>
          <p:nvPr/>
        </p:nvSpPr>
        <p:spPr>
          <a:xfrm rot="5400000">
            <a:off x="862446" y="874688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D64733-D24D-F747-AA12-D8E5381BC72D}"/>
              </a:ext>
            </a:extLst>
          </p:cNvPr>
          <p:cNvSpPr/>
          <p:nvPr/>
        </p:nvSpPr>
        <p:spPr>
          <a:xfrm>
            <a:off x="4190141" y="166349"/>
            <a:ext cx="1911927" cy="19119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A8E9CB-8015-F24B-BAD4-BBC6DA667FF8}"/>
              </a:ext>
            </a:extLst>
          </p:cNvPr>
          <p:cNvSpPr/>
          <p:nvPr/>
        </p:nvSpPr>
        <p:spPr>
          <a:xfrm>
            <a:off x="6361838" y="166349"/>
            <a:ext cx="1911927" cy="191192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C68DC4F4-8E55-BC4D-9A89-C59CBC9D1EDC}"/>
              </a:ext>
            </a:extLst>
          </p:cNvPr>
          <p:cNvSpPr/>
          <p:nvPr/>
        </p:nvSpPr>
        <p:spPr>
          <a:xfrm rot="16200000">
            <a:off x="6011149" y="623544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B4062835-3A97-B845-A890-5A979A5DD973}"/>
              </a:ext>
            </a:extLst>
          </p:cNvPr>
          <p:cNvSpPr/>
          <p:nvPr/>
        </p:nvSpPr>
        <p:spPr>
          <a:xfrm rot="5400000">
            <a:off x="6117650" y="1080748"/>
            <a:ext cx="519545" cy="68580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E3C7A8-D771-304A-87A4-801AA6F6EA6D}"/>
              </a:ext>
            </a:extLst>
          </p:cNvPr>
          <p:cNvSpPr/>
          <p:nvPr/>
        </p:nvSpPr>
        <p:spPr>
          <a:xfrm>
            <a:off x="9329315" y="1297904"/>
            <a:ext cx="1911927" cy="98713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D6BECA5B-58A1-0F47-867A-52BC0FA3A918}"/>
              </a:ext>
            </a:extLst>
          </p:cNvPr>
          <p:cNvSpPr/>
          <p:nvPr/>
        </p:nvSpPr>
        <p:spPr>
          <a:xfrm>
            <a:off x="10851581" y="726401"/>
            <a:ext cx="519545" cy="115339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428D394C-01CA-6A4B-AA29-22112FE429E3}"/>
              </a:ext>
            </a:extLst>
          </p:cNvPr>
          <p:cNvSpPr/>
          <p:nvPr/>
        </p:nvSpPr>
        <p:spPr>
          <a:xfrm>
            <a:off x="9199429" y="726401"/>
            <a:ext cx="519545" cy="115339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4EC6627B-8B51-8646-B42A-A1B78614209E}"/>
              </a:ext>
            </a:extLst>
          </p:cNvPr>
          <p:cNvSpPr/>
          <p:nvPr/>
        </p:nvSpPr>
        <p:spPr>
          <a:xfrm rot="10800000">
            <a:off x="9947569" y="1079694"/>
            <a:ext cx="519545" cy="115339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D2EA1B-47EB-354A-B042-493D336BACEE}"/>
              </a:ext>
            </a:extLst>
          </p:cNvPr>
          <p:cNvSpPr txBox="1"/>
          <p:nvPr/>
        </p:nvSpPr>
        <p:spPr>
          <a:xfrm>
            <a:off x="34638" y="2202972"/>
            <a:ext cx="364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Maiandra GD" panose="020E0502030308020204" pitchFamily="34" charset="77"/>
              </a:rPr>
              <a:t>Cohesion</a:t>
            </a:r>
            <a:r>
              <a:rPr lang="es-ES_tradnl" sz="2800" dirty="0">
                <a:latin typeface="Maiandra GD" panose="020E0502030308020204" pitchFamily="34" charset="77"/>
              </a:rPr>
              <a:t> (</a:t>
            </a:r>
            <a:r>
              <a:rPr lang="es-ES_tradnl" sz="2800" dirty="0" err="1">
                <a:latin typeface="Maiandra GD" panose="020E0502030308020204" pitchFamily="34" charset="77"/>
              </a:rPr>
              <a:t>bonding</a:t>
            </a:r>
            <a:r>
              <a:rPr lang="es-ES_tradnl" sz="2800" dirty="0">
                <a:latin typeface="Maiandra GD" panose="020E0502030308020204" pitchFamily="34" charset="77"/>
              </a:rPr>
              <a:t>)</a:t>
            </a:r>
            <a:endParaRPr lang="es-ES_tradnl" dirty="0">
              <a:latin typeface="Maiandra GD" panose="020E0502030308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374E81-19E6-6F4F-9099-57E020F6BAB2}"/>
              </a:ext>
            </a:extLst>
          </p:cNvPr>
          <p:cNvSpPr txBox="1"/>
          <p:nvPr/>
        </p:nvSpPr>
        <p:spPr>
          <a:xfrm>
            <a:off x="4427405" y="2204333"/>
            <a:ext cx="3642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Maiandra GD" panose="020E0502030308020204" pitchFamily="34" charset="77"/>
              </a:rPr>
              <a:t>Unión (</a:t>
            </a:r>
            <a:r>
              <a:rPr lang="es-ES_tradnl" sz="2800" dirty="0" err="1">
                <a:latin typeface="Maiandra GD" panose="020E0502030308020204" pitchFamily="34" charset="77"/>
              </a:rPr>
              <a:t>bridging</a:t>
            </a:r>
            <a:r>
              <a:rPr lang="es-ES_tradnl" sz="2800" dirty="0">
                <a:latin typeface="Maiandra GD" panose="020E0502030308020204" pitchFamily="34" charset="77"/>
              </a:rPr>
              <a:t>)</a:t>
            </a:r>
            <a:endParaRPr lang="es-ES_tradnl" dirty="0">
              <a:latin typeface="Maiandra GD" panose="020E0502030308020204" pitchFamily="34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FCC903-A791-A24E-9602-3C0FB351D02B}"/>
              </a:ext>
            </a:extLst>
          </p:cNvPr>
          <p:cNvSpPr txBox="1"/>
          <p:nvPr/>
        </p:nvSpPr>
        <p:spPr>
          <a:xfrm>
            <a:off x="8566422" y="2250270"/>
            <a:ext cx="3721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Maiandra GD" panose="020E0502030308020204" pitchFamily="34" charset="77"/>
              </a:rPr>
              <a:t>Enlazado (</a:t>
            </a:r>
            <a:r>
              <a:rPr lang="es-ES_tradnl" sz="2800" dirty="0" err="1">
                <a:latin typeface="Maiandra GD" panose="020E0502030308020204" pitchFamily="34" charset="77"/>
              </a:rPr>
              <a:t>Linking</a:t>
            </a:r>
            <a:r>
              <a:rPr lang="es-ES_tradnl" sz="2800" dirty="0">
                <a:latin typeface="Maiandra GD" panose="020E0502030308020204" pitchFamily="34" charset="77"/>
              </a:rPr>
              <a:t>)</a:t>
            </a:r>
            <a:endParaRPr lang="es-ES_tradnl" dirty="0">
              <a:latin typeface="Maiandra GD" panose="020E0502030308020204" pitchFamily="34" charset="77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E6E43E7-3E23-B84C-AD07-93275012DF7E}"/>
              </a:ext>
            </a:extLst>
          </p:cNvPr>
          <p:cNvSpPr/>
          <p:nvPr/>
        </p:nvSpPr>
        <p:spPr>
          <a:xfrm>
            <a:off x="9334945" y="121347"/>
            <a:ext cx="1911927" cy="98713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07003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B46F07-5258-2044-BD40-A417C88A469C}"/>
              </a:ext>
            </a:extLst>
          </p:cNvPr>
          <p:cNvSpPr/>
          <p:nvPr/>
        </p:nvSpPr>
        <p:spPr>
          <a:xfrm>
            <a:off x="6096000" y="381213"/>
            <a:ext cx="3079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EE751B"/>
                </a:solidFill>
                <a:latin typeface="Maiandra GD" panose="020E0502030308020204" pitchFamily="34" charset="77"/>
              </a:rPr>
              <a:t>Conclusiones</a:t>
            </a:r>
            <a:endParaRPr lang="es-ES_tradnl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C99BE-ECE0-A34C-8DE7-3A100239EB86}"/>
              </a:ext>
            </a:extLst>
          </p:cNvPr>
          <p:cNvSpPr txBox="1"/>
          <p:nvPr/>
        </p:nvSpPr>
        <p:spPr>
          <a:xfrm>
            <a:off x="659567" y="1603948"/>
            <a:ext cx="114225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latin typeface="Maiandra GD" panose="020E0502030308020204" pitchFamily="34" charset="77"/>
              </a:rPr>
              <a:t>No debemos prepararnos para auditorias o para simulacros. Nos preparamos para desastres reales.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latin typeface="Maiandra GD" panose="020E0502030308020204" pitchFamily="34" charset="77"/>
              </a:rPr>
              <a:t>La preparación es un proceso vivo.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latin typeface="Maiandra GD" panose="020E0502030308020204" pitchFamily="34" charset="77"/>
              </a:rPr>
              <a:t>Se requiere un proyecto de preparación metódico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latin typeface="Maiandra GD" panose="020E0502030308020204" pitchFamily="34" charset="77"/>
              </a:rPr>
              <a:t>Realizar simulacros es el componente mas importante para evaluar la preparación.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>
                <a:latin typeface="Maiandra GD" panose="020E0502030308020204" pitchFamily="34" charset="77"/>
              </a:rPr>
              <a:t>La retroalimentación es fundamental.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800">
              <a:latin typeface="Maiandra GD" panose="020E0502030308020204" pitchFamily="34" charset="77"/>
            </a:endParaRPr>
          </a:p>
          <a:p>
            <a:endParaRPr lang="es-ES_tradnl" sz="2800">
              <a:latin typeface="Maiandra GD" panose="020E0502030308020204" pitchFamily="34" charset="77"/>
            </a:endParaRPr>
          </a:p>
          <a:p>
            <a:endParaRPr lang="es-ES_tradnl" sz="2800">
              <a:latin typeface="Maiandra GD" panose="020E0502030308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8366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F735F4-87EA-432B-A5CA-A47106ABDC8C}"/>
              </a:ext>
            </a:extLst>
          </p:cNvPr>
          <p:cNvSpPr txBox="1"/>
          <p:nvPr/>
        </p:nvSpPr>
        <p:spPr>
          <a:xfrm>
            <a:off x="519321" y="1431074"/>
            <a:ext cx="7257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EVALUÉMONOS</a:t>
            </a:r>
            <a:endParaRPr lang="es-CO" sz="60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155F94-C41D-444A-9F6B-0826E9136935}"/>
              </a:ext>
            </a:extLst>
          </p:cNvPr>
          <p:cNvSpPr/>
          <p:nvPr/>
        </p:nvSpPr>
        <p:spPr>
          <a:xfrm>
            <a:off x="644646" y="3010717"/>
            <a:ext cx="412266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176B1F-2E0D-439B-9E76-F83B095F89FA}"/>
              </a:ext>
            </a:extLst>
          </p:cNvPr>
          <p:cNvSpPr txBox="1">
            <a:spLocks/>
          </p:cNvSpPr>
          <p:nvPr/>
        </p:nvSpPr>
        <p:spPr>
          <a:xfrm>
            <a:off x="519322" y="2327109"/>
            <a:ext cx="5712802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 dirty="0">
                <a:solidFill>
                  <a:srgbClr val="1D405A"/>
                </a:solidFill>
                <a:latin typeface="Century Gothic" panose="020B0502020202020204" pitchFamily="34" charset="0"/>
              </a:rPr>
              <a:t>SONDEO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6F9884A-917A-4F1B-A338-9A77D7B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399" y="2118553"/>
            <a:ext cx="7127601" cy="2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88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AB434E66-6C89-43DF-B605-06658749E18B}"/>
              </a:ext>
            </a:extLst>
          </p:cNvPr>
          <p:cNvSpPr txBox="1"/>
          <p:nvPr/>
        </p:nvSpPr>
        <p:spPr>
          <a:xfrm>
            <a:off x="1967598" y="2423648"/>
            <a:ext cx="854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165BBF8-B87D-4D82-8578-57DF136C6773}"/>
              </a:ext>
            </a:extLst>
          </p:cNvPr>
          <p:cNvSpPr txBox="1"/>
          <p:nvPr/>
        </p:nvSpPr>
        <p:spPr>
          <a:xfrm>
            <a:off x="5627261" y="2888704"/>
            <a:ext cx="5228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D405A"/>
                </a:solidFill>
                <a:latin typeface="Montserrat Light" panose="00000400000000000000" pitchFamily="2" charset="0"/>
              </a:rPr>
              <a:t>DE LA COMUNIDAD</a:t>
            </a:r>
            <a:endParaRPr lang="es-CO" sz="2800" b="1" dirty="0">
              <a:solidFill>
                <a:srgbClr val="1D405A"/>
              </a:solidFill>
              <a:latin typeface="Montserrat Light" panose="00000400000000000000" pitchFamily="2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099FBF2-8362-4C23-889B-1788CFC10E1A}"/>
              </a:ext>
            </a:extLst>
          </p:cNvPr>
          <p:cNvSpPr/>
          <p:nvPr/>
        </p:nvSpPr>
        <p:spPr>
          <a:xfrm>
            <a:off x="2146552" y="2225319"/>
            <a:ext cx="2468311" cy="3227337"/>
          </a:xfrm>
          <a:prstGeom prst="rect">
            <a:avLst/>
          </a:prstGeom>
          <a:solidFill>
            <a:srgbClr val="1D40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AB61C8-1B19-44E0-B2A8-54EBE9E2CF4B}"/>
              </a:ext>
            </a:extLst>
          </p:cNvPr>
          <p:cNvSpPr txBox="1"/>
          <p:nvPr/>
        </p:nvSpPr>
        <p:spPr>
          <a:xfrm>
            <a:off x="5627261" y="2225582"/>
            <a:ext cx="41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7100"/>
                </a:solidFill>
                <a:latin typeface="Montserrat ExtraBold" panose="00000900000000000000" pitchFamily="2" charset="0"/>
              </a:rPr>
              <a:t>EXPERTO LÍDER</a:t>
            </a:r>
            <a:endParaRPr lang="es-CO" sz="3600" dirty="0">
              <a:solidFill>
                <a:srgbClr val="FF7100"/>
              </a:solidFill>
              <a:latin typeface="Montserrat ExtraBold" panose="00000900000000000000" pitchFamily="2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AE613C9-8527-45D8-834D-97C766EB3665}"/>
              </a:ext>
            </a:extLst>
          </p:cNvPr>
          <p:cNvCxnSpPr/>
          <p:nvPr/>
        </p:nvCxnSpPr>
        <p:spPr>
          <a:xfrm>
            <a:off x="5705101" y="2855121"/>
            <a:ext cx="3817088" cy="0"/>
          </a:xfrm>
          <a:prstGeom prst="line">
            <a:avLst/>
          </a:prstGeom>
          <a:ln w="28575">
            <a:solidFill>
              <a:srgbClr val="1D40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486991D-A3AE-45AD-A7EA-C2CA18F7DF02}"/>
              </a:ext>
            </a:extLst>
          </p:cNvPr>
          <p:cNvSpPr txBox="1"/>
          <p:nvPr/>
        </p:nvSpPr>
        <p:spPr>
          <a:xfrm>
            <a:off x="5627261" y="3531113"/>
            <a:ext cx="5590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1D405A"/>
                </a:solidFill>
                <a:latin typeface="Montserrat SemiBold" panose="00000700000000000000" pitchFamily="2" charset="0"/>
              </a:rPr>
              <a:t>Francisco Sarmiento</a:t>
            </a:r>
          </a:p>
          <a:p>
            <a:r>
              <a:rPr lang="es-CO" sz="2400" dirty="0" err="1">
                <a:solidFill>
                  <a:srgbClr val="1D405A"/>
                </a:solidFill>
                <a:latin typeface="Montserrat Medium" panose="00000600000000000000" pitchFamily="2" charset="0"/>
              </a:rPr>
              <a:t>franciscosarmiento@gmail.com</a:t>
            </a:r>
            <a:endParaRPr lang="es-CO" sz="2400" dirty="0">
              <a:solidFill>
                <a:srgbClr val="1D405A"/>
              </a:solidFill>
              <a:latin typeface="Montserrat Medium" panose="00000600000000000000" pitchFamily="2" charset="0"/>
            </a:endParaRPr>
          </a:p>
          <a:p>
            <a:r>
              <a:rPr lang="es-CO" sz="2400" dirty="0">
                <a:solidFill>
                  <a:srgbClr val="1D405A"/>
                </a:solidFill>
                <a:latin typeface="Montserrat Medium" panose="00000600000000000000" pitchFamily="2" charset="0"/>
              </a:rPr>
              <a:t>Contacto: +19168933665</a:t>
            </a:r>
          </a:p>
        </p:txBody>
      </p:sp>
      <p:pic>
        <p:nvPicPr>
          <p:cNvPr id="16" name="Picture 15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18B9FA1B-2568-9847-BB07-F24758E47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r="14672"/>
          <a:stretch/>
        </p:blipFill>
        <p:spPr>
          <a:xfrm>
            <a:off x="1967598" y="2002506"/>
            <a:ext cx="2285001" cy="30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53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1F4339E-E252-473C-8562-81DC26C6A9D9}"/>
              </a:ext>
            </a:extLst>
          </p:cNvPr>
          <p:cNvSpPr txBox="1"/>
          <p:nvPr/>
        </p:nvSpPr>
        <p:spPr>
          <a:xfrm>
            <a:off x="4404567" y="656081"/>
            <a:ext cx="5795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242B3A"/>
                </a:solidFill>
                <a:latin typeface="Century Gothic" panose="020B0502020202020204" pitchFamily="34" charset="0"/>
              </a:rPr>
              <a:t>PREGUNTAS</a:t>
            </a:r>
            <a:endParaRPr lang="es-CO" sz="6000" b="1" dirty="0">
              <a:solidFill>
                <a:srgbClr val="242B3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3360825-EEBB-4BF4-BD2A-02FF6D25F45D}"/>
              </a:ext>
            </a:extLst>
          </p:cNvPr>
          <p:cNvSpPr/>
          <p:nvPr/>
        </p:nvSpPr>
        <p:spPr>
          <a:xfrm flipV="1">
            <a:off x="4561096" y="1635648"/>
            <a:ext cx="4169454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>
              <a:latin typeface="Maiandra GD" panose="020E0502030308020204" pitchFamily="34" charset="77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8D770E7-5D66-4B11-87A1-9F8003D30EA5}"/>
              </a:ext>
            </a:extLst>
          </p:cNvPr>
          <p:cNvSpPr/>
          <p:nvPr/>
        </p:nvSpPr>
        <p:spPr>
          <a:xfrm>
            <a:off x="4268693" y="1983093"/>
            <a:ext cx="428500" cy="428500"/>
          </a:xfrm>
          <a:prstGeom prst="ellipse">
            <a:avLst/>
          </a:prstGeom>
          <a:solidFill>
            <a:srgbClr val="FF75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Maiandra GD" panose="020E0502030308020204" pitchFamily="34" charset="77"/>
              </a:rPr>
              <a:t>1</a:t>
            </a:r>
            <a:endParaRPr lang="es-CO" sz="2000" b="1" dirty="0">
              <a:latin typeface="Maiandra GD" panose="020E0502030308020204" pitchFamily="34" charset="77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BF5113D-8E67-4582-B45C-711A64042B86}"/>
              </a:ext>
            </a:extLst>
          </p:cNvPr>
          <p:cNvSpPr/>
          <p:nvPr/>
        </p:nvSpPr>
        <p:spPr>
          <a:xfrm>
            <a:off x="4268693" y="3542565"/>
            <a:ext cx="428500" cy="428500"/>
          </a:xfrm>
          <a:prstGeom prst="ellipse">
            <a:avLst/>
          </a:prstGeom>
          <a:solidFill>
            <a:srgbClr val="FF75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Maiandra GD" panose="020E0502030308020204" pitchFamily="34" charset="77"/>
              </a:rPr>
              <a:t>2</a:t>
            </a:r>
            <a:endParaRPr lang="es-CO" sz="2000" b="1" dirty="0">
              <a:latin typeface="Maiandra GD" panose="020E0502030308020204" pitchFamily="34" charset="77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6F5D0C7-4978-4268-9F0A-A30B6E7FEACA}"/>
              </a:ext>
            </a:extLst>
          </p:cNvPr>
          <p:cNvSpPr/>
          <p:nvPr/>
        </p:nvSpPr>
        <p:spPr>
          <a:xfrm>
            <a:off x="4268693" y="4932728"/>
            <a:ext cx="428500" cy="428500"/>
          </a:xfrm>
          <a:prstGeom prst="ellipse">
            <a:avLst/>
          </a:prstGeom>
          <a:solidFill>
            <a:srgbClr val="FF75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latin typeface="Maiandra GD" panose="020E0502030308020204" pitchFamily="34" charset="77"/>
              </a:rPr>
              <a:t>3</a:t>
            </a:r>
            <a:endParaRPr lang="es-CO" sz="2000" b="1" dirty="0">
              <a:latin typeface="Maiandra GD" panose="020E0502030308020204" pitchFamily="34" charset="77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4AB0286-8D0E-4CD9-B4DB-74FD2FDB3AC2}"/>
              </a:ext>
            </a:extLst>
          </p:cNvPr>
          <p:cNvSpPr txBox="1">
            <a:spLocks/>
          </p:cNvSpPr>
          <p:nvPr/>
        </p:nvSpPr>
        <p:spPr>
          <a:xfrm>
            <a:off x="4697193" y="1959282"/>
            <a:ext cx="7153183" cy="934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Cumplir con las normas y estándares es la mejor manera de estar preparado.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b="0" dirty="0">
                <a:solidFill>
                  <a:srgbClr val="1D405A"/>
                </a:solidFill>
                <a:latin typeface="Maiandra GD" panose="020E0502030308020204" pitchFamily="34" charset="77"/>
              </a:rPr>
              <a:t>Verdadero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b="0" dirty="0">
                <a:solidFill>
                  <a:srgbClr val="1D405A"/>
                </a:solidFill>
                <a:latin typeface="Maiandra GD" panose="020E0502030308020204" pitchFamily="34" charset="77"/>
              </a:rPr>
              <a:t>Falso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b="0" dirty="0">
                <a:solidFill>
                  <a:srgbClr val="1D405A"/>
                </a:solidFill>
                <a:latin typeface="Maiandra GD" panose="020E0502030308020204" pitchFamily="34" charset="77"/>
              </a:rPr>
              <a:t>No tengo certeza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A7005-2518-5046-815A-CA195021BEAA}"/>
              </a:ext>
            </a:extLst>
          </p:cNvPr>
          <p:cNvSpPr/>
          <p:nvPr/>
        </p:nvSpPr>
        <p:spPr>
          <a:xfrm>
            <a:off x="4697193" y="3495724"/>
            <a:ext cx="6958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CO" sz="1600" b="1" dirty="0">
                <a:solidFill>
                  <a:srgbClr val="1D405A"/>
                </a:solidFill>
                <a:latin typeface="Maiandra GD" panose="020E0502030308020204" pitchFamily="34" charset="77"/>
              </a:rPr>
              <a:t>¿Que es síndrome del plan de papel</a:t>
            </a:r>
            <a:r>
              <a:rPr lang="es-CO" sz="1600" b="1" dirty="0">
                <a:solidFill>
                  <a:srgbClr val="1D405A"/>
                </a:solidFill>
                <a:latin typeface="Maiandra GD" panose="020E050203030802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CO" sz="1600" b="1" dirty="0">
              <a:solidFill>
                <a:srgbClr val="1D405A"/>
              </a:solidFill>
              <a:latin typeface="Maiandra GD" panose="020E0502030308020204" pitchFamily="34" charset="77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Imprimir los planes en vez de manejarlos virtualmente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Planes que se ven bien en papel pero no funcionan en la práctica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La necesidad de planear en papel y no en la mente o en el computador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B7FA8-0509-9945-AA85-36EA17836F74}"/>
              </a:ext>
            </a:extLst>
          </p:cNvPr>
          <p:cNvSpPr/>
          <p:nvPr/>
        </p:nvSpPr>
        <p:spPr>
          <a:xfrm>
            <a:off x="4697193" y="4948682"/>
            <a:ext cx="69585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s-CO" sz="1600" b="1" dirty="0">
                <a:solidFill>
                  <a:srgbClr val="1D405A"/>
                </a:solidFill>
                <a:latin typeface="Maiandra GD" panose="020E0502030308020204" pitchFamily="34" charset="77"/>
              </a:rPr>
              <a:t>Respecto a la improvisación ¿cual de las siguientes afirmaciones es falsa?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Una solución improvisada no es válida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El conocimiento no se puede improvisar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r>
              <a:rPr lang="es-CO" sz="1600" dirty="0">
                <a:solidFill>
                  <a:srgbClr val="1D405A"/>
                </a:solidFill>
                <a:latin typeface="Maiandra GD" panose="020E0502030308020204" pitchFamily="34" charset="77"/>
              </a:rPr>
              <a:t>Hay que prepararnos para improvisar soluciones en desastres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lphaLcPeriod"/>
            </a:pPr>
            <a:endParaRPr lang="es-CO" sz="1600" dirty="0">
              <a:solidFill>
                <a:srgbClr val="1D405A"/>
              </a:solidFill>
              <a:latin typeface="Maiandra GD" panose="020E0502030308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0258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13A1146-A6A0-459D-B235-71972065AF4F}"/>
              </a:ext>
            </a:extLst>
          </p:cNvPr>
          <p:cNvSpPr/>
          <p:nvPr/>
        </p:nvSpPr>
        <p:spPr>
          <a:xfrm>
            <a:off x="1074198" y="3987122"/>
            <a:ext cx="1620392" cy="576202"/>
          </a:xfrm>
          <a:prstGeom prst="roundRect">
            <a:avLst/>
          </a:prstGeom>
          <a:solidFill>
            <a:srgbClr val="0B1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6E65B1-D1BF-4403-8AF4-B4390C856AC3}"/>
              </a:ext>
            </a:extLst>
          </p:cNvPr>
          <p:cNvSpPr txBox="1">
            <a:spLocks/>
          </p:cNvSpPr>
          <p:nvPr/>
        </p:nvSpPr>
        <p:spPr>
          <a:xfrm>
            <a:off x="1874183" y="1603001"/>
            <a:ext cx="2632279" cy="4604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2800" spc="600" dirty="0">
                <a:solidFill>
                  <a:srgbClr val="0B1A28"/>
                </a:solidFill>
                <a:latin typeface="Century Gothic" panose="020B0502020202020204" pitchFamily="34" charset="0"/>
              </a:rPr>
              <a:t>CONSULTA</a:t>
            </a:r>
            <a:endParaRPr lang="es-CO" sz="2800" spc="6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F1F33EE-F198-43CF-800B-A57A0B8EE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213" y="2382314"/>
            <a:ext cx="4828220" cy="92596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F184BA96-C7DD-4512-95BF-CA45B8093DBC}"/>
              </a:ext>
            </a:extLst>
          </p:cNvPr>
          <p:cNvSpPr/>
          <p:nvPr/>
        </p:nvSpPr>
        <p:spPr>
          <a:xfrm>
            <a:off x="776213" y="3384612"/>
            <a:ext cx="4828220" cy="248575"/>
          </a:xfrm>
          <a:prstGeom prst="roundRect">
            <a:avLst/>
          </a:prstGeom>
          <a:solidFill>
            <a:srgbClr val="EE7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Century Gothic" panose="020B0502020202020204" pitchFamily="34" charset="0"/>
              </a:rPr>
              <a:t>www.positivatravesia.co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F7209EC-3231-48A8-B6CB-0E64D346F5D8}"/>
              </a:ext>
            </a:extLst>
          </p:cNvPr>
          <p:cNvSpPr txBox="1"/>
          <p:nvPr/>
        </p:nvSpPr>
        <p:spPr>
          <a:xfrm>
            <a:off x="923380" y="3916993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+1.000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23F83B-D158-4799-A17C-7A6855416571}"/>
              </a:ext>
            </a:extLst>
          </p:cNvPr>
          <p:cNvSpPr txBox="1"/>
          <p:nvPr/>
        </p:nvSpPr>
        <p:spPr>
          <a:xfrm>
            <a:off x="2694590" y="4076217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0B1A28"/>
                </a:solidFill>
                <a:latin typeface="Century Gothic" panose="020B0502020202020204" pitchFamily="34" charset="0"/>
              </a:rPr>
              <a:t>Acciones educativas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EF3E4D-3302-42F1-B20F-FFCBB8BA3C41}"/>
              </a:ext>
            </a:extLst>
          </p:cNvPr>
          <p:cNvSpPr txBox="1"/>
          <p:nvPr/>
        </p:nvSpPr>
        <p:spPr>
          <a:xfrm>
            <a:off x="1726390" y="4704141"/>
            <a:ext cx="1278918" cy="1667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Cursos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Seminarios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Workshop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Talleres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Simposios</a:t>
            </a:r>
            <a:endParaRPr lang="es-CO" sz="14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8EB564-BB77-4A36-9F75-C3CF1868C2B2}"/>
              </a:ext>
            </a:extLst>
          </p:cNvPr>
          <p:cNvSpPr txBox="1"/>
          <p:nvPr/>
        </p:nvSpPr>
        <p:spPr>
          <a:xfrm>
            <a:off x="3610238" y="4780251"/>
            <a:ext cx="1807213" cy="13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Paneles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Congresos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Lanzamientos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solidFill>
                  <a:srgbClr val="0B1A28"/>
                </a:solidFill>
                <a:latin typeface="Century Gothic" panose="020B0502020202020204" pitchFamily="34" charset="0"/>
              </a:rPr>
              <a:t>Coloquios</a:t>
            </a:r>
            <a:endParaRPr lang="es-CO" sz="1400" dirty="0">
              <a:solidFill>
                <a:srgbClr val="0B1A2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25665230-39C3-4C1F-8BA1-43ACACD46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4878085"/>
            <a:ext cx="108219" cy="9275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18569FF6-D04E-42AF-8AF9-46E51AFB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196142"/>
            <a:ext cx="108219" cy="92759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CEF628EF-3E94-4771-8569-F877066CD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518757"/>
            <a:ext cx="108219" cy="92759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E43C9067-738F-4287-9827-BC7A751EB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9797" y="5836814"/>
            <a:ext cx="108219" cy="92759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B74FF80-2FBF-4042-9E99-83E1B10C5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9548" y="6156308"/>
            <a:ext cx="108219" cy="9275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D7C256DF-EA3B-46F3-BAF4-DC3A760CF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4968339"/>
            <a:ext cx="108219" cy="92759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0FA13081-3D00-4E95-8C5A-0646E5ACA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286396"/>
            <a:ext cx="108219" cy="92759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0E067875-ABC8-4694-8B90-EA9A8500A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609011"/>
            <a:ext cx="108219" cy="92759"/>
          </a:xfrm>
          <a:prstGeom prst="rect">
            <a:avLst/>
          </a:prstGeom>
        </p:spPr>
      </p:pic>
      <p:pic>
        <p:nvPicPr>
          <p:cNvPr id="25" name="Gráfico 24">
            <a:extLst>
              <a:ext uri="{FF2B5EF4-FFF2-40B4-BE49-F238E27FC236}">
                <a16:creationId xmlns:a16="http://schemas.microsoft.com/office/drawing/2014/main" id="{D4293F35-DA94-4F24-9860-7DEFF58F4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9973" y="5927068"/>
            <a:ext cx="108219" cy="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3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hlinkClick r:id="" action="ppaction://ole?verb=0"/>
            <a:extLst>
              <a:ext uri="{FF2B5EF4-FFF2-40B4-BE49-F238E27FC236}">
                <a16:creationId xmlns:a16="http://schemas.microsoft.com/office/drawing/2014/main" id="{6F94E89F-8FBE-457E-9882-4F1AAF57E9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133" y="76012"/>
          <a:ext cx="11921734" cy="670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tion" r:id="rId3" imgW="6095975" imgH="3429123" progId="PowerPoint.Show.12">
                  <p:embed/>
                </p:oleObj>
              </mc:Choice>
              <mc:Fallback>
                <p:oleObj name="Presentation" r:id="rId3" imgW="6095975" imgH="3429123" progId="PowerPoint.Show.12">
                  <p:embed/>
                  <p:pic>
                    <p:nvPicPr>
                      <p:cNvPr id="2" name="Objeto 1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F94E89F-8FBE-457E-9882-4F1AAF57E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133" y="76012"/>
                        <a:ext cx="11921734" cy="670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88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9D2189C-0608-4497-9036-0CC320DDC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8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509A6E3-4186-4AD8-A0C0-9DB4F23651FD}"/>
              </a:ext>
            </a:extLst>
          </p:cNvPr>
          <p:cNvSpPr/>
          <p:nvPr/>
        </p:nvSpPr>
        <p:spPr>
          <a:xfrm>
            <a:off x="2667000" y="2866030"/>
            <a:ext cx="7002376" cy="1928392"/>
          </a:xfrm>
          <a:prstGeom prst="rect">
            <a:avLst/>
          </a:prstGeom>
          <a:noFill/>
          <a:ln w="57150">
            <a:solidFill>
              <a:srgbClr val="1D4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19379B-E5A0-4AED-A4F7-4501493A0277}"/>
              </a:ext>
            </a:extLst>
          </p:cNvPr>
          <p:cNvSpPr txBox="1"/>
          <p:nvPr/>
        </p:nvSpPr>
        <p:spPr>
          <a:xfrm>
            <a:off x="2594812" y="3230061"/>
            <a:ext cx="700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7100"/>
                </a:solidFill>
                <a:latin typeface="Trebuchet MS" panose="020B0603020202020204" pitchFamily="34" charset="0"/>
              </a:rPr>
              <a:t>PREPARACIÓN PARA RESPONDER A EMERGENCIAS Y DESASTRES</a:t>
            </a:r>
            <a:endParaRPr lang="es-CO" sz="3600" b="1" dirty="0">
              <a:solidFill>
                <a:srgbClr val="FF71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3"/>
          <p:cNvGrpSpPr/>
          <p:nvPr/>
        </p:nvGrpSpPr>
        <p:grpSpPr>
          <a:xfrm>
            <a:off x="0" y="3362"/>
            <a:ext cx="12192000" cy="6854638"/>
            <a:chOff x="0" y="3848"/>
            <a:chExt cx="10060305" cy="7768590"/>
          </a:xfrm>
        </p:grpSpPr>
        <p:sp>
          <p:nvSpPr>
            <p:cNvPr id="14" name="object 14"/>
            <p:cNvSpPr/>
            <p:nvPr/>
          </p:nvSpPr>
          <p:spPr>
            <a:xfrm>
              <a:off x="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399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28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50292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56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79E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2000" y="6419849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B7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0" name="object 20"/>
            <p:cNvSpPr/>
            <p:nvPr/>
          </p:nvSpPr>
          <p:spPr>
            <a:xfrm>
              <a:off x="83820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92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3" name="object 23"/>
            <p:cNvSpPr/>
            <p:nvPr/>
          </p:nvSpPr>
          <p:spPr>
            <a:xfrm>
              <a:off x="335280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4" name="object 24"/>
            <p:cNvSpPr/>
            <p:nvPr/>
          </p:nvSpPr>
          <p:spPr>
            <a:xfrm>
              <a:off x="1676399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79E6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3848"/>
              <a:ext cx="1676400" cy="1352550"/>
            </a:xfrm>
            <a:custGeom>
              <a:avLst/>
              <a:gdLst/>
              <a:ahLst/>
              <a:cxnLst/>
              <a:rect l="l" t="t" r="r" b="b"/>
              <a:pathLst>
                <a:path w="1676400" h="1352550">
                  <a:moveTo>
                    <a:pt x="1676400" y="0"/>
                  </a:moveTo>
                  <a:lnTo>
                    <a:pt x="0" y="0"/>
                  </a:lnTo>
                  <a:lnTo>
                    <a:pt x="0" y="1352550"/>
                  </a:lnTo>
                  <a:lnTo>
                    <a:pt x="1676400" y="1352550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F8B78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356398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2620225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3884066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5147906"/>
              <a:ext cx="1677035" cy="1264285"/>
            </a:xfrm>
            <a:custGeom>
              <a:avLst/>
              <a:gdLst/>
              <a:ahLst/>
              <a:cxnLst/>
              <a:rect l="l" t="t" r="r" b="b"/>
              <a:pathLst>
                <a:path w="1677035" h="1264285">
                  <a:moveTo>
                    <a:pt x="0" y="1263840"/>
                  </a:moveTo>
                  <a:lnTo>
                    <a:pt x="0" y="0"/>
                  </a:lnTo>
                  <a:lnTo>
                    <a:pt x="1676412" y="0"/>
                  </a:lnTo>
                  <a:lnTo>
                    <a:pt x="1676412" y="1263840"/>
                  </a:lnTo>
                  <a:lnTo>
                    <a:pt x="0" y="126384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0183" y="5147894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BB4F04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0183" y="3884066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E86309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2" name="object 32"/>
            <p:cNvSpPr/>
            <p:nvPr/>
          </p:nvSpPr>
          <p:spPr>
            <a:xfrm>
              <a:off x="8380183" y="2620225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F88025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3" name="object 33"/>
            <p:cNvSpPr/>
            <p:nvPr/>
          </p:nvSpPr>
          <p:spPr>
            <a:xfrm>
              <a:off x="8380183" y="1356385"/>
              <a:ext cx="1680210" cy="1264285"/>
            </a:xfrm>
            <a:custGeom>
              <a:avLst/>
              <a:gdLst/>
              <a:ahLst/>
              <a:cxnLst/>
              <a:rect l="l" t="t" r="r" b="b"/>
              <a:pathLst>
                <a:path w="1680209" h="1264285">
                  <a:moveTo>
                    <a:pt x="1680044" y="0"/>
                  </a:moveTo>
                  <a:lnTo>
                    <a:pt x="0" y="0"/>
                  </a:lnTo>
                  <a:lnTo>
                    <a:pt x="0" y="1263840"/>
                  </a:lnTo>
                  <a:lnTo>
                    <a:pt x="1680044" y="1263840"/>
                  </a:lnTo>
                  <a:lnTo>
                    <a:pt x="1680044" y="0"/>
                  </a:lnTo>
                  <a:close/>
                </a:path>
              </a:pathLst>
            </a:custGeom>
            <a:solidFill>
              <a:srgbClr val="EE8641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4" name="object 34"/>
            <p:cNvSpPr/>
            <p:nvPr/>
          </p:nvSpPr>
          <p:spPr>
            <a:xfrm>
              <a:off x="333898" y="351904"/>
              <a:ext cx="931544" cy="180340"/>
            </a:xfrm>
            <a:custGeom>
              <a:avLst/>
              <a:gdLst/>
              <a:ahLst/>
              <a:cxnLst/>
              <a:rect l="l" t="t" r="r" b="b"/>
              <a:pathLst>
                <a:path w="931544" h="180340">
                  <a:moveTo>
                    <a:pt x="876300" y="0"/>
                  </a:moveTo>
                  <a:lnTo>
                    <a:pt x="55029" y="0"/>
                  </a:lnTo>
                  <a:lnTo>
                    <a:pt x="33609" y="4324"/>
                  </a:lnTo>
                  <a:lnTo>
                    <a:pt x="16117" y="16119"/>
                  </a:lnTo>
                  <a:lnTo>
                    <a:pt x="4324" y="33614"/>
                  </a:lnTo>
                  <a:lnTo>
                    <a:pt x="0" y="55041"/>
                  </a:lnTo>
                  <a:lnTo>
                    <a:pt x="0" y="124891"/>
                  </a:lnTo>
                  <a:lnTo>
                    <a:pt x="4324" y="146311"/>
                  </a:lnTo>
                  <a:lnTo>
                    <a:pt x="16117" y="163803"/>
                  </a:lnTo>
                  <a:lnTo>
                    <a:pt x="33609" y="175596"/>
                  </a:lnTo>
                  <a:lnTo>
                    <a:pt x="55029" y="179920"/>
                  </a:lnTo>
                  <a:lnTo>
                    <a:pt x="876300" y="179920"/>
                  </a:lnTo>
                  <a:lnTo>
                    <a:pt x="897724" y="175596"/>
                  </a:lnTo>
                  <a:lnTo>
                    <a:pt x="915215" y="163803"/>
                  </a:lnTo>
                  <a:lnTo>
                    <a:pt x="927006" y="146311"/>
                  </a:lnTo>
                  <a:lnTo>
                    <a:pt x="931329" y="124891"/>
                  </a:lnTo>
                  <a:lnTo>
                    <a:pt x="931329" y="55041"/>
                  </a:lnTo>
                  <a:lnTo>
                    <a:pt x="927006" y="33614"/>
                  </a:lnTo>
                  <a:lnTo>
                    <a:pt x="915215" y="16119"/>
                  </a:lnTo>
                  <a:lnTo>
                    <a:pt x="897724" y="4324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161F2B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72" name="object 72"/>
          <p:cNvSpPr/>
          <p:nvPr/>
        </p:nvSpPr>
        <p:spPr>
          <a:xfrm>
            <a:off x="10794351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3" name="object 73"/>
          <p:cNvSpPr txBox="1"/>
          <p:nvPr/>
        </p:nvSpPr>
        <p:spPr>
          <a:xfrm>
            <a:off x="10298098" y="56655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16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74" name="object 72">
            <a:extLst>
              <a:ext uri="{FF2B5EF4-FFF2-40B4-BE49-F238E27FC236}">
                <a16:creationId xmlns:a16="http://schemas.microsoft.com/office/drawing/2014/main" id="{8D8C32F5-44C6-4878-A063-2AD622EEF17B}"/>
              </a:ext>
            </a:extLst>
          </p:cNvPr>
          <p:cNvSpPr/>
          <p:nvPr/>
        </p:nvSpPr>
        <p:spPr>
          <a:xfrm>
            <a:off x="8762736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5" name="object 73">
            <a:extLst>
              <a:ext uri="{FF2B5EF4-FFF2-40B4-BE49-F238E27FC236}">
                <a16:creationId xmlns:a16="http://schemas.microsoft.com/office/drawing/2014/main" id="{93270C06-4857-4EE4-841C-C3F082546E50}"/>
              </a:ext>
            </a:extLst>
          </p:cNvPr>
          <p:cNvSpPr txBox="1"/>
          <p:nvPr/>
        </p:nvSpPr>
        <p:spPr>
          <a:xfrm>
            <a:off x="8292194" y="56655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7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76" name="object 72">
            <a:extLst>
              <a:ext uri="{FF2B5EF4-FFF2-40B4-BE49-F238E27FC236}">
                <a16:creationId xmlns:a16="http://schemas.microsoft.com/office/drawing/2014/main" id="{A9369186-F4DE-42DD-A1E1-7B9C78C2591F}"/>
              </a:ext>
            </a:extLst>
          </p:cNvPr>
          <p:cNvSpPr/>
          <p:nvPr/>
        </p:nvSpPr>
        <p:spPr>
          <a:xfrm>
            <a:off x="6752627" y="33862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7" name="object 73">
            <a:extLst>
              <a:ext uri="{FF2B5EF4-FFF2-40B4-BE49-F238E27FC236}">
                <a16:creationId xmlns:a16="http://schemas.microsoft.com/office/drawing/2014/main" id="{BBAE8162-2617-4E71-887F-1928185A05A9}"/>
              </a:ext>
            </a:extLst>
          </p:cNvPr>
          <p:cNvSpPr txBox="1"/>
          <p:nvPr/>
        </p:nvSpPr>
        <p:spPr>
          <a:xfrm>
            <a:off x="6256374" y="56655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8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78" name="object 72">
            <a:extLst>
              <a:ext uri="{FF2B5EF4-FFF2-40B4-BE49-F238E27FC236}">
                <a16:creationId xmlns:a16="http://schemas.microsoft.com/office/drawing/2014/main" id="{8D9F5C7B-A96B-46B4-86D6-3E5969DCA476}"/>
              </a:ext>
            </a:extLst>
          </p:cNvPr>
          <p:cNvSpPr/>
          <p:nvPr/>
        </p:nvSpPr>
        <p:spPr>
          <a:xfrm>
            <a:off x="4711360" y="337472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9" name="object 73">
            <a:extLst>
              <a:ext uri="{FF2B5EF4-FFF2-40B4-BE49-F238E27FC236}">
                <a16:creationId xmlns:a16="http://schemas.microsoft.com/office/drawing/2014/main" id="{AF2EB055-14A9-4C8D-8C19-75CFA22D5E71}"/>
              </a:ext>
            </a:extLst>
          </p:cNvPr>
          <p:cNvSpPr txBox="1"/>
          <p:nvPr/>
        </p:nvSpPr>
        <p:spPr>
          <a:xfrm>
            <a:off x="4240818" y="55502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9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80" name="object 72">
            <a:extLst>
              <a:ext uri="{FF2B5EF4-FFF2-40B4-BE49-F238E27FC236}">
                <a16:creationId xmlns:a16="http://schemas.microsoft.com/office/drawing/2014/main" id="{CA048DFE-8C0A-4BF0-B640-F90D077495FD}"/>
              </a:ext>
            </a:extLst>
          </p:cNvPr>
          <p:cNvSpPr/>
          <p:nvPr/>
        </p:nvSpPr>
        <p:spPr>
          <a:xfrm>
            <a:off x="2701251" y="337472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1" name="object 73">
            <a:extLst>
              <a:ext uri="{FF2B5EF4-FFF2-40B4-BE49-F238E27FC236}">
                <a16:creationId xmlns:a16="http://schemas.microsoft.com/office/drawing/2014/main" id="{A24AFB97-23FB-463C-BCFA-703B4180EC14}"/>
              </a:ext>
            </a:extLst>
          </p:cNvPr>
          <p:cNvSpPr txBox="1"/>
          <p:nvPr/>
        </p:nvSpPr>
        <p:spPr>
          <a:xfrm>
            <a:off x="2204998" y="55502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20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92" name="object 72">
            <a:extLst>
              <a:ext uri="{FF2B5EF4-FFF2-40B4-BE49-F238E27FC236}">
                <a16:creationId xmlns:a16="http://schemas.microsoft.com/office/drawing/2014/main" id="{FEA94892-2571-4243-AD29-5A823D648B7D}"/>
              </a:ext>
            </a:extLst>
          </p:cNvPr>
          <p:cNvSpPr/>
          <p:nvPr/>
        </p:nvSpPr>
        <p:spPr>
          <a:xfrm>
            <a:off x="10794351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3" name="object 73">
            <a:extLst>
              <a:ext uri="{FF2B5EF4-FFF2-40B4-BE49-F238E27FC236}">
                <a16:creationId xmlns:a16="http://schemas.microsoft.com/office/drawing/2014/main" id="{1E90389A-5E16-4AD0-B797-9E81C9D44C72}"/>
              </a:ext>
            </a:extLst>
          </p:cNvPr>
          <p:cNvSpPr txBox="1"/>
          <p:nvPr/>
        </p:nvSpPr>
        <p:spPr>
          <a:xfrm>
            <a:off x="10298098" y="5712843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94" name="object 72">
            <a:extLst>
              <a:ext uri="{FF2B5EF4-FFF2-40B4-BE49-F238E27FC236}">
                <a16:creationId xmlns:a16="http://schemas.microsoft.com/office/drawing/2014/main" id="{B3011DBB-D737-49F7-BF33-00ACB6A1630A}"/>
              </a:ext>
            </a:extLst>
          </p:cNvPr>
          <p:cNvSpPr/>
          <p:nvPr/>
        </p:nvSpPr>
        <p:spPr>
          <a:xfrm>
            <a:off x="8762736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5" name="object 73">
            <a:extLst>
              <a:ext uri="{FF2B5EF4-FFF2-40B4-BE49-F238E27FC236}">
                <a16:creationId xmlns:a16="http://schemas.microsoft.com/office/drawing/2014/main" id="{35F33C20-043D-461C-8C91-83676E2AC992}"/>
              </a:ext>
            </a:extLst>
          </p:cNvPr>
          <p:cNvSpPr txBox="1"/>
          <p:nvPr/>
        </p:nvSpPr>
        <p:spPr>
          <a:xfrm>
            <a:off x="8292194" y="5712843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CO" sz="1456" b="1" spc="-269" dirty="0">
                <a:solidFill>
                  <a:srgbClr val="161F2B"/>
                </a:solidFill>
                <a:latin typeface="Verdana"/>
                <a:cs typeface="Verdana"/>
              </a:rPr>
              <a:t>10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96" name="object 72">
            <a:extLst>
              <a:ext uri="{FF2B5EF4-FFF2-40B4-BE49-F238E27FC236}">
                <a16:creationId xmlns:a16="http://schemas.microsoft.com/office/drawing/2014/main" id="{7CD3F443-CADE-45E9-9731-E73DB98F6C98}"/>
              </a:ext>
            </a:extLst>
          </p:cNvPr>
          <p:cNvSpPr/>
          <p:nvPr/>
        </p:nvSpPr>
        <p:spPr>
          <a:xfrm>
            <a:off x="6752627" y="5994813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7" name="object 73">
            <a:extLst>
              <a:ext uri="{FF2B5EF4-FFF2-40B4-BE49-F238E27FC236}">
                <a16:creationId xmlns:a16="http://schemas.microsoft.com/office/drawing/2014/main" id="{0E29CC06-EE70-4681-952F-B8AB0A6426AC}"/>
              </a:ext>
            </a:extLst>
          </p:cNvPr>
          <p:cNvSpPr txBox="1"/>
          <p:nvPr/>
        </p:nvSpPr>
        <p:spPr>
          <a:xfrm>
            <a:off x="6256374" y="5712843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09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98" name="object 72">
            <a:extLst>
              <a:ext uri="{FF2B5EF4-FFF2-40B4-BE49-F238E27FC236}">
                <a16:creationId xmlns:a16="http://schemas.microsoft.com/office/drawing/2014/main" id="{0A7D9819-5779-4D4A-9FD9-2FA441D47F65}"/>
              </a:ext>
            </a:extLst>
          </p:cNvPr>
          <p:cNvSpPr/>
          <p:nvPr/>
        </p:nvSpPr>
        <p:spPr>
          <a:xfrm>
            <a:off x="4711360" y="59936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9" name="object 73">
            <a:extLst>
              <a:ext uri="{FF2B5EF4-FFF2-40B4-BE49-F238E27FC236}">
                <a16:creationId xmlns:a16="http://schemas.microsoft.com/office/drawing/2014/main" id="{DA879184-E150-445A-8E22-C03C914EEFCA}"/>
              </a:ext>
            </a:extLst>
          </p:cNvPr>
          <p:cNvSpPr txBox="1"/>
          <p:nvPr/>
        </p:nvSpPr>
        <p:spPr>
          <a:xfrm>
            <a:off x="4240818" y="5711690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08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00" name="object 72">
            <a:extLst>
              <a:ext uri="{FF2B5EF4-FFF2-40B4-BE49-F238E27FC236}">
                <a16:creationId xmlns:a16="http://schemas.microsoft.com/office/drawing/2014/main" id="{6A4B1017-3A92-4AF5-8F3A-48E1503E9211}"/>
              </a:ext>
            </a:extLst>
          </p:cNvPr>
          <p:cNvSpPr/>
          <p:nvPr/>
        </p:nvSpPr>
        <p:spPr>
          <a:xfrm>
            <a:off x="2701251" y="59936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1" name="object 73">
            <a:extLst>
              <a:ext uri="{FF2B5EF4-FFF2-40B4-BE49-F238E27FC236}">
                <a16:creationId xmlns:a16="http://schemas.microsoft.com/office/drawing/2014/main" id="{57896FB3-4594-40CB-8077-1715F19172DE}"/>
              </a:ext>
            </a:extLst>
          </p:cNvPr>
          <p:cNvSpPr txBox="1"/>
          <p:nvPr/>
        </p:nvSpPr>
        <p:spPr>
          <a:xfrm>
            <a:off x="2204998" y="5711690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07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02" name="object 72">
            <a:extLst>
              <a:ext uri="{FF2B5EF4-FFF2-40B4-BE49-F238E27FC236}">
                <a16:creationId xmlns:a16="http://schemas.microsoft.com/office/drawing/2014/main" id="{B0F8F8C3-833E-45C4-970A-06FF8214987A}"/>
              </a:ext>
            </a:extLst>
          </p:cNvPr>
          <p:cNvSpPr/>
          <p:nvPr/>
        </p:nvSpPr>
        <p:spPr>
          <a:xfrm>
            <a:off x="625169" y="6011974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3" name="object 73">
            <a:extLst>
              <a:ext uri="{FF2B5EF4-FFF2-40B4-BE49-F238E27FC236}">
                <a16:creationId xmlns:a16="http://schemas.microsoft.com/office/drawing/2014/main" id="{8547638F-76A8-4BEC-A907-40F69841BD12}"/>
              </a:ext>
            </a:extLst>
          </p:cNvPr>
          <p:cNvSpPr txBox="1"/>
          <p:nvPr/>
        </p:nvSpPr>
        <p:spPr>
          <a:xfrm>
            <a:off x="128916" y="5730004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06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04" name="object 72">
            <a:extLst>
              <a:ext uri="{FF2B5EF4-FFF2-40B4-BE49-F238E27FC236}">
                <a16:creationId xmlns:a16="http://schemas.microsoft.com/office/drawing/2014/main" id="{3B6B88AD-54D8-4F09-BC35-7667CC9B9392}"/>
              </a:ext>
            </a:extLst>
          </p:cNvPr>
          <p:cNvSpPr/>
          <p:nvPr/>
        </p:nvSpPr>
        <p:spPr>
          <a:xfrm>
            <a:off x="625169" y="4831356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5" name="object 73">
            <a:extLst>
              <a:ext uri="{FF2B5EF4-FFF2-40B4-BE49-F238E27FC236}">
                <a16:creationId xmlns:a16="http://schemas.microsoft.com/office/drawing/2014/main" id="{F7116F03-4A7E-47B3-B5B5-AE299543A117}"/>
              </a:ext>
            </a:extLst>
          </p:cNvPr>
          <p:cNvSpPr txBox="1"/>
          <p:nvPr/>
        </p:nvSpPr>
        <p:spPr>
          <a:xfrm>
            <a:off x="128916" y="4549386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05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06" name="object 72">
            <a:extLst>
              <a:ext uri="{FF2B5EF4-FFF2-40B4-BE49-F238E27FC236}">
                <a16:creationId xmlns:a16="http://schemas.microsoft.com/office/drawing/2014/main" id="{E4D99D5C-146E-4E2B-9F54-89718B94CC4F}"/>
              </a:ext>
            </a:extLst>
          </p:cNvPr>
          <p:cNvSpPr/>
          <p:nvPr/>
        </p:nvSpPr>
        <p:spPr>
          <a:xfrm>
            <a:off x="625169" y="3703395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7" name="object 73">
            <a:extLst>
              <a:ext uri="{FF2B5EF4-FFF2-40B4-BE49-F238E27FC236}">
                <a16:creationId xmlns:a16="http://schemas.microsoft.com/office/drawing/2014/main" id="{6A8DB432-2FC4-416A-8647-404D21A4DFE4}"/>
              </a:ext>
            </a:extLst>
          </p:cNvPr>
          <p:cNvSpPr txBox="1"/>
          <p:nvPr/>
        </p:nvSpPr>
        <p:spPr>
          <a:xfrm>
            <a:off x="146672" y="3474693"/>
            <a:ext cx="1757778" cy="10083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04</a:t>
            </a:r>
          </a:p>
          <a:p>
            <a:pPr marR="49869" algn="ctr">
              <a:spcBef>
                <a:spcPts val="88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08" name="object 72">
            <a:extLst>
              <a:ext uri="{FF2B5EF4-FFF2-40B4-BE49-F238E27FC236}">
                <a16:creationId xmlns:a16="http://schemas.microsoft.com/office/drawing/2014/main" id="{6816A0F6-E3E2-4B93-BCFB-B6155E5636F7}"/>
              </a:ext>
            </a:extLst>
          </p:cNvPr>
          <p:cNvSpPr/>
          <p:nvPr/>
        </p:nvSpPr>
        <p:spPr>
          <a:xfrm>
            <a:off x="625169" y="2600657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9" name="object 73">
            <a:extLst>
              <a:ext uri="{FF2B5EF4-FFF2-40B4-BE49-F238E27FC236}">
                <a16:creationId xmlns:a16="http://schemas.microsoft.com/office/drawing/2014/main" id="{EC9C3A9A-1EE9-4FFB-90C7-020FDD6C2E13}"/>
              </a:ext>
            </a:extLst>
          </p:cNvPr>
          <p:cNvSpPr txBox="1"/>
          <p:nvPr/>
        </p:nvSpPr>
        <p:spPr>
          <a:xfrm>
            <a:off x="128916" y="2318687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03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10" name="object 72">
            <a:extLst>
              <a:ext uri="{FF2B5EF4-FFF2-40B4-BE49-F238E27FC236}">
                <a16:creationId xmlns:a16="http://schemas.microsoft.com/office/drawing/2014/main" id="{FFC58EB9-120C-46CA-B1F8-C384ADA64BCA}"/>
              </a:ext>
            </a:extLst>
          </p:cNvPr>
          <p:cNvSpPr/>
          <p:nvPr/>
        </p:nvSpPr>
        <p:spPr>
          <a:xfrm>
            <a:off x="625169" y="1516619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1" name="object 73">
            <a:extLst>
              <a:ext uri="{FF2B5EF4-FFF2-40B4-BE49-F238E27FC236}">
                <a16:creationId xmlns:a16="http://schemas.microsoft.com/office/drawing/2014/main" id="{E72131AB-AD6A-4DAB-94E7-BD861BCA0199}"/>
              </a:ext>
            </a:extLst>
          </p:cNvPr>
          <p:cNvSpPr txBox="1"/>
          <p:nvPr/>
        </p:nvSpPr>
        <p:spPr>
          <a:xfrm>
            <a:off x="128916" y="1234649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02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12" name="object 72">
            <a:extLst>
              <a:ext uri="{FF2B5EF4-FFF2-40B4-BE49-F238E27FC236}">
                <a16:creationId xmlns:a16="http://schemas.microsoft.com/office/drawing/2014/main" id="{5E3914EF-937E-4D07-A020-599790C40B5C}"/>
              </a:ext>
            </a:extLst>
          </p:cNvPr>
          <p:cNvSpPr/>
          <p:nvPr/>
        </p:nvSpPr>
        <p:spPr>
          <a:xfrm>
            <a:off x="10801938" y="4806997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3" name="object 73">
            <a:extLst>
              <a:ext uri="{FF2B5EF4-FFF2-40B4-BE49-F238E27FC236}">
                <a16:creationId xmlns:a16="http://schemas.microsoft.com/office/drawing/2014/main" id="{326E79D3-787F-40BC-A26E-6E0616D1BA00}"/>
              </a:ext>
            </a:extLst>
          </p:cNvPr>
          <p:cNvSpPr txBox="1"/>
          <p:nvPr/>
        </p:nvSpPr>
        <p:spPr>
          <a:xfrm>
            <a:off x="10305685" y="4525027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2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14" name="object 72">
            <a:extLst>
              <a:ext uri="{FF2B5EF4-FFF2-40B4-BE49-F238E27FC236}">
                <a16:creationId xmlns:a16="http://schemas.microsoft.com/office/drawing/2014/main" id="{0BE9325B-3AE1-46D0-A94B-4136E49BACD7}"/>
              </a:ext>
            </a:extLst>
          </p:cNvPr>
          <p:cNvSpPr/>
          <p:nvPr/>
        </p:nvSpPr>
        <p:spPr>
          <a:xfrm>
            <a:off x="10801938" y="3679036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5" name="object 73">
            <a:extLst>
              <a:ext uri="{FF2B5EF4-FFF2-40B4-BE49-F238E27FC236}">
                <a16:creationId xmlns:a16="http://schemas.microsoft.com/office/drawing/2014/main" id="{639DF3D2-5DD1-48DE-89EA-C4388CA11D8F}"/>
              </a:ext>
            </a:extLst>
          </p:cNvPr>
          <p:cNvSpPr txBox="1"/>
          <p:nvPr/>
        </p:nvSpPr>
        <p:spPr>
          <a:xfrm>
            <a:off x="10334024" y="3447072"/>
            <a:ext cx="1757778" cy="10083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3</a:t>
            </a:r>
          </a:p>
          <a:p>
            <a:pPr marR="49869" algn="ctr">
              <a:spcBef>
                <a:spcPts val="88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16" name="object 72">
            <a:extLst>
              <a:ext uri="{FF2B5EF4-FFF2-40B4-BE49-F238E27FC236}">
                <a16:creationId xmlns:a16="http://schemas.microsoft.com/office/drawing/2014/main" id="{591D4341-533E-4F01-BBC5-A980B4CCE3FB}"/>
              </a:ext>
            </a:extLst>
          </p:cNvPr>
          <p:cNvSpPr/>
          <p:nvPr/>
        </p:nvSpPr>
        <p:spPr>
          <a:xfrm>
            <a:off x="10801938" y="2576298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7" name="object 73">
            <a:extLst>
              <a:ext uri="{FF2B5EF4-FFF2-40B4-BE49-F238E27FC236}">
                <a16:creationId xmlns:a16="http://schemas.microsoft.com/office/drawing/2014/main" id="{3B006155-3C63-40D6-A20F-DBB8BEDD1AF1}"/>
              </a:ext>
            </a:extLst>
          </p:cNvPr>
          <p:cNvSpPr txBox="1"/>
          <p:nvPr/>
        </p:nvSpPr>
        <p:spPr>
          <a:xfrm>
            <a:off x="10305685" y="2294328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4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18" name="object 72">
            <a:extLst>
              <a:ext uri="{FF2B5EF4-FFF2-40B4-BE49-F238E27FC236}">
                <a16:creationId xmlns:a16="http://schemas.microsoft.com/office/drawing/2014/main" id="{8B5DF19A-B72E-40AC-93F3-6F7FDD5DA4CA}"/>
              </a:ext>
            </a:extLst>
          </p:cNvPr>
          <p:cNvSpPr/>
          <p:nvPr/>
        </p:nvSpPr>
        <p:spPr>
          <a:xfrm>
            <a:off x="10801938" y="1492260"/>
            <a:ext cx="821951" cy="159124"/>
          </a:xfrm>
          <a:custGeom>
            <a:avLst/>
            <a:gdLst/>
            <a:ahLst/>
            <a:cxnLst/>
            <a:rect l="l" t="t" r="r" b="b"/>
            <a:pathLst>
              <a:path w="931545" h="180340">
                <a:moveTo>
                  <a:pt x="876300" y="0"/>
                </a:moveTo>
                <a:lnTo>
                  <a:pt x="55029" y="0"/>
                </a:lnTo>
                <a:lnTo>
                  <a:pt x="33609" y="4324"/>
                </a:lnTo>
                <a:lnTo>
                  <a:pt x="16117" y="16119"/>
                </a:lnTo>
                <a:lnTo>
                  <a:pt x="4324" y="33614"/>
                </a:lnTo>
                <a:lnTo>
                  <a:pt x="0" y="55041"/>
                </a:lnTo>
                <a:lnTo>
                  <a:pt x="0" y="124891"/>
                </a:lnTo>
                <a:lnTo>
                  <a:pt x="4324" y="146311"/>
                </a:lnTo>
                <a:lnTo>
                  <a:pt x="16117" y="163803"/>
                </a:lnTo>
                <a:lnTo>
                  <a:pt x="33609" y="175596"/>
                </a:lnTo>
                <a:lnTo>
                  <a:pt x="55029" y="179920"/>
                </a:lnTo>
                <a:lnTo>
                  <a:pt x="876300" y="179920"/>
                </a:lnTo>
                <a:lnTo>
                  <a:pt x="897724" y="175596"/>
                </a:lnTo>
                <a:lnTo>
                  <a:pt x="915215" y="163803"/>
                </a:lnTo>
                <a:lnTo>
                  <a:pt x="927006" y="146311"/>
                </a:lnTo>
                <a:lnTo>
                  <a:pt x="931329" y="124891"/>
                </a:lnTo>
                <a:lnTo>
                  <a:pt x="931329" y="55041"/>
                </a:lnTo>
                <a:lnTo>
                  <a:pt x="927006" y="33614"/>
                </a:lnTo>
                <a:lnTo>
                  <a:pt x="915215" y="16119"/>
                </a:lnTo>
                <a:lnTo>
                  <a:pt x="897724" y="4324"/>
                </a:lnTo>
                <a:lnTo>
                  <a:pt x="876300" y="0"/>
                </a:lnTo>
                <a:close/>
              </a:path>
            </a:pathLst>
          </a:custGeom>
          <a:solidFill>
            <a:srgbClr val="161F2B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9" name="object 73">
            <a:extLst>
              <a:ext uri="{FF2B5EF4-FFF2-40B4-BE49-F238E27FC236}">
                <a16:creationId xmlns:a16="http://schemas.microsoft.com/office/drawing/2014/main" id="{FB8D1486-71CC-4CFE-920B-EBD7E1672178}"/>
              </a:ext>
            </a:extLst>
          </p:cNvPr>
          <p:cNvSpPr txBox="1"/>
          <p:nvPr/>
        </p:nvSpPr>
        <p:spPr>
          <a:xfrm>
            <a:off x="10305685" y="1210290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sz="1456" b="1" spc="-269" dirty="0">
                <a:solidFill>
                  <a:srgbClr val="161F2B"/>
                </a:solidFill>
                <a:latin typeface="Verdana"/>
                <a:cs typeface="Verdana"/>
              </a:rPr>
              <a:t>1</a:t>
            </a: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5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  <p:sp>
        <p:nvSpPr>
          <p:cNvPr id="120" name="object 73">
            <a:extLst>
              <a:ext uri="{FF2B5EF4-FFF2-40B4-BE49-F238E27FC236}">
                <a16:creationId xmlns:a16="http://schemas.microsoft.com/office/drawing/2014/main" id="{7020B938-4DD6-40B8-9CD9-96A4C33677AC}"/>
              </a:ext>
            </a:extLst>
          </p:cNvPr>
          <p:cNvSpPr txBox="1"/>
          <p:nvPr/>
        </p:nvSpPr>
        <p:spPr>
          <a:xfrm>
            <a:off x="128916" y="33985"/>
            <a:ext cx="1757778" cy="10596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R="49869" algn="ctr">
              <a:spcBef>
                <a:spcPts val="88"/>
              </a:spcBef>
            </a:pPr>
            <a:r>
              <a:rPr lang="es-MX" sz="1456" b="1" spc="-269" dirty="0">
                <a:solidFill>
                  <a:srgbClr val="161F2B"/>
                </a:solidFill>
                <a:latin typeface="Verdana"/>
                <a:cs typeface="Verdana"/>
              </a:rPr>
              <a:t>01</a:t>
            </a:r>
            <a:endParaRPr sz="1456" dirty="0">
              <a:latin typeface="Verdana"/>
              <a:cs typeface="Verdana"/>
            </a:endParaRPr>
          </a:p>
          <a:p>
            <a:pPr marR="28016" algn="ctr">
              <a:spcBef>
                <a:spcPts val="494"/>
              </a:spcBef>
            </a:pPr>
            <a:r>
              <a:rPr sz="662" b="1" spc="-40" dirty="0">
                <a:solidFill>
                  <a:srgbClr val="FFFFFF"/>
                </a:solidFill>
                <a:latin typeface="Verdana"/>
                <a:cs typeface="Verdana"/>
              </a:rPr>
              <a:t>TÍTULO</a:t>
            </a:r>
            <a:r>
              <a:rPr sz="662" b="1" spc="-53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62" b="1" spc="-4" dirty="0">
                <a:solidFill>
                  <a:srgbClr val="FFFFFF"/>
                </a:solidFill>
                <a:latin typeface="Verdana"/>
                <a:cs typeface="Verdana"/>
              </a:rPr>
              <a:t>TEMA</a:t>
            </a:r>
            <a:endParaRPr sz="662" dirty="0">
              <a:latin typeface="Verdana"/>
              <a:cs typeface="Verdana"/>
            </a:endParaRPr>
          </a:p>
          <a:p>
            <a:pPr marL="11206" marR="4483" algn="just">
              <a:lnSpc>
                <a:spcPct val="109100"/>
              </a:lnSpc>
              <a:spcBef>
                <a:spcPts val="556"/>
              </a:spcBef>
            </a:pP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Lorem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ipsum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dolor ed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sit 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amet,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ite</a:t>
            </a:r>
            <a:r>
              <a:rPr sz="700" spc="-75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consectetuer 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adipiscing </a:t>
            </a:r>
            <a:r>
              <a:rPr sz="700" spc="-40" dirty="0">
                <a:solidFill>
                  <a:srgbClr val="161F2B"/>
                </a:solidFill>
                <a:latin typeface="Arial Black"/>
                <a:cs typeface="Arial Black"/>
              </a:rPr>
              <a:t>elit,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sed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diam  </a:t>
            </a:r>
            <a:r>
              <a:rPr sz="700" spc="-9" dirty="0">
                <a:solidFill>
                  <a:srgbClr val="161F2B"/>
                </a:solidFill>
                <a:latin typeface="Arial Black"/>
                <a:cs typeface="Arial Black"/>
              </a:rPr>
              <a:t>nonummy </a:t>
            </a:r>
            <a:r>
              <a:rPr sz="700" spc="-18" dirty="0">
                <a:solidFill>
                  <a:srgbClr val="161F2B"/>
                </a:solidFill>
                <a:latin typeface="Arial Black"/>
                <a:cs typeface="Arial Black"/>
              </a:rPr>
              <a:t>nibhe </a:t>
            </a:r>
            <a:r>
              <a:rPr sz="700" spc="-22" dirty="0">
                <a:solidFill>
                  <a:srgbClr val="161F2B"/>
                </a:solidFill>
                <a:latin typeface="Arial Black"/>
                <a:cs typeface="Arial Black"/>
              </a:rPr>
              <a:t>euismod  tincidunt uterd </a:t>
            </a:r>
            <a:r>
              <a:rPr sz="700" spc="-31" dirty="0">
                <a:solidFill>
                  <a:srgbClr val="161F2B"/>
                </a:solidFill>
                <a:latin typeface="Arial Black"/>
                <a:cs typeface="Arial Black"/>
              </a:rPr>
              <a:t>it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ede </a:t>
            </a:r>
            <a:r>
              <a:rPr sz="700" spc="-49" dirty="0">
                <a:solidFill>
                  <a:srgbClr val="161F2B"/>
                </a:solidFill>
                <a:latin typeface="Arial Black"/>
                <a:cs typeface="Arial Black"/>
              </a:rPr>
              <a:t>isec  </a:t>
            </a:r>
            <a:r>
              <a:rPr sz="700" spc="-35" dirty="0">
                <a:solidFill>
                  <a:srgbClr val="161F2B"/>
                </a:solidFill>
                <a:latin typeface="Arial Black"/>
                <a:cs typeface="Arial Black"/>
              </a:rPr>
              <a:t>laoreet </a:t>
            </a:r>
            <a:r>
              <a:rPr sz="700" spc="-26" dirty="0">
                <a:solidFill>
                  <a:srgbClr val="161F2B"/>
                </a:solidFill>
                <a:latin typeface="Arial Black"/>
                <a:cs typeface="Arial Black"/>
              </a:rPr>
              <a:t>dolore </a:t>
            </a:r>
            <a:r>
              <a:rPr sz="700" spc="-13" dirty="0">
                <a:solidFill>
                  <a:srgbClr val="161F2B"/>
                </a:solidFill>
                <a:latin typeface="Arial Black"/>
                <a:cs typeface="Arial Black"/>
              </a:rPr>
              <a:t>magna</a:t>
            </a:r>
            <a:r>
              <a:rPr sz="700" spc="-97" dirty="0">
                <a:solidFill>
                  <a:srgbClr val="161F2B"/>
                </a:solidFill>
                <a:latin typeface="Arial Black"/>
                <a:cs typeface="Arial Black"/>
              </a:rPr>
              <a:t> </a:t>
            </a:r>
            <a:r>
              <a:rPr sz="700" spc="-44" dirty="0">
                <a:solidFill>
                  <a:srgbClr val="161F2B"/>
                </a:solidFill>
                <a:latin typeface="Arial Black"/>
                <a:cs typeface="Arial Black"/>
              </a:rPr>
              <a:t>itec.</a:t>
            </a:r>
            <a:endParaRPr sz="7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4502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0CAA4D-C3C3-4C13-AA93-949258FCDDF9}"/>
              </a:ext>
            </a:extLst>
          </p:cNvPr>
          <p:cNvSpPr txBox="1"/>
          <p:nvPr/>
        </p:nvSpPr>
        <p:spPr>
          <a:xfrm>
            <a:off x="4013538" y="1847140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TABLA DE CONTENIDOS</a:t>
            </a:r>
          </a:p>
        </p:txBody>
      </p:sp>
      <p:pic>
        <p:nvPicPr>
          <p:cNvPr id="45" name="Gráfico 44">
            <a:extLst>
              <a:ext uri="{FF2B5EF4-FFF2-40B4-BE49-F238E27FC236}">
                <a16:creationId xmlns:a16="http://schemas.microsoft.com/office/drawing/2014/main" id="{76E3BA17-EF17-4183-A1A0-8CE153C59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8160" y="2975039"/>
            <a:ext cx="3653599" cy="2131266"/>
          </a:xfrm>
          <a:prstGeom prst="rect">
            <a:avLst/>
          </a:prstGeom>
        </p:spPr>
      </p:pic>
      <p:pic>
        <p:nvPicPr>
          <p:cNvPr id="40" name="Gráfico 39">
            <a:extLst>
              <a:ext uri="{FF2B5EF4-FFF2-40B4-BE49-F238E27FC236}">
                <a16:creationId xmlns:a16="http://schemas.microsoft.com/office/drawing/2014/main" id="{31F5629F-AB79-454E-A6B1-92260CEAB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32789" y="2998630"/>
            <a:ext cx="3674597" cy="2047275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D7E677F-139D-4697-A30F-AD81048FF194}"/>
              </a:ext>
            </a:extLst>
          </p:cNvPr>
          <p:cNvSpPr txBox="1"/>
          <p:nvPr/>
        </p:nvSpPr>
        <p:spPr>
          <a:xfrm>
            <a:off x="3161748" y="3208491"/>
            <a:ext cx="2376077" cy="441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omento 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23A2B02-C507-4ED6-BF16-B585E44C47E2}"/>
              </a:ext>
            </a:extLst>
          </p:cNvPr>
          <p:cNvSpPr txBox="1"/>
          <p:nvPr/>
        </p:nvSpPr>
        <p:spPr>
          <a:xfrm>
            <a:off x="2997809" y="3948868"/>
            <a:ext cx="284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¿Cómo identificar necesidades de preparación?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AF74091-0DDB-4CC0-B291-659A283637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971" y="4283876"/>
            <a:ext cx="342517" cy="342517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46124AD8-EEFE-4146-8DDC-72C09CFF83D8}"/>
              </a:ext>
            </a:extLst>
          </p:cNvPr>
          <p:cNvSpPr txBox="1"/>
          <p:nvPr/>
        </p:nvSpPr>
        <p:spPr>
          <a:xfrm>
            <a:off x="7482753" y="3208491"/>
            <a:ext cx="2376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es-CO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omento 2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96BD986-BE82-4C12-911D-C1D0B41FFB74}"/>
              </a:ext>
            </a:extLst>
          </p:cNvPr>
          <p:cNvSpPr txBox="1"/>
          <p:nvPr/>
        </p:nvSpPr>
        <p:spPr>
          <a:xfrm>
            <a:off x="7482753" y="3948868"/>
            <a:ext cx="218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¿Como prepararse?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40EEB219-D27A-4F14-ACFD-16BB45F80D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6" y="4283876"/>
            <a:ext cx="342517" cy="342517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6BF0A69B-7F0C-4644-A4E0-1EB0346D40EC}"/>
              </a:ext>
            </a:extLst>
          </p:cNvPr>
          <p:cNvSpPr/>
          <p:nvPr/>
        </p:nvSpPr>
        <p:spPr>
          <a:xfrm flipV="1">
            <a:off x="4041318" y="2324641"/>
            <a:ext cx="399577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976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C3C3445-4B96-459C-A2EB-981CC0E96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2424" y="1676528"/>
            <a:ext cx="12476849" cy="50413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2B7B5E-CB35-4E74-96F8-EAA122F6CE0D}"/>
              </a:ext>
            </a:extLst>
          </p:cNvPr>
          <p:cNvSpPr txBox="1"/>
          <p:nvPr/>
        </p:nvSpPr>
        <p:spPr>
          <a:xfrm>
            <a:off x="1087487" y="2710949"/>
            <a:ext cx="2681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GENERAL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157282-12A8-4A7B-9982-0D574445F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593" y="2320454"/>
            <a:ext cx="581025" cy="5905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F42F87-3614-45C2-9103-5B0CD809BDA5}"/>
              </a:ext>
            </a:extLst>
          </p:cNvPr>
          <p:cNvSpPr txBox="1"/>
          <p:nvPr/>
        </p:nvSpPr>
        <p:spPr>
          <a:xfrm>
            <a:off x="1497850" y="3806462"/>
            <a:ext cx="868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1D405A"/>
                </a:solidFill>
                <a:latin typeface="Century Gothic" panose="020B0502020202020204" pitchFamily="34" charset="0"/>
              </a:rPr>
              <a:t>Brindar a los participantes herramientas para prepararse para responder ante emergencias y desastres en sus organizaciones</a:t>
            </a:r>
          </a:p>
        </p:txBody>
      </p:sp>
    </p:spTree>
    <p:extLst>
      <p:ext uri="{BB962C8B-B14F-4D97-AF65-F5344CB8AC3E}">
        <p14:creationId xmlns:p14="http://schemas.microsoft.com/office/powerpoint/2010/main" val="251280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1">
            <a:extLst>
              <a:ext uri="{FF2B5EF4-FFF2-40B4-BE49-F238E27FC236}">
                <a16:creationId xmlns:a16="http://schemas.microsoft.com/office/drawing/2014/main" id="{FDEA8350-7CCB-784D-B1FA-DDFF4B181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3560" y="1375806"/>
            <a:ext cx="9230401" cy="4999231"/>
          </a:xfrm>
          <a:prstGeom prst="rect">
            <a:avLst/>
          </a:prstGeom>
        </p:spPr>
      </p:pic>
      <p:sp>
        <p:nvSpPr>
          <p:cNvPr id="9" name="CuadroTexto 4">
            <a:extLst>
              <a:ext uri="{FF2B5EF4-FFF2-40B4-BE49-F238E27FC236}">
                <a16:creationId xmlns:a16="http://schemas.microsoft.com/office/drawing/2014/main" id="{C4CB0734-66E5-644B-A908-70DE43F0A563}"/>
              </a:ext>
            </a:extLst>
          </p:cNvPr>
          <p:cNvSpPr txBox="1"/>
          <p:nvPr/>
        </p:nvSpPr>
        <p:spPr>
          <a:xfrm>
            <a:off x="1944603" y="1809346"/>
            <a:ext cx="199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ESPECIFICO 1</a:t>
            </a: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0EEE2B04-302F-4C45-829A-610F4A1AF74A}"/>
              </a:ext>
            </a:extLst>
          </p:cNvPr>
          <p:cNvSpPr txBox="1"/>
          <p:nvPr/>
        </p:nvSpPr>
        <p:spPr>
          <a:xfrm>
            <a:off x="8283014" y="1804883"/>
            <a:ext cx="199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ESPECIFICO 3</a:t>
            </a: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1A9248DF-EA79-D347-AA14-E5BE387EF3B9}"/>
              </a:ext>
            </a:extLst>
          </p:cNvPr>
          <p:cNvSpPr txBox="1"/>
          <p:nvPr/>
        </p:nvSpPr>
        <p:spPr>
          <a:xfrm>
            <a:off x="5077572" y="1804883"/>
            <a:ext cx="1998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OBJETIVO ESPECIFICO 2</a:t>
            </a:r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1D0284F1-4404-EC43-93E2-5A78933621C3}"/>
              </a:ext>
            </a:extLst>
          </p:cNvPr>
          <p:cNvSpPr txBox="1"/>
          <p:nvPr/>
        </p:nvSpPr>
        <p:spPr>
          <a:xfrm>
            <a:off x="8514232" y="2950772"/>
            <a:ext cx="2303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1D405A"/>
                </a:solidFill>
                <a:latin typeface="Century Gothic" panose="020B0502020202020204" pitchFamily="34" charset="0"/>
              </a:rPr>
              <a:t>Presentar algunas estrategias de preparación en organizaciones.</a:t>
            </a:r>
          </a:p>
        </p:txBody>
      </p:sp>
      <p:sp>
        <p:nvSpPr>
          <p:cNvPr id="16" name="CuadroTexto 5">
            <a:extLst>
              <a:ext uri="{FF2B5EF4-FFF2-40B4-BE49-F238E27FC236}">
                <a16:creationId xmlns:a16="http://schemas.microsoft.com/office/drawing/2014/main" id="{B2975FD5-F361-A041-A41C-06FEDD5A95B1}"/>
              </a:ext>
            </a:extLst>
          </p:cNvPr>
          <p:cNvSpPr txBox="1"/>
          <p:nvPr/>
        </p:nvSpPr>
        <p:spPr>
          <a:xfrm>
            <a:off x="2312811" y="2950772"/>
            <a:ext cx="2135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D405A"/>
                </a:solidFill>
                <a:latin typeface="Century Gothic" panose="020B0502020202020204" pitchFamily="34" charset="0"/>
              </a:rPr>
              <a:t>Definir conceptos clave relacionados con la preparación</a:t>
            </a: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76D088F6-040F-B040-A983-E6AEEB328491}"/>
              </a:ext>
            </a:extLst>
          </p:cNvPr>
          <p:cNvSpPr txBox="1"/>
          <p:nvPr/>
        </p:nvSpPr>
        <p:spPr>
          <a:xfrm>
            <a:off x="5348472" y="2950772"/>
            <a:ext cx="2303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1D405A"/>
                </a:solidFill>
                <a:latin typeface="Century Gothic" panose="020B0502020202020204" pitchFamily="34" charset="0"/>
              </a:rPr>
              <a:t>Discutir algunos proncipios de la preparación</a:t>
            </a:r>
          </a:p>
        </p:txBody>
      </p:sp>
    </p:spTree>
    <p:extLst>
      <p:ext uri="{BB962C8B-B14F-4D97-AF65-F5344CB8AC3E}">
        <p14:creationId xmlns:p14="http://schemas.microsoft.com/office/powerpoint/2010/main" val="245812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EF735F4-87EA-432B-A5CA-A47106ABDC8C}"/>
              </a:ext>
            </a:extLst>
          </p:cNvPr>
          <p:cNvSpPr txBox="1"/>
          <p:nvPr/>
        </p:nvSpPr>
        <p:spPr>
          <a:xfrm>
            <a:off x="519321" y="1431074"/>
            <a:ext cx="7257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7100"/>
                </a:solidFill>
                <a:latin typeface="Century Gothic" panose="020B0502020202020204" pitchFamily="34" charset="0"/>
              </a:rPr>
              <a:t>EVALUÉMONOS</a:t>
            </a:r>
            <a:endParaRPr lang="es-CO" sz="6000" b="1" dirty="0">
              <a:solidFill>
                <a:srgbClr val="FF71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A155F94-C41D-444A-9F6B-0826E9136935}"/>
              </a:ext>
            </a:extLst>
          </p:cNvPr>
          <p:cNvSpPr/>
          <p:nvPr/>
        </p:nvSpPr>
        <p:spPr>
          <a:xfrm>
            <a:off x="644646" y="3010717"/>
            <a:ext cx="4122662" cy="45719"/>
          </a:xfrm>
          <a:prstGeom prst="rect">
            <a:avLst/>
          </a:prstGeom>
          <a:solidFill>
            <a:srgbClr val="FF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176B1F-2E0D-439B-9E76-F83B095F89FA}"/>
              </a:ext>
            </a:extLst>
          </p:cNvPr>
          <p:cNvSpPr txBox="1">
            <a:spLocks/>
          </p:cNvSpPr>
          <p:nvPr/>
        </p:nvSpPr>
        <p:spPr>
          <a:xfrm>
            <a:off x="519322" y="2327109"/>
            <a:ext cx="5712802" cy="9154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710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s-ES" sz="4400" b="0" dirty="0">
                <a:solidFill>
                  <a:srgbClr val="1D405A"/>
                </a:solidFill>
                <a:latin typeface="Century Gothic" panose="020B0502020202020204" pitchFamily="34" charset="0"/>
              </a:rPr>
              <a:t>SONDEO</a:t>
            </a:r>
            <a:endParaRPr lang="es-CO" sz="4400" b="0" dirty="0">
              <a:solidFill>
                <a:srgbClr val="1D405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16F9884A-917A-4F1B-A338-9A77D7B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64399" y="2118553"/>
            <a:ext cx="7127601" cy="221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35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18809</TotalTime>
  <Words>1712</Words>
  <Application>Microsoft Macintosh PowerPoint</Application>
  <PresentationFormat>Widescreen</PresentationFormat>
  <Paragraphs>270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Century Gothic</vt:lpstr>
      <vt:lpstr>Maiandra GD</vt:lpstr>
      <vt:lpstr>Montserrat ExtraBold</vt:lpstr>
      <vt:lpstr>Montserrat Light</vt:lpstr>
      <vt:lpstr>Montserrat Medium</vt:lpstr>
      <vt:lpstr>Montserrat SemiBold</vt:lpstr>
      <vt:lpstr>Trebuchet MS</vt:lpstr>
      <vt:lpstr>Verdana</vt:lpstr>
      <vt:lpstr>Tema de Office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ELVIA YOLIMA GUZMAN PEREZ</dc:creator>
  <cp:lastModifiedBy>Francisco Sarmiento</cp:lastModifiedBy>
  <cp:revision>42</cp:revision>
  <dcterms:created xsi:type="dcterms:W3CDTF">2021-03-01T20:04:47Z</dcterms:created>
  <dcterms:modified xsi:type="dcterms:W3CDTF">2021-09-06T04:14:09Z</dcterms:modified>
</cp:coreProperties>
</file>